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erriweather-regular.fntdata"/><Relationship Id="rId21" Type="http://schemas.openxmlformats.org/officeDocument/2006/relationships/slide" Target="slides/slide16.xml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5e701c32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5e701c32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5e701c32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5e701c32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5e701c32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5e701c32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5e701c32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5e701c32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5e701c32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5e701c32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5e701c32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5e701c32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5e701c32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5e701c32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5e816eb2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5e816eb2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5e701c3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5e701c3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5e701c32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5e701c32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5e701c3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5e701c3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5e816eb2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5e816eb2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5e701c32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5e701c32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5e701c32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5e701c32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5e701c32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5e701c32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youtube.com/c/PythonSimplified" TargetMode="External"/><Relationship Id="rId4" Type="http://schemas.openxmlformats.org/officeDocument/2006/relationships/hyperlink" Target="https://www.youtube.com/channel/UC0BiVs5EYh57gzGVvhddjsA" TargetMode="External"/><Relationship Id="rId5" Type="http://schemas.openxmlformats.org/officeDocument/2006/relationships/hyperlink" Target="https://www.youtube.com/c/HashtagPrograma%C3%A7%C3%A3o" TargetMode="External"/><Relationship Id="rId6" Type="http://schemas.openxmlformats.org/officeDocument/2006/relationships/hyperlink" Target="https://www.youtube.com/c/Freecodecamp" TargetMode="External"/><Relationship Id="rId7" Type="http://schemas.openxmlformats.org/officeDocument/2006/relationships/hyperlink" Target="https://www.youtube.com/c/Programa%C3%A7%C3%A3oDin%C3%A2mica/feature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python.org" TargetMode="External"/><Relationship Id="rId4" Type="http://schemas.openxmlformats.org/officeDocument/2006/relationships/hyperlink" Target="https://www.python.or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/>
        </p:nvSpPr>
        <p:spPr>
          <a:xfrm>
            <a:off x="416150" y="533400"/>
            <a:ext cx="347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Collections</a:t>
            </a:r>
            <a:endParaRPr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8" name="Google Shape;108;p22"/>
          <p:cNvSpPr txBox="1"/>
          <p:nvPr/>
        </p:nvSpPr>
        <p:spPr>
          <a:xfrm>
            <a:off x="342300" y="1463550"/>
            <a:ext cx="8459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Tuplas - 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nome = (x,y,z)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Dicionários -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nome = {</a:t>
            </a: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chave 1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: valor 1, </a:t>
            </a: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chave 2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: valor 2}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Listas - 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nome = [x,y,z]</a:t>
            </a:r>
            <a:endParaRPr sz="1500">
              <a:solidFill>
                <a:schemeClr val="accent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/>
        </p:nvSpPr>
        <p:spPr>
          <a:xfrm>
            <a:off x="416150" y="533400"/>
            <a:ext cx="347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Funções</a:t>
            </a:r>
            <a:endParaRPr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4" name="Google Shape;114;p23"/>
          <p:cNvSpPr txBox="1"/>
          <p:nvPr/>
        </p:nvSpPr>
        <p:spPr>
          <a:xfrm>
            <a:off x="342300" y="1463550"/>
            <a:ext cx="84594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def </a:t>
            </a: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nome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(argumento1, 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argumentoN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):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 que fazer…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nome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(valor 1, valor N)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*args 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é um 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argumento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especial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que permite a função receber valores 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infinitos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que serão 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transformados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em uma 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tupla.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def </a:t>
            </a: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nome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(argumento1, argumentoN, </a:t>
            </a: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*args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):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for </a:t>
            </a: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item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in </a:t>
            </a: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args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 que fazer…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/>
        </p:nvSpPr>
        <p:spPr>
          <a:xfrm>
            <a:off x="416150" y="533400"/>
            <a:ext cx="347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Funções Lambda</a:t>
            </a:r>
            <a:endParaRPr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0" name="Google Shape;120;p24"/>
          <p:cNvSpPr txBox="1"/>
          <p:nvPr/>
        </p:nvSpPr>
        <p:spPr>
          <a:xfrm>
            <a:off x="342300" y="1463550"/>
            <a:ext cx="8459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nome 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= lambda </a:t>
            </a: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argumento1, </a:t>
            </a: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argumentoN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: return </a:t>
            </a: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argumento1</a:t>
            </a:r>
            <a:endParaRPr sz="1500">
              <a:solidFill>
                <a:schemeClr val="accent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nome(valor 1, valor N)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/>
        </p:nvSpPr>
        <p:spPr>
          <a:xfrm>
            <a:off x="416150" y="533400"/>
            <a:ext cx="347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List Comprehension</a:t>
            </a:r>
            <a:endParaRPr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342300" y="1463550"/>
            <a:ext cx="8459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 compreensão de lista é uma maneira fácil de ler, compacta e elegante de criar uma lista a partir de qualquer objeto iterável existente. Basicamente, é uma maneira mais simples de criar uma nova lista a partir dos valores de uma lista que você já possui.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900" y="2373125"/>
            <a:ext cx="5241999" cy="252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/>
        </p:nvSpPr>
        <p:spPr>
          <a:xfrm>
            <a:off x="416150" y="533400"/>
            <a:ext cx="347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List Comprehensions</a:t>
            </a:r>
            <a:endParaRPr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3" name="Google Shape;133;p26"/>
          <p:cNvSpPr txBox="1"/>
          <p:nvPr/>
        </p:nvSpPr>
        <p:spPr>
          <a:xfrm>
            <a:off x="342300" y="1463550"/>
            <a:ext cx="8459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Função </a:t>
            </a: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map()</a:t>
            </a:r>
            <a:endParaRPr sz="1500">
              <a:solidFill>
                <a:schemeClr val="accent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 função </a:t>
            </a: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map()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aplica uma 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alteração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a todos os item de uma coleção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output = list(map(</a:t>
            </a: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função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, coleção))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/>
        </p:nvSpPr>
        <p:spPr>
          <a:xfrm>
            <a:off x="416150" y="533400"/>
            <a:ext cx="347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Open Files</a:t>
            </a:r>
            <a:endParaRPr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342300" y="1463550"/>
            <a:ext cx="84594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with open(</a:t>
            </a: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‘arquivo.extensão’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,</a:t>
            </a: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 ‘tipo leitura’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) as </a:t>
            </a: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Apelido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 que fazer…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Apelido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= open(</a:t>
            </a: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‘nome.extensão’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,</a:t>
            </a: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 ‘tipo leitura’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 que fazer…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Apelido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.close()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r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- Ler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w 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Escrever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rb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- Leitura binária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wb 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Escrita binária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/>
        </p:nvSpPr>
        <p:spPr>
          <a:xfrm>
            <a:off x="416150" y="533400"/>
            <a:ext cx="347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Recomendações</a:t>
            </a:r>
            <a:endParaRPr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5" name="Google Shape;145;p28"/>
          <p:cNvSpPr txBox="1"/>
          <p:nvPr/>
        </p:nvSpPr>
        <p:spPr>
          <a:xfrm>
            <a:off x="342300" y="1463550"/>
            <a:ext cx="86796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Python Simplified: </a:t>
            </a:r>
            <a:r>
              <a:rPr lang="pt-BR" sz="15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https://www.youtube.com/c/PythonSimplified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Didatica Tech: </a:t>
            </a:r>
            <a:r>
              <a:rPr lang="pt-BR" sz="15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4"/>
              </a:rPr>
              <a:t>https://www.youtube.com/channel/UC0BiVs5EYh57gzGVvhddjsA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Hashtag Programação: </a:t>
            </a:r>
            <a:r>
              <a:rPr lang="pt-BR" sz="15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5"/>
              </a:rPr>
              <a:t>https://www.youtube.com/c/HashtagProgramação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FreeCodeCamp.org: </a:t>
            </a:r>
            <a:r>
              <a:rPr lang="pt-BR" sz="15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6"/>
              </a:rPr>
              <a:t>https://www.youtube.com/c/Freecodecamp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Prog.  Dinâmica: </a:t>
            </a:r>
            <a:r>
              <a:rPr lang="pt-BR" sz="15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7"/>
              </a:rPr>
              <a:t>https://www.youtube.com/c/ProgramaçãoDinâmica/featured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16150" y="564750"/>
            <a:ext cx="347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Como Instalar o Python</a:t>
            </a:r>
            <a:endParaRPr sz="2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16150" y="1481150"/>
            <a:ext cx="8459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lt1"/>
                </a:solidFill>
              </a:rPr>
              <a:t>Link:</a:t>
            </a:r>
            <a:r>
              <a:rPr lang="pt-BR">
                <a:solidFill>
                  <a:schemeClr val="lt1"/>
                </a:solidFill>
              </a:rPr>
              <a:t> </a:t>
            </a:r>
            <a:r>
              <a:rPr lang="pt-BR" sz="15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https://www.python.or</a:t>
            </a:r>
            <a:r>
              <a:rPr lang="pt-BR" sz="15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4"/>
              </a:rPr>
              <a:t>g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Idles mais usadas: Atom, Vim, Vscode, Pycharm, Jupyter Notebook, Notepad++, Sublime text, Spyder.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416150" y="533400"/>
            <a:ext cx="347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Variáveis</a:t>
            </a:r>
            <a:endParaRPr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16150" y="1481150"/>
            <a:ext cx="8459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Uma variável é um objeto capaz de reter e representar um valor ou expressão no tempo de execução.</a:t>
            </a:r>
            <a:endParaRPr i="1"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i="1"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Chave </a:t>
            </a:r>
            <a:r>
              <a:rPr i="1"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= </a:t>
            </a:r>
            <a:r>
              <a:rPr i="1" lang="pt-BR" sz="1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Valor</a:t>
            </a:r>
            <a:endParaRPr i="1" sz="15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416150" y="533400"/>
            <a:ext cx="507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Data types(Tipos de dados)</a:t>
            </a:r>
            <a:endParaRPr sz="2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342300" y="1463550"/>
            <a:ext cx="84594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Char char="●"/>
            </a:pPr>
            <a:r>
              <a:rPr lang="pt-BR" sz="16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Int </a:t>
            </a:r>
            <a:r>
              <a:rPr lang="pt-BR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Valores inteiros </a:t>
            </a:r>
            <a:r>
              <a:rPr lang="pt-BR" sz="16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12, -12, 22, -999</a:t>
            </a:r>
            <a:endParaRPr sz="16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Char char="●"/>
            </a:pPr>
            <a:r>
              <a:rPr lang="pt-BR" sz="16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Float </a:t>
            </a:r>
            <a:r>
              <a:rPr lang="pt-BR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Valores quebrados </a:t>
            </a:r>
            <a:r>
              <a:rPr lang="pt-BR" sz="16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12.0, 13.7, 22.55, -23.67</a:t>
            </a:r>
            <a:endParaRPr sz="16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Char char="●"/>
            </a:pPr>
            <a:r>
              <a:rPr lang="pt-BR" sz="16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String </a:t>
            </a:r>
            <a:r>
              <a:rPr lang="pt-BR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Valores de texto </a:t>
            </a:r>
            <a:r>
              <a:rPr lang="pt-BR" sz="16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“batata-frita”, “Salada”</a:t>
            </a:r>
            <a:endParaRPr sz="16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Char char="●"/>
            </a:pPr>
            <a:r>
              <a:rPr lang="pt-BR" sz="16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Bool</a:t>
            </a:r>
            <a:r>
              <a:rPr lang="pt-BR" sz="16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pt-BR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Valor lógico </a:t>
            </a:r>
            <a:r>
              <a:rPr lang="pt-BR" sz="16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True </a:t>
            </a:r>
            <a:r>
              <a:rPr lang="pt-BR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ou</a:t>
            </a:r>
            <a:r>
              <a:rPr lang="pt-BR" sz="16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 False </a:t>
            </a:r>
            <a:endParaRPr sz="16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Char char="●"/>
            </a:pPr>
            <a:r>
              <a:rPr lang="pt-BR" sz="16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Null </a:t>
            </a:r>
            <a:r>
              <a:rPr lang="pt-BR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Valor Nulo</a:t>
            </a:r>
            <a:r>
              <a:rPr lang="pt-BR" sz="16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 None</a:t>
            </a:r>
            <a:endParaRPr sz="16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416150" y="533400"/>
            <a:ext cx="347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Function print()</a:t>
            </a:r>
            <a:endParaRPr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342300" y="1463550"/>
            <a:ext cx="84594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print()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é uma função responsável por imprimir na tela um valor.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Example: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○"/>
            </a:pP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print(</a:t>
            </a: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“message”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○"/>
            </a:pP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print(</a:t>
            </a: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variable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○"/>
            </a:pP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print(</a:t>
            </a: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n values ​​of a collection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/>
        </p:nvSpPr>
        <p:spPr>
          <a:xfrm>
            <a:off x="416150" y="597625"/>
            <a:ext cx="188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Operadores</a:t>
            </a:r>
            <a:endParaRPr sz="2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416150" y="1481150"/>
            <a:ext cx="4340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= 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Recebe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&lt;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- Menor que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&gt;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- Maior 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que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&lt;=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- Menor ou igual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&gt;= 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Maior ou igual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==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- É igual(igualdade de valores)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!=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- É diferente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and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- E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or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- Ou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not 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Negação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/>
        </p:nvSpPr>
        <p:spPr>
          <a:xfrm>
            <a:off x="416150" y="1491600"/>
            <a:ext cx="47901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is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- É igual(igualdade dos objetos)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in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- Dentro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all 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Se todos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any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- Se qualquer um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+ 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Adição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-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- Subtração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*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- 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Multiplicação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/ 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Divisão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// 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Divisão inteira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% 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Resto da divisão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**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- 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Exponenciação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416150" y="597625"/>
            <a:ext cx="188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Operadores</a:t>
            </a:r>
            <a:endParaRPr sz="2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/>
        </p:nvSpPr>
        <p:spPr>
          <a:xfrm>
            <a:off x="416150" y="533400"/>
            <a:ext cx="347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Laços Condicionais</a:t>
            </a:r>
            <a:endParaRPr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342300" y="1463550"/>
            <a:ext cx="84594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If  e Else - 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SE e SENÃO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While - 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FAÇA ENQUANTO 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Try e Except - 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TENTE, SE 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ERRAR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/>
        </p:nvSpPr>
        <p:spPr>
          <a:xfrm>
            <a:off x="416150" y="533400"/>
            <a:ext cx="347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Importação de </a:t>
            </a:r>
            <a:r>
              <a:rPr lang="pt-BR" sz="2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Módulos</a:t>
            </a:r>
            <a:endParaRPr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2" name="Google Shape;102;p21"/>
          <p:cNvSpPr txBox="1"/>
          <p:nvPr/>
        </p:nvSpPr>
        <p:spPr>
          <a:xfrm>
            <a:off x="342300" y="1463550"/>
            <a:ext cx="8459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Terminal Install Package - !pip install </a:t>
            </a: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package</a:t>
            </a:r>
            <a:endParaRPr sz="1500">
              <a:solidFill>
                <a:schemeClr val="accent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Check Version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- import </a:t>
            </a: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package</a:t>
            </a:r>
            <a:endParaRPr sz="1500">
              <a:solidFill>
                <a:schemeClr val="accent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○"/>
            </a:pP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package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.__version__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import</a:t>
            </a: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biblioteca</a:t>
            </a:r>
            <a:endParaRPr sz="1500">
              <a:solidFill>
                <a:schemeClr val="accent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 biblioteca.classe 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import</a:t>
            </a: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 função</a:t>
            </a:r>
            <a:endParaRPr sz="1500">
              <a:solidFill>
                <a:schemeClr val="accent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 biblioteca.classe 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import</a:t>
            </a: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 *</a:t>
            </a:r>
            <a:endParaRPr sz="1500">
              <a:solidFill>
                <a:schemeClr val="accent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import</a:t>
            </a: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 biblioteca.classe 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as </a:t>
            </a: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apelido para a classe</a:t>
            </a:r>
            <a:endParaRPr sz="1500">
              <a:solidFill>
                <a:schemeClr val="accent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Biblioteca</a:t>
            </a:r>
            <a:r>
              <a:rPr lang="pt-BR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.classe.</a:t>
            </a:r>
            <a:r>
              <a:rPr lang="pt-BR" sz="1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função()</a:t>
            </a:r>
            <a:endParaRPr sz="15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