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D9E2E-3145-FE04-1E7B-2105061D612A}" v="313" dt="2025-05-27T18:07:36.422"/>
    <p1510:client id="{3F656636-6A31-FB36-0224-EF101B728471}" v="460" dt="2025-05-27T17:53:18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74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9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1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7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3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0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2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287DCD-E7C7-3914-87F5-1628B8844527}"/>
              </a:ext>
            </a:extLst>
          </p:cNvPr>
          <p:cNvSpPr/>
          <p:nvPr/>
        </p:nvSpPr>
        <p:spPr>
          <a:xfrm>
            <a:off x="2598" y="-2886"/>
            <a:ext cx="12192865" cy="6858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4AA70A-29BE-BB0F-F2A8-8373214EDA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6628" b="12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983AB78-512F-F2E8-45DA-1E55F090A575}"/>
              </a:ext>
            </a:extLst>
          </p:cNvPr>
          <p:cNvSpPr>
            <a:spLocks noGrp="1"/>
          </p:cNvSpPr>
          <p:nvPr/>
        </p:nvSpPr>
        <p:spPr>
          <a:xfrm>
            <a:off x="914401" y="2909456"/>
            <a:ext cx="7393922" cy="30664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BR" dirty="0">
                <a:solidFill>
                  <a:srgbClr val="FFFFFF"/>
                </a:solidFill>
                <a:latin typeface="Aptos"/>
                <a:ea typeface="Calibri"/>
                <a:cs typeface="Calibri"/>
              </a:rPr>
              <a:t>Passos para Desenvolver um App Web para Exibição de Imagens e Exemplos de Conteúdo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2D615E1-5636-0AF0-4CEB-6AC0F37116E1}"/>
              </a:ext>
            </a:extLst>
          </p:cNvPr>
          <p:cNvSpPr>
            <a:spLocks noGrp="1"/>
          </p:cNvSpPr>
          <p:nvPr/>
        </p:nvSpPr>
        <p:spPr>
          <a:xfrm>
            <a:off x="914400" y="956113"/>
            <a:ext cx="7393922" cy="1329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FFFFFF"/>
                </a:solidFill>
                <a:latin typeface="Aptos"/>
                <a:ea typeface="Calibri Light"/>
                <a:cs typeface="Calibri Light"/>
              </a:rPr>
              <a:t>Fabricio </a:t>
            </a:r>
            <a:r>
              <a:rPr lang="pt-BR" err="1">
                <a:solidFill>
                  <a:srgbClr val="FFFFFF"/>
                </a:solidFill>
                <a:latin typeface="Aptos"/>
                <a:ea typeface="Calibri Light"/>
                <a:cs typeface="Calibri Light"/>
              </a:rPr>
              <a:t>Pisni</a:t>
            </a:r>
            <a:r>
              <a:rPr lang="pt-BR" dirty="0">
                <a:solidFill>
                  <a:srgbClr val="FFFFFF"/>
                </a:solidFill>
                <a:latin typeface="Aptos"/>
                <a:ea typeface="Calibri Light"/>
                <a:cs typeface="Calibri Light"/>
              </a:rPr>
              <a:t>, Arthur Moura, Julia Peres, Davi Ramos, Marco </a:t>
            </a:r>
            <a:r>
              <a:rPr lang="pt-BR" err="1">
                <a:solidFill>
                  <a:srgbClr val="FFFFFF"/>
                </a:solidFill>
                <a:latin typeface="Aptos"/>
                <a:ea typeface="Calibri Light"/>
                <a:cs typeface="Calibri Light"/>
              </a:rPr>
              <a:t>Antonio</a:t>
            </a:r>
            <a:endParaRPr lang="pt-BR">
              <a:solidFill>
                <a:srgbClr val="FFFFFF"/>
              </a:solidFill>
              <a:latin typeface="Aptos"/>
              <a:ea typeface="Calibri Light"/>
              <a:cs typeface="Calibri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D8DB3D-FB38-0DDE-67BF-7EE1223542AE}"/>
              </a:ext>
            </a:extLst>
          </p:cNvPr>
          <p:cNvCxnSpPr/>
          <p:nvPr/>
        </p:nvCxnSpPr>
        <p:spPr>
          <a:xfrm flipV="1">
            <a:off x="920172" y="888422"/>
            <a:ext cx="10357138" cy="291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204755-23CE-2F67-BDF3-086E6EC0D685}"/>
              </a:ext>
            </a:extLst>
          </p:cNvPr>
          <p:cNvCxnSpPr>
            <a:cxnSpLocks/>
          </p:cNvCxnSpPr>
          <p:nvPr/>
        </p:nvCxnSpPr>
        <p:spPr>
          <a:xfrm flipV="1">
            <a:off x="920171" y="5898571"/>
            <a:ext cx="10357138" cy="2915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DE98-DCF0-F00E-53A6-C52BC4C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E324-668B-4F76-960C-FC50BCEDDFB5}" type="datetime1">
              <a:t>17/06/2025</a:t>
            </a:fld>
            <a:endParaRPr lang="en-US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91C05A-AC93-1642-1512-F60CA300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31191F-0AB4-E972-597F-7EE1EB78E425}"/>
              </a:ext>
            </a:extLst>
          </p:cNvPr>
          <p:cNvSpPr/>
          <p:nvPr/>
        </p:nvSpPr>
        <p:spPr>
          <a:xfrm>
            <a:off x="10438356" y="6304767"/>
            <a:ext cx="1749077" cy="551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0+] Coding Backgrounds | Wallpapers.com">
            <a:extLst>
              <a:ext uri="{FF2B5EF4-FFF2-40B4-BE49-F238E27FC236}">
                <a16:creationId xmlns:a16="http://schemas.microsoft.com/office/drawing/2014/main" id="{CE94C8AC-57D1-5398-BAE4-44E802C2FA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6CA621-4B14-EE63-4FCB-332053FF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Planejamento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493D-BD2A-A163-C853-6D9CC3A24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Defina o </a:t>
            </a:r>
            <a:r>
              <a:rPr lang="en-US" sz="2600" b="1" dirty="0" err="1"/>
              <a:t>objetivo</a:t>
            </a:r>
            <a:r>
              <a:rPr lang="en-US" sz="2600" b="1" dirty="0"/>
              <a:t> principal do app:</a:t>
            </a:r>
          </a:p>
          <a:p>
            <a:pPr marL="342900" indent="-342900"/>
            <a:r>
              <a:rPr lang="en-US" sz="2600" dirty="0"/>
              <a:t>Upload de imagens</a:t>
            </a:r>
          </a:p>
          <a:p>
            <a:pPr marL="342900" indent="-342900"/>
            <a:r>
              <a:rPr lang="en-US" sz="2600" dirty="0" err="1"/>
              <a:t>Exibição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galeria</a:t>
            </a:r>
            <a:endParaRPr lang="en-US" sz="2600" dirty="0"/>
          </a:p>
          <a:p>
            <a:pPr marL="342900" indent="-342900"/>
            <a:r>
              <a:rPr lang="en-US" sz="2600" dirty="0" err="1"/>
              <a:t>Adição</a:t>
            </a:r>
            <a:r>
              <a:rPr lang="en-US" sz="2600" dirty="0"/>
              <a:t> de </a:t>
            </a:r>
            <a:r>
              <a:rPr lang="en-US" sz="2600" dirty="0" err="1"/>
              <a:t>descrições</a:t>
            </a:r>
            <a:r>
              <a:rPr lang="en-US" sz="2600" dirty="0"/>
              <a:t> </a:t>
            </a:r>
            <a:r>
              <a:rPr lang="en-US" sz="2600" dirty="0" err="1"/>
              <a:t>ou</a:t>
            </a:r>
            <a:r>
              <a:rPr lang="en-US" sz="2600" dirty="0"/>
              <a:t> </a:t>
            </a:r>
            <a:r>
              <a:rPr lang="en-US" sz="2600" dirty="0" err="1"/>
              <a:t>exemplos</a:t>
            </a:r>
            <a:r>
              <a:rPr lang="en-US" sz="2600" dirty="0"/>
              <a:t> de </a:t>
            </a:r>
            <a:r>
              <a:rPr lang="en-US" sz="2600" dirty="0" err="1"/>
              <a:t>conteúdo</a:t>
            </a:r>
            <a:endParaRPr lang="en-US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E0BCC-699E-BBBD-B93A-8D8AEC61A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FFFFFF"/>
                </a:solidFill>
              </a:rPr>
              <a:t>Escolha</a:t>
            </a:r>
            <a:r>
              <a:rPr lang="en-US" sz="2600" b="1" dirty="0">
                <a:solidFill>
                  <a:srgbClr val="FFFFFF"/>
                </a:solidFill>
              </a:rPr>
              <a:t> as </a:t>
            </a:r>
            <a:r>
              <a:rPr lang="en-US" sz="2600" b="1" dirty="0" err="1">
                <a:solidFill>
                  <a:srgbClr val="FFFFFF"/>
                </a:solidFill>
              </a:rPr>
              <a:t>tecnologias</a:t>
            </a:r>
            <a:r>
              <a:rPr lang="en-US" sz="2600" b="1" dirty="0">
                <a:solidFill>
                  <a:srgbClr val="FFFFFF"/>
                </a:solidFill>
              </a:rPr>
              <a:t>:</a:t>
            </a:r>
          </a:p>
          <a:p>
            <a:pPr marL="342900" indent="-342900"/>
            <a:r>
              <a:rPr lang="en-US" sz="2600" dirty="0">
                <a:solidFill>
                  <a:srgbClr val="FFFFFF"/>
                </a:solidFill>
              </a:rPr>
              <a:t>Frontend: HTML, CSS, JavaScript</a:t>
            </a:r>
          </a:p>
          <a:p>
            <a:pPr marL="342900" indent="-342900"/>
            <a:r>
              <a:rPr lang="en-US" sz="2600" dirty="0">
                <a:solidFill>
                  <a:srgbClr val="FFFFFF"/>
                </a:solidFill>
              </a:rPr>
              <a:t>Frameworks: React </a:t>
            </a:r>
            <a:r>
              <a:rPr lang="en-US" sz="2600" dirty="0" err="1">
                <a:solidFill>
                  <a:srgbClr val="FFFFFF"/>
                </a:solidFill>
              </a:rPr>
              <a:t>ou</a:t>
            </a:r>
            <a:r>
              <a:rPr lang="en-US" sz="2600" dirty="0">
                <a:solidFill>
                  <a:srgbClr val="FFFFFF"/>
                </a:solidFill>
              </a:rPr>
              <a:t> Vue</a:t>
            </a:r>
          </a:p>
          <a:p>
            <a:pPr marL="342900" indent="-342900"/>
            <a:r>
              <a:rPr lang="en-US" sz="2600" dirty="0">
                <a:solidFill>
                  <a:srgbClr val="FFFFFF"/>
                </a:solidFill>
              </a:rPr>
              <a:t>Backend: Node.js </a:t>
            </a:r>
            <a:r>
              <a:rPr lang="en-US" sz="2600" dirty="0" err="1">
                <a:solidFill>
                  <a:srgbClr val="FFFFFF"/>
                </a:solidFill>
              </a:rPr>
              <a:t>ou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servidor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estático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A00958-CC80-4F67-4D82-061128CBA847}"/>
              </a:ext>
            </a:extLst>
          </p:cNvPr>
          <p:cNvSpPr/>
          <p:nvPr/>
        </p:nvSpPr>
        <p:spPr>
          <a:xfrm>
            <a:off x="1057275" y="2556184"/>
            <a:ext cx="4573161" cy="2696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6C03B-488F-ACCD-2410-0F8CEBF386FF}"/>
              </a:ext>
            </a:extLst>
          </p:cNvPr>
          <p:cNvSpPr/>
          <p:nvPr/>
        </p:nvSpPr>
        <p:spPr>
          <a:xfrm>
            <a:off x="6096000" y="2556183"/>
            <a:ext cx="4573161" cy="2696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ont End Developer · Miuul">
            <a:extLst>
              <a:ext uri="{FF2B5EF4-FFF2-40B4-BE49-F238E27FC236}">
                <a16:creationId xmlns:a16="http://schemas.microsoft.com/office/drawing/2014/main" id="{C32238A9-4F84-AA77-0DC0-745CF093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0" y="3546"/>
            <a:ext cx="12192000" cy="685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E7E6D-70BD-A894-76B8-7BB52AC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12" y="439227"/>
            <a:ext cx="9956747" cy="1438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Desenvolvimento</a:t>
            </a:r>
            <a:r>
              <a:rPr lang="en-US" dirty="0"/>
              <a:t> do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E3F8-F5CF-3EC9-0799-6BBB0743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17" y="2202006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 err="1"/>
              <a:t>Crie</a:t>
            </a:r>
            <a:r>
              <a:rPr lang="en-US" sz="2600" b="1" dirty="0"/>
              <a:t> um layout </a:t>
            </a:r>
            <a:r>
              <a:rPr lang="en-US" sz="2600" b="1" dirty="0" err="1"/>
              <a:t>básico</a:t>
            </a:r>
            <a:r>
              <a:rPr lang="en-US" sz="2600" b="1" dirty="0"/>
              <a:t> com HTML e CSS</a:t>
            </a:r>
          </a:p>
          <a:p>
            <a:endParaRPr lang="en-US" sz="2600" b="1" dirty="0"/>
          </a:p>
          <a:p>
            <a:r>
              <a:rPr lang="en-US" sz="2600" b="1" dirty="0" err="1"/>
              <a:t>Implemente</a:t>
            </a:r>
            <a:r>
              <a:rPr lang="en-US" sz="2600" b="1" dirty="0"/>
              <a:t> um </a:t>
            </a:r>
            <a:r>
              <a:rPr lang="en-US" sz="2600" b="1" dirty="0" err="1"/>
              <a:t>formulário</a:t>
            </a:r>
            <a:r>
              <a:rPr lang="en-US" sz="2600" b="1" dirty="0"/>
              <a:t> para upload de imagens</a:t>
            </a:r>
          </a:p>
          <a:p>
            <a:endParaRPr lang="en-US" sz="2600" b="1" dirty="0"/>
          </a:p>
          <a:p>
            <a:r>
              <a:rPr lang="en-US" sz="2600" b="1" dirty="0" err="1"/>
              <a:t>Exiba</a:t>
            </a:r>
            <a:r>
              <a:rPr lang="en-US" sz="2600" b="1" dirty="0"/>
              <a:t> imagens com grid </a:t>
            </a:r>
            <a:r>
              <a:rPr lang="en-US" sz="2600" b="1" dirty="0" err="1"/>
              <a:t>ou</a:t>
            </a:r>
            <a:r>
              <a:rPr lang="en-US" sz="2600" b="1" dirty="0"/>
              <a:t> flexbox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202-4768-9DF5-48D2-F37669C9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A4D-E96D-4F74-8DE6-8FB0690AFCB1}" type="datetime1">
              <a:t>17/06/2025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4243-AF15-97F9-EE0E-0BB27673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819FE-F756-223E-18E6-51F665A65A71}"/>
              </a:ext>
            </a:extLst>
          </p:cNvPr>
          <p:cNvSpPr/>
          <p:nvPr/>
        </p:nvSpPr>
        <p:spPr>
          <a:xfrm flipV="1">
            <a:off x="1695450" y="1544927"/>
            <a:ext cx="8811786" cy="29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Yellow Bulb · Free Stock Photo">
            <a:extLst>
              <a:ext uri="{FF2B5EF4-FFF2-40B4-BE49-F238E27FC236}">
                <a16:creationId xmlns:a16="http://schemas.microsoft.com/office/drawing/2014/main" id="{4C1C6382-7289-3BEF-6103-B463B85B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-214" y="0"/>
            <a:ext cx="12192428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5041-A683-738F-4B41-0E46161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B715-AB42-4B28-92EB-B1388FB03D38}" type="datetime1">
              <a:t>17/06/2025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8556-8E02-B7AD-37E4-DFF0FE26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1891" y="6100911"/>
            <a:ext cx="4059936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67A490-6F45-154F-9AF6-B3B92445DC55}"/>
              </a:ext>
            </a:extLst>
          </p:cNvPr>
          <p:cNvSpPr txBox="1">
            <a:spLocks/>
          </p:cNvSpPr>
          <p:nvPr/>
        </p:nvSpPr>
        <p:spPr>
          <a:xfrm>
            <a:off x="1111800" y="424594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err="1"/>
              <a:t>Implementação</a:t>
            </a:r>
            <a:r>
              <a:rPr lang="en-US" sz="4000" dirty="0"/>
              <a:t> de </a:t>
            </a:r>
            <a:r>
              <a:rPr lang="en-US" sz="4000" err="1"/>
              <a:t>Funcionalidades</a:t>
            </a:r>
            <a:endParaRPr lang="en-US" sz="4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8E4F04-39DE-AFD9-389A-A386D9DB2B7E}"/>
              </a:ext>
            </a:extLst>
          </p:cNvPr>
          <p:cNvSpPr txBox="1">
            <a:spLocks/>
          </p:cNvSpPr>
          <p:nvPr/>
        </p:nvSpPr>
        <p:spPr>
          <a:xfrm>
            <a:off x="1110305" y="2187373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/>
              <a:t>Função</a:t>
            </a:r>
            <a:r>
              <a:rPr lang="en-US" sz="2600" b="1" dirty="0"/>
              <a:t> de upload de imagens</a:t>
            </a:r>
          </a:p>
          <a:p>
            <a:endParaRPr lang="en-US" sz="2600" b="1" dirty="0"/>
          </a:p>
          <a:p>
            <a:r>
              <a:rPr lang="en-US" sz="2600" b="1" dirty="0"/>
              <a:t>Galeria de </a:t>
            </a:r>
            <a:r>
              <a:rPr lang="en-US" sz="2600" b="1" dirty="0" err="1"/>
              <a:t>exibição</a:t>
            </a:r>
          </a:p>
          <a:p>
            <a:endParaRPr lang="en-US" sz="2600" b="1" dirty="0"/>
          </a:p>
          <a:p>
            <a:r>
              <a:rPr lang="en-US" sz="2600" b="1" dirty="0" err="1"/>
              <a:t>Descrições</a:t>
            </a:r>
            <a:r>
              <a:rPr lang="en-US" sz="2600" b="1" dirty="0"/>
              <a:t> </a:t>
            </a:r>
            <a:r>
              <a:rPr lang="en-US" sz="2600" b="1" dirty="0" err="1"/>
              <a:t>ou</a:t>
            </a:r>
            <a:r>
              <a:rPr lang="en-US" sz="2600" b="1" dirty="0"/>
              <a:t> </a:t>
            </a:r>
            <a:r>
              <a:rPr lang="en-US" sz="2600" b="1" dirty="0" err="1"/>
              <a:t>exemplos</a:t>
            </a:r>
            <a:r>
              <a:rPr lang="en-US" sz="2600" b="1" dirty="0"/>
              <a:t> </a:t>
            </a:r>
            <a:r>
              <a:rPr lang="en-US" sz="2600" b="1" dirty="0" err="1"/>
              <a:t>ao</a:t>
            </a:r>
            <a:r>
              <a:rPr lang="en-US" sz="2600" b="1" dirty="0"/>
              <a:t> </a:t>
            </a:r>
            <a:r>
              <a:rPr lang="en-US" sz="2600" b="1" dirty="0" err="1"/>
              <a:t>lado</a:t>
            </a:r>
            <a:r>
              <a:rPr lang="en-US" sz="2600" b="1" dirty="0"/>
              <a:t> de </a:t>
            </a:r>
            <a:r>
              <a:rPr lang="en-US" sz="2600" b="1" dirty="0" err="1"/>
              <a:t>cada</a:t>
            </a:r>
            <a:r>
              <a:rPr lang="en-US" sz="2600" b="1" dirty="0"/>
              <a:t> </a:t>
            </a:r>
            <a:r>
              <a:rPr lang="en-US" sz="2600" b="1" dirty="0" err="1"/>
              <a:t>imagem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996EC8E-3E0F-E102-0EDD-2D509BF0C955}"/>
              </a:ext>
            </a:extLst>
          </p:cNvPr>
          <p:cNvSpPr txBox="1">
            <a:spLocks/>
          </p:cNvSpPr>
          <p:nvPr/>
        </p:nvSpPr>
        <p:spPr>
          <a:xfrm>
            <a:off x="7490204" y="6562528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F878D6-3048-46B9-BB27-503233B7F597}"/>
              </a:ext>
            </a:extLst>
          </p:cNvPr>
          <p:cNvSpPr/>
          <p:nvPr/>
        </p:nvSpPr>
        <p:spPr>
          <a:xfrm flipV="1">
            <a:off x="1689238" y="1530294"/>
            <a:ext cx="8811786" cy="29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oftware Testing Images – Browse 173,586 Stock Photos, Vectors, and Video |  Adobe Stock">
            <a:extLst>
              <a:ext uri="{FF2B5EF4-FFF2-40B4-BE49-F238E27FC236}">
                <a16:creationId xmlns:a16="http://schemas.microsoft.com/office/drawing/2014/main" id="{396F046A-1C87-C93A-825B-066F8ECF8A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4" y="0"/>
            <a:ext cx="12192428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127-D6FF-CF1A-F407-BD8CCE3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4EC6-CFD9-4C6C-A104-9D55A550E36F}" type="datetime1">
              <a:t>17/06/2025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2718-E781-01A4-7027-053B053C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224002A-E08E-F021-36FB-976D9D3B171B}"/>
              </a:ext>
            </a:extLst>
          </p:cNvPr>
          <p:cNvSpPr txBox="1">
            <a:spLocks/>
          </p:cNvSpPr>
          <p:nvPr/>
        </p:nvSpPr>
        <p:spPr>
          <a:xfrm>
            <a:off x="1771891" y="610091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317C8D-72C9-F2D5-644C-36ACB3E86D81}"/>
              </a:ext>
            </a:extLst>
          </p:cNvPr>
          <p:cNvSpPr txBox="1">
            <a:spLocks/>
          </p:cNvSpPr>
          <p:nvPr/>
        </p:nvSpPr>
        <p:spPr>
          <a:xfrm>
            <a:off x="1111800" y="424594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Testes e </a:t>
            </a:r>
            <a:r>
              <a:rPr lang="en-US" sz="4000" dirty="0" err="1"/>
              <a:t>Ajustes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D83BDC-071D-D16F-AC96-292D67662658}"/>
              </a:ext>
            </a:extLst>
          </p:cNvPr>
          <p:cNvSpPr txBox="1">
            <a:spLocks/>
          </p:cNvSpPr>
          <p:nvPr/>
        </p:nvSpPr>
        <p:spPr>
          <a:xfrm>
            <a:off x="1110305" y="2187373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Teste o </a:t>
            </a:r>
            <a:r>
              <a:rPr lang="en-US" sz="2600" b="1" dirty="0" err="1"/>
              <a:t>carregamento</a:t>
            </a:r>
            <a:r>
              <a:rPr lang="en-US" sz="2600" b="1" dirty="0"/>
              <a:t> das imagens</a:t>
            </a:r>
          </a:p>
          <a:p>
            <a:endParaRPr lang="en-US" sz="2600" b="1" dirty="0"/>
          </a:p>
          <a:p>
            <a:r>
              <a:rPr lang="en-US" sz="2600" b="1" dirty="0" err="1"/>
              <a:t>Ajuste</a:t>
            </a:r>
            <a:r>
              <a:rPr lang="en-US" sz="2600" b="1" dirty="0"/>
              <a:t> o layout para </a:t>
            </a:r>
            <a:r>
              <a:rPr lang="en-US" sz="2600" b="1" dirty="0" err="1"/>
              <a:t>diferentes</a:t>
            </a:r>
            <a:r>
              <a:rPr lang="en-US" sz="2600" b="1" dirty="0"/>
              <a:t> </a:t>
            </a:r>
            <a:r>
              <a:rPr lang="en-US" sz="2600" b="1" dirty="0" err="1"/>
              <a:t>tamanhos</a:t>
            </a:r>
            <a:r>
              <a:rPr lang="en-US" sz="2600" b="1" dirty="0"/>
              <a:t> de </a:t>
            </a:r>
            <a:r>
              <a:rPr lang="en-US" sz="2600" b="1" dirty="0" err="1"/>
              <a:t>tela</a:t>
            </a:r>
          </a:p>
          <a:p>
            <a:endParaRPr lang="en-US" sz="2600" b="1" dirty="0"/>
          </a:p>
          <a:p>
            <a:r>
              <a:rPr lang="en-US" sz="2600" b="1" dirty="0" err="1"/>
              <a:t>Corrija</a:t>
            </a:r>
            <a:r>
              <a:rPr lang="en-US" sz="2600" b="1" dirty="0"/>
              <a:t> </a:t>
            </a:r>
            <a:r>
              <a:rPr lang="en-US" sz="2600" b="1" dirty="0" err="1"/>
              <a:t>possíveis</a:t>
            </a:r>
            <a:r>
              <a:rPr lang="en-US" sz="2600" b="1" dirty="0"/>
              <a:t> </a:t>
            </a:r>
            <a:r>
              <a:rPr lang="en-US" sz="2600" b="1" dirty="0" err="1"/>
              <a:t>erros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44EE7B6-8872-4855-C41D-76D3AAA580C2}"/>
              </a:ext>
            </a:extLst>
          </p:cNvPr>
          <p:cNvSpPr txBox="1">
            <a:spLocks/>
          </p:cNvSpPr>
          <p:nvPr/>
        </p:nvSpPr>
        <p:spPr>
          <a:xfrm>
            <a:off x="7490204" y="6562528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AF38-D09C-70D1-57CF-0127D375F2D7}"/>
              </a:ext>
            </a:extLst>
          </p:cNvPr>
          <p:cNvSpPr/>
          <p:nvPr/>
        </p:nvSpPr>
        <p:spPr>
          <a:xfrm flipV="1">
            <a:off x="1689238" y="1530294"/>
            <a:ext cx="8811786" cy="29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oftware Testing Images – Browse 173,586 Stock Photos, Vectors, and Video |  Adobe Stock">
            <a:extLst>
              <a:ext uri="{FF2B5EF4-FFF2-40B4-BE49-F238E27FC236}">
                <a16:creationId xmlns:a16="http://schemas.microsoft.com/office/drawing/2014/main" id="{396F046A-1C87-C93A-825B-066F8ECF8A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3000"/>
                    </a14:imgEffect>
                    <a14:imgEffect>
                      <a14:brightnessContrast contras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5464" y="0"/>
            <a:ext cx="12192428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127-D6FF-CF1A-F407-BD8CCE3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4EC6-CFD9-4C6C-A104-9D55A550E36F}" type="datetime1">
              <a:t>17/06/2025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2718-E781-01A4-7027-053B053C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224002A-E08E-F021-36FB-976D9D3B171B}"/>
              </a:ext>
            </a:extLst>
          </p:cNvPr>
          <p:cNvSpPr txBox="1">
            <a:spLocks/>
          </p:cNvSpPr>
          <p:nvPr/>
        </p:nvSpPr>
        <p:spPr>
          <a:xfrm>
            <a:off x="1771891" y="610091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317C8D-72C9-F2D5-644C-36ACB3E86D81}"/>
              </a:ext>
            </a:extLst>
          </p:cNvPr>
          <p:cNvSpPr txBox="1">
            <a:spLocks/>
          </p:cNvSpPr>
          <p:nvPr/>
        </p:nvSpPr>
        <p:spPr>
          <a:xfrm>
            <a:off x="1111800" y="424594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React Native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D83BDC-071D-D16F-AC96-292D67662658}"/>
              </a:ext>
            </a:extLst>
          </p:cNvPr>
          <p:cNvSpPr txBox="1">
            <a:spLocks/>
          </p:cNvSpPr>
          <p:nvPr/>
        </p:nvSpPr>
        <p:spPr>
          <a:xfrm>
            <a:off x="1110091" y="5711416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err="1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44EE7B6-8872-4855-C41D-76D3AAA580C2}"/>
              </a:ext>
            </a:extLst>
          </p:cNvPr>
          <p:cNvSpPr txBox="1">
            <a:spLocks/>
          </p:cNvSpPr>
          <p:nvPr/>
        </p:nvSpPr>
        <p:spPr>
          <a:xfrm>
            <a:off x="7490204" y="6562528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AF38-D09C-70D1-57CF-0127D375F2D7}"/>
              </a:ext>
            </a:extLst>
          </p:cNvPr>
          <p:cNvSpPr/>
          <p:nvPr/>
        </p:nvSpPr>
        <p:spPr>
          <a:xfrm flipV="1">
            <a:off x="1689238" y="1530294"/>
            <a:ext cx="8811786" cy="29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1BE541-2BAB-4A2A-83BE-73803A9F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72" y="2474892"/>
            <a:ext cx="10990509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 err="1"/>
              <a:t>React</a:t>
            </a:r>
            <a:r>
              <a:rPr lang="pt-BR" altLang="pt-BR" sz="2000" b="1" dirty="0"/>
              <a:t> </a:t>
            </a:r>
            <a:r>
              <a:rPr lang="pt-BR" altLang="pt-BR" sz="2000" b="1" dirty="0" err="1"/>
              <a:t>Native</a:t>
            </a:r>
            <a:r>
              <a:rPr lang="pt-BR" altLang="pt-BR" sz="2000" b="1" dirty="0"/>
              <a:t> é um framework desenvolvido pelo Facebook que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permite criar aplicativos móveis para iOS e Android utilizando </a:t>
            </a:r>
            <a:r>
              <a:rPr lang="pt-BR" altLang="pt-BR" sz="2000" b="1" dirty="0" err="1"/>
              <a:t>JavaScript</a:t>
            </a:r>
            <a:r>
              <a:rPr lang="pt-BR" altLang="pt-BR" sz="2000" b="1" dirty="0"/>
              <a:t> e </a:t>
            </a:r>
            <a:r>
              <a:rPr lang="pt-BR" altLang="pt-BR" sz="2000" b="1" dirty="0" err="1"/>
              <a:t>React</a:t>
            </a:r>
            <a:r>
              <a:rPr lang="pt-BR" altLang="pt-BR" sz="2000" b="1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Com ele, é possível escrever o código uma vez e rodar nos dois sistemas operacionais,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oferecendo desempenho próximo ao de aplicativos nativos, além de uma experiência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/>
              <a:t>de desenvolvimento mais rápida e eficiente, graças ao reuso de componentes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Js, react js, logo, react, react native icon - Free download">
            <a:extLst>
              <a:ext uri="{FF2B5EF4-FFF2-40B4-BE49-F238E27FC236}">
                <a16:creationId xmlns:a16="http://schemas.microsoft.com/office/drawing/2014/main" id="{EA8D3F6E-D5E3-4ED1-9F9D-3B727F428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535" y="4279414"/>
            <a:ext cx="2096583" cy="20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act Native Sticker - React Native - Discover &amp; Share GIFs">
            <a:extLst>
              <a:ext uri="{FF2B5EF4-FFF2-40B4-BE49-F238E27FC236}">
                <a16:creationId xmlns:a16="http://schemas.microsoft.com/office/drawing/2014/main" id="{45C2ABE8-ADCA-497A-9A10-FA8F5CA5DC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51281"/>
            <a:ext cx="2095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127-D6FF-CF1A-F407-BD8CCE3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4EC6-CFD9-4C6C-A104-9D55A550E36F}" type="datetime1">
              <a:t>17/06/2025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2718-E781-01A4-7027-053B053C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224002A-E08E-F021-36FB-976D9D3B171B}"/>
              </a:ext>
            </a:extLst>
          </p:cNvPr>
          <p:cNvSpPr txBox="1">
            <a:spLocks/>
          </p:cNvSpPr>
          <p:nvPr/>
        </p:nvSpPr>
        <p:spPr>
          <a:xfrm>
            <a:off x="1771891" y="610091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317C8D-72C9-F2D5-644C-36ACB3E86D81}"/>
              </a:ext>
            </a:extLst>
          </p:cNvPr>
          <p:cNvSpPr txBox="1">
            <a:spLocks/>
          </p:cNvSpPr>
          <p:nvPr/>
        </p:nvSpPr>
        <p:spPr>
          <a:xfrm>
            <a:off x="1026075" y="425294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React Native - FUNCIONALIDADE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D83BDC-071D-D16F-AC96-292D67662658}"/>
              </a:ext>
            </a:extLst>
          </p:cNvPr>
          <p:cNvSpPr txBox="1">
            <a:spLocks/>
          </p:cNvSpPr>
          <p:nvPr/>
        </p:nvSpPr>
        <p:spPr>
          <a:xfrm>
            <a:off x="1110091" y="5711416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err="1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44EE7B6-8872-4855-C41D-76D3AAA580C2}"/>
              </a:ext>
            </a:extLst>
          </p:cNvPr>
          <p:cNvSpPr txBox="1">
            <a:spLocks/>
          </p:cNvSpPr>
          <p:nvPr/>
        </p:nvSpPr>
        <p:spPr>
          <a:xfrm>
            <a:off x="7490204" y="6562528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AF38-D09C-70D1-57CF-0127D375F2D7}"/>
              </a:ext>
            </a:extLst>
          </p:cNvPr>
          <p:cNvSpPr/>
          <p:nvPr/>
        </p:nvSpPr>
        <p:spPr>
          <a:xfrm flipV="1">
            <a:off x="1689238" y="1530294"/>
            <a:ext cx="8811786" cy="29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1BE541-2BAB-4A2A-83BE-73803A9FF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18" y="2184096"/>
            <a:ext cx="1190742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b="1" dirty="0"/>
              <a:t>As principais funcionalidades do </a:t>
            </a:r>
            <a:r>
              <a:rPr lang="pt-BR" sz="2000" b="1" dirty="0" err="1"/>
              <a:t>React</a:t>
            </a:r>
            <a:r>
              <a:rPr lang="pt-BR" sz="2000" b="1" dirty="0"/>
              <a:t> </a:t>
            </a:r>
            <a:r>
              <a:rPr lang="pt-BR" sz="2000" b="1" dirty="0" err="1"/>
              <a:t>Native</a:t>
            </a:r>
            <a:r>
              <a:rPr lang="pt-BR" sz="2000" b="1" dirty="0"/>
              <a:t> são: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b="1" dirty="0"/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Desenvolvimento cruzado: </a:t>
            </a:r>
            <a:r>
              <a:rPr lang="pt-BR" sz="2000" dirty="0"/>
              <a:t>Código único para iOS e Android</a:t>
            </a:r>
            <a:r>
              <a:rPr lang="pt-BR" sz="2000" b="1" dirty="0"/>
              <a:t>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Componentes nativos: </a:t>
            </a:r>
            <a:r>
              <a:rPr lang="pt-BR" sz="2000" dirty="0"/>
              <a:t>Acesso direto a componentes e APIs nativas.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Hot </a:t>
            </a:r>
            <a:r>
              <a:rPr lang="pt-BR" sz="2000" b="1" dirty="0" err="1"/>
              <a:t>Reload</a:t>
            </a:r>
            <a:r>
              <a:rPr lang="pt-BR" sz="2000" b="1" dirty="0"/>
              <a:t>: </a:t>
            </a:r>
            <a:r>
              <a:rPr lang="pt-BR" sz="2000" dirty="0"/>
              <a:t>Atualização instantânea do código durante o desenvolvimento.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Desempenho próximo ao nativo: </a:t>
            </a:r>
            <a:r>
              <a:rPr lang="pt-BR" sz="2000" dirty="0"/>
              <a:t>Usa código nativo para maior eficiência.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Suporte a bibliotecas de terceiros: </a:t>
            </a:r>
            <a:r>
              <a:rPr lang="pt-BR" sz="2000" dirty="0"/>
              <a:t>Integração com diversas bibliotecas e plugins.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Facilidade de integração com código nativo: </a:t>
            </a:r>
            <a:r>
              <a:rPr lang="pt-BR" sz="2000" dirty="0"/>
              <a:t>Permite usar código nativo em Swift/</a:t>
            </a:r>
            <a:r>
              <a:rPr lang="pt-BR" sz="2000" dirty="0" err="1"/>
              <a:t>Objective</a:t>
            </a:r>
            <a:r>
              <a:rPr lang="pt-BR" sz="2000" dirty="0"/>
              <a:t>-C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000" dirty="0"/>
              <a:t>(iOS) ou Java/</a:t>
            </a:r>
            <a:r>
              <a:rPr lang="pt-BR" sz="2000" dirty="0" err="1"/>
              <a:t>Kotlin</a:t>
            </a:r>
            <a:r>
              <a:rPr lang="pt-BR" sz="2000" dirty="0"/>
              <a:t> (Android), quando necessário.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7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React Native Sticker - React Native - Discover &amp; Share GIFs">
            <a:extLst>
              <a:ext uri="{FF2B5EF4-FFF2-40B4-BE49-F238E27FC236}">
                <a16:creationId xmlns:a16="http://schemas.microsoft.com/office/drawing/2014/main" id="{6493BD0A-C992-46A9-8BFB-DEC5ABEBB6D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78" y="199836"/>
            <a:ext cx="3293758" cy="185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9F42D7-9DC7-4561-82C2-BDE575E4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847" y="799043"/>
            <a:ext cx="10846556" cy="1304150"/>
          </a:xfrm>
        </p:spPr>
        <p:txBody>
          <a:bodyPr/>
          <a:lstStyle/>
          <a:p>
            <a:r>
              <a:rPr lang="pt-BR" dirty="0"/>
              <a:t>Vantagens e Desvantagens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F0859-3E04-4EDD-BEF0-8895A7559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300" b="1" dirty="0"/>
              <a:t>Vantagens do </a:t>
            </a:r>
            <a:r>
              <a:rPr lang="pt-BR" sz="2300" b="1" dirty="0" err="1"/>
              <a:t>React</a:t>
            </a:r>
            <a:r>
              <a:rPr lang="pt-BR" sz="2300" dirty="0"/>
              <a:t>:</a:t>
            </a:r>
          </a:p>
          <a:p>
            <a:r>
              <a:rPr lang="pt-BR" sz="2300" b="1" dirty="0"/>
              <a:t>Desempenho</a:t>
            </a:r>
            <a:r>
              <a:rPr lang="pt-BR" sz="2300" dirty="0"/>
              <a:t>: Uso do Virtual DOM para atualizações rápidas e eficientes.</a:t>
            </a:r>
          </a:p>
          <a:p>
            <a:r>
              <a:rPr lang="pt-BR" sz="2300" b="1" dirty="0"/>
              <a:t>Componentes reutilizáveis</a:t>
            </a:r>
            <a:r>
              <a:rPr lang="pt-BR" sz="2300" dirty="0"/>
              <a:t>: Facilita a manutenção e escalabilidade.</a:t>
            </a:r>
          </a:p>
          <a:p>
            <a:r>
              <a:rPr lang="pt-BR" sz="2300" b="1" dirty="0"/>
              <a:t>Desenvolvimento rápido</a:t>
            </a:r>
            <a:r>
              <a:rPr lang="pt-BR" sz="2300" dirty="0"/>
              <a:t>: Hot </a:t>
            </a:r>
            <a:r>
              <a:rPr lang="pt-BR" sz="2300" dirty="0" err="1"/>
              <a:t>Reload</a:t>
            </a:r>
            <a:r>
              <a:rPr lang="pt-BR" sz="2300" dirty="0"/>
              <a:t> acelera o processo.</a:t>
            </a:r>
          </a:p>
          <a:p>
            <a:r>
              <a:rPr lang="pt-BR" sz="2300" b="1" dirty="0"/>
              <a:t>Grande comunidade e ecossistema</a:t>
            </a:r>
            <a:r>
              <a:rPr lang="pt-BR" sz="2300" dirty="0"/>
              <a:t>: Muitas bibliotecas e soluções.</a:t>
            </a:r>
          </a:p>
          <a:p>
            <a:r>
              <a:rPr lang="pt-BR" sz="2300" b="1" dirty="0"/>
              <a:t>Fácil integração</a:t>
            </a:r>
            <a:r>
              <a:rPr lang="pt-BR" sz="2300" dirty="0"/>
              <a:t>: Combina bem com outras tecnologias.</a:t>
            </a:r>
          </a:p>
          <a:p>
            <a:r>
              <a:rPr lang="pt-BR" sz="2300" b="1" dirty="0"/>
              <a:t>SEO</a:t>
            </a:r>
            <a:r>
              <a:rPr lang="pt-BR" sz="2300" dirty="0"/>
              <a:t>: Melhor desempenho em SEO com ferramentas como Next.js.</a:t>
            </a:r>
          </a:p>
          <a:p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62BA5-A9A6-4526-ACFC-C7CAFE39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5331-368A-46CB-943B-992681B23D29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59DF81-8693-45EE-ACC3-155C8B08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F37C64-8978-48C0-9F26-6ADEB412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E5F67D-7D37-4F2B-BCB0-7C97994F95D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77915" y="2147110"/>
            <a:ext cx="435712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Desvantagens do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Curva de aprendizado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Conceitos como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Hooks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JSX podem ser difíceis para iniciantes.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Excesso de flexibilidade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Falta de estrutura rígida pode levar a inconsistências.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Configuração inicial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Pode envolver muito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boilerplate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estado em grandes apps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Complicado em projetos muito grandes.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Mudanças frequentes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Atualizações constantes exigem adaptação.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1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127-D6FF-CF1A-F407-BD8CCE33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4EC6-CFD9-4C6C-A104-9D55A550E36F}" type="datetime1">
              <a:t>17/06/2025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2718-E781-01A4-7027-053B053C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224002A-E08E-F021-36FB-976D9D3B171B}"/>
              </a:ext>
            </a:extLst>
          </p:cNvPr>
          <p:cNvSpPr txBox="1">
            <a:spLocks/>
          </p:cNvSpPr>
          <p:nvPr/>
        </p:nvSpPr>
        <p:spPr>
          <a:xfrm>
            <a:off x="1771891" y="610091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317C8D-72C9-F2D5-644C-36ACB3E86D81}"/>
              </a:ext>
            </a:extLst>
          </p:cNvPr>
          <p:cNvSpPr txBox="1">
            <a:spLocks/>
          </p:cNvSpPr>
          <p:nvPr/>
        </p:nvSpPr>
        <p:spPr>
          <a:xfrm>
            <a:off x="1111800" y="424594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React Native – APP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D83BDC-071D-D16F-AC96-292D67662658}"/>
              </a:ext>
            </a:extLst>
          </p:cNvPr>
          <p:cNvSpPr txBox="1">
            <a:spLocks/>
          </p:cNvSpPr>
          <p:nvPr/>
        </p:nvSpPr>
        <p:spPr>
          <a:xfrm>
            <a:off x="1110091" y="5711416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err="1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44EE7B6-8872-4855-C41D-76D3AAA580C2}"/>
              </a:ext>
            </a:extLst>
          </p:cNvPr>
          <p:cNvSpPr txBox="1">
            <a:spLocks/>
          </p:cNvSpPr>
          <p:nvPr/>
        </p:nvSpPr>
        <p:spPr>
          <a:xfrm>
            <a:off x="7490204" y="6562528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
           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AF38-D09C-70D1-57CF-0127D375F2D7}"/>
              </a:ext>
            </a:extLst>
          </p:cNvPr>
          <p:cNvSpPr/>
          <p:nvPr/>
        </p:nvSpPr>
        <p:spPr>
          <a:xfrm flipV="1">
            <a:off x="1689238" y="1530294"/>
            <a:ext cx="8811786" cy="29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go Facebook Png Imagens – Download Grátis no Freepik">
            <a:extLst>
              <a:ext uri="{FF2B5EF4-FFF2-40B4-BE49-F238E27FC236}">
                <a16:creationId xmlns:a16="http://schemas.microsoft.com/office/drawing/2014/main" id="{3F5D497F-BC43-4E83-A8BB-5563A842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56" y="2595855"/>
            <a:ext cx="1438781" cy="143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cheiro:Instagram icon.png – Wikipédia, a enciclopédia livre">
            <a:extLst>
              <a:ext uri="{FF2B5EF4-FFF2-40B4-BE49-F238E27FC236}">
                <a16:creationId xmlns:a16="http://schemas.microsoft.com/office/drawing/2014/main" id="{8DE3D2B0-AE9B-4B58-8153-55528067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22" y="2518154"/>
            <a:ext cx="1612142" cy="16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gotipo da Netflix PNG transparente - StickPNG">
            <a:extLst>
              <a:ext uri="{FF2B5EF4-FFF2-40B4-BE49-F238E27FC236}">
                <a16:creationId xmlns:a16="http://schemas.microsoft.com/office/drawing/2014/main" id="{98B23EB0-194E-4BF7-B947-50527C0C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652054"/>
            <a:ext cx="1538288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ber Logo – PNG e Vetor – Download de Logo">
            <a:extLst>
              <a:ext uri="{FF2B5EF4-FFF2-40B4-BE49-F238E27FC236}">
                <a16:creationId xmlns:a16="http://schemas.microsoft.com/office/drawing/2014/main" id="{3090AB82-E165-4B63-8D45-117DD7C4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46" y="2571012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 Native Sticker - React Native - Discover &amp; Share GIFs">
            <a:extLst>
              <a:ext uri="{FF2B5EF4-FFF2-40B4-BE49-F238E27FC236}">
                <a16:creationId xmlns:a16="http://schemas.microsoft.com/office/drawing/2014/main" id="{0478C0D5-7F4D-4FA6-8A68-1970ED68F5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327609"/>
            <a:ext cx="2095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473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Neue Haas Grotesk Text Pro</vt:lpstr>
      <vt:lpstr>DylanVTI</vt:lpstr>
      <vt:lpstr>Apresentação do PowerPoint</vt:lpstr>
      <vt:lpstr>Planejamento</vt:lpstr>
      <vt:lpstr>Desenvolvimento do Frontend</vt:lpstr>
      <vt:lpstr>Apresentação do PowerPoint</vt:lpstr>
      <vt:lpstr>Apresentação do PowerPoint</vt:lpstr>
      <vt:lpstr>Apresentação do PowerPoint</vt:lpstr>
      <vt:lpstr>Apresentação do PowerPoint</vt:lpstr>
      <vt:lpstr>Vantagens e Desvantagens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Lab 06-Micro 10</cp:lastModifiedBy>
  <cp:revision>403</cp:revision>
  <dcterms:created xsi:type="dcterms:W3CDTF">2025-05-27T16:02:40Z</dcterms:created>
  <dcterms:modified xsi:type="dcterms:W3CDTF">2025-06-17T20:08:24Z</dcterms:modified>
</cp:coreProperties>
</file>