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8"/>
  </p:notesMasterIdLst>
  <p:handoutMasterIdLst>
    <p:handoutMasterId r:id="rId29"/>
  </p:handoutMasterIdLst>
  <p:sldIdLst>
    <p:sldId id="259" r:id="rId2"/>
    <p:sldId id="260" r:id="rId3"/>
    <p:sldId id="261" r:id="rId4"/>
    <p:sldId id="262" r:id="rId5"/>
    <p:sldId id="263" r:id="rId6"/>
    <p:sldId id="283" r:id="rId7"/>
    <p:sldId id="265" r:id="rId8"/>
    <p:sldId id="266" r:id="rId9"/>
    <p:sldId id="267" r:id="rId10"/>
    <p:sldId id="264" r:id="rId11"/>
    <p:sldId id="268" r:id="rId12"/>
    <p:sldId id="270" r:id="rId13"/>
    <p:sldId id="269" r:id="rId14"/>
    <p:sldId id="271" r:id="rId15"/>
    <p:sldId id="272" r:id="rId16"/>
    <p:sldId id="284" r:id="rId17"/>
    <p:sldId id="273" r:id="rId18"/>
    <p:sldId id="278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2EA776-6486-409F-9E42-BD4FCC6A44A1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35DDD2-5AEF-4CE6-93B6-6FB9C678CC40}" type="datetime1">
              <a:rPr lang="pt-BR" smtClean="0"/>
              <a:t>11/04/2021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0DF503-732B-4721-AC20-D30104D5F450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80597-7E4C-49B1-8DFA-506BCE34072C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DF03D-7AFC-47DF-9591-1326FF7AD073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F37908-64F6-4BF1-AEF9-1375A5CF069B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EB9173-D618-48E2-BAA6-9B20DA9854D6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56C95-E4AE-4A94-B561-99A0CE0FFCF1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37451-1E5D-4C34-A14E-8751AAE8ED71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6FF3C-CA41-4B49-8218-6AF2FC913B34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96C44-523A-4872-94D5-24CBDA5A9CC6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CCB403-0313-4A5E-8E36-77BFB7215ED9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F1835-ADE7-4D9D-BC53-5437D497D352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27969-B261-4FC0-A695-A95DDDE99FA1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E1FA99-845B-4C70-A7F6-30DFC6887F18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21B2C5-876A-49CE-ABA3-C1DCCF367A6A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D6572E-AB9B-40B1-9767-99FBEEEC4B22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8ECB5-1E4B-48B5-BE59-C94C33D986AE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8366F3-1C7E-4E4B-910E-50900CEA2133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9D740CA-AC13-4698-BFA2-D15C37DF415A}" type="datetime1">
              <a:rPr lang="pt-BR" smtClean="0"/>
              <a:t>11/04/2021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abriciooml/" TargetMode="External"/><Relationship Id="rId2" Type="http://schemas.openxmlformats.org/officeDocument/2006/relationships/hyperlink" Target="https://github.com/Fabriciooml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ocolatey.org/instal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anaconda.com/products/individual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jetbrains.com/pt-br/pycharm/download/" TargetMode="Externa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xícara, café, comida e bebida&#10;&#10;Descrição gerada automaticamente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pt-br" sz="7200" dirty="0"/>
              <a:t>Python - do Básico ao Intermediário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/>
              <a:t>Fabrício Oliveira Moura Lima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91C01-EA98-426F-B5F3-BB28087F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funcionam variáveis em python?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91A15-E43F-4870-95F0-B359D3A53A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Em C: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Em Python: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D4C5E6-3960-4E43-B7C9-BDA19D8D9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Mas cadê o ponto e vírgula?</a:t>
            </a:r>
          </a:p>
          <a:p>
            <a:r>
              <a:rPr lang="pt-BR" dirty="0"/>
              <a:t>Em python o final de uma linha de código em python é dada por quebra de linha, não com ponto e vírgula.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BE84B3-C836-4CF2-B82D-38B4ABAE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58" y="2568706"/>
            <a:ext cx="3429479" cy="16956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80267B-0E74-4DFC-AC07-43409DC6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58" y="4619755"/>
            <a:ext cx="179095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9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81596-3A26-4566-BDC7-AA9F56AA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30F1D-AA4F-483C-83B3-F6B6E194C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1678" y="2076451"/>
            <a:ext cx="3196205" cy="360000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Matemáticas:</a:t>
            </a:r>
          </a:p>
          <a:p>
            <a:r>
              <a:rPr lang="pt-BR" dirty="0"/>
              <a:t>Soma: +</a:t>
            </a:r>
          </a:p>
          <a:p>
            <a:r>
              <a:rPr lang="pt-BR" dirty="0"/>
              <a:t>Subtração: -</a:t>
            </a:r>
          </a:p>
          <a:p>
            <a:r>
              <a:rPr lang="pt-BR" dirty="0"/>
              <a:t>Divisão: /</a:t>
            </a:r>
          </a:p>
          <a:p>
            <a:r>
              <a:rPr lang="pt-BR" dirty="0"/>
              <a:t>Multiplicação: *</a:t>
            </a:r>
          </a:p>
          <a:p>
            <a:r>
              <a:rPr lang="pt-BR" dirty="0"/>
              <a:t>Exponenciação: **</a:t>
            </a:r>
          </a:p>
          <a:p>
            <a:r>
              <a:rPr lang="pt-BR" dirty="0"/>
              <a:t>Resto da divisão: %</a:t>
            </a:r>
          </a:p>
          <a:p>
            <a:r>
              <a:rPr lang="pt-BR" dirty="0"/>
              <a:t>Parte inteira da divisão: //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B08213-C23E-49CB-872E-06682C2D2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7897" y="2076451"/>
            <a:ext cx="3196205" cy="360000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Lógicas:</a:t>
            </a:r>
          </a:p>
          <a:p>
            <a:r>
              <a:rPr lang="pt-BR" dirty="0"/>
              <a:t>E: and</a:t>
            </a:r>
          </a:p>
          <a:p>
            <a:r>
              <a:rPr lang="pt-BR" dirty="0"/>
              <a:t>Ou: or</a:t>
            </a:r>
          </a:p>
          <a:p>
            <a:r>
              <a:rPr lang="pt-BR" dirty="0"/>
              <a:t>Não: not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353A338B-EF1B-4870-9B5E-8E84CC02EEA4}"/>
              </a:ext>
            </a:extLst>
          </p:cNvPr>
          <p:cNvSpPr txBox="1">
            <a:spLocks/>
          </p:cNvSpPr>
          <p:nvPr/>
        </p:nvSpPr>
        <p:spPr>
          <a:xfrm>
            <a:off x="7944116" y="2076451"/>
            <a:ext cx="3196205" cy="3600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Relacionais:</a:t>
            </a:r>
          </a:p>
          <a:p>
            <a:r>
              <a:rPr lang="pt-BR" dirty="0"/>
              <a:t>Igual: ==</a:t>
            </a:r>
          </a:p>
          <a:p>
            <a:r>
              <a:rPr lang="pt-BR" dirty="0"/>
              <a:t>Diferente: !=</a:t>
            </a:r>
          </a:p>
          <a:p>
            <a:r>
              <a:rPr lang="pt-BR" dirty="0"/>
              <a:t>Maior: &gt;</a:t>
            </a:r>
          </a:p>
          <a:p>
            <a:r>
              <a:rPr lang="pt-BR" dirty="0"/>
              <a:t>Menor: &lt;</a:t>
            </a:r>
          </a:p>
          <a:p>
            <a:r>
              <a:rPr lang="pt-BR" dirty="0"/>
              <a:t>Maior igual: &gt;=</a:t>
            </a:r>
          </a:p>
          <a:p>
            <a:r>
              <a:rPr lang="pt-BR" dirty="0"/>
              <a:t>Menor igual: &lt;=</a:t>
            </a:r>
          </a:p>
        </p:txBody>
      </p:sp>
    </p:spTree>
    <p:extLst>
      <p:ext uri="{BB962C8B-B14F-4D97-AF65-F5344CB8AC3E}">
        <p14:creationId xmlns:p14="http://schemas.microsoft.com/office/powerpoint/2010/main" val="310509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667F7-3DFF-4241-BF1C-3B744199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A405F4-A65C-40D7-9C0F-B0E08FC8C2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if: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if else: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9CF264-EE83-47E0-A6C3-F007C3BEA3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elif ou else if: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C66A13D-00BD-40BB-855D-57568F8C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476367"/>
            <a:ext cx="4982270" cy="9526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05B4803-7D58-45A8-AF37-11FC143C3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148212"/>
            <a:ext cx="5363323" cy="167663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1CFC31E-F4BC-4A18-9C69-8F262EAD5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729" y="2499437"/>
            <a:ext cx="551574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2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4CB38-4AB2-4FEB-947E-C43F2930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Loops: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892E8-CB1B-4882-82D0-F1528DEEDD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for: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282C10-7F65-40CA-B101-66EA3C9C69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B7A1B1-D57A-4A40-98E1-D27EE1D3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496333"/>
            <a:ext cx="3591426" cy="6573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E17C93D-60C2-45EC-8469-D320492A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716" y="2496333"/>
            <a:ext cx="343900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3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ECB50-AD46-4FFB-8159-5B745603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esse espacinho?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CFBEC-1018-4C2B-B300-60CDB29E6E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Python trabalha com </a:t>
            </a:r>
            <a:r>
              <a:rPr lang="pt-BR" dirty="0" err="1"/>
              <a:t>identação</a:t>
            </a:r>
            <a:r>
              <a:rPr lang="pt-BR" dirty="0"/>
              <a:t>, um conceito utilizado geralmente para deixar o código mais legível, com python é algo totalmente necessário para o código rodar.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5AE707-14F0-4094-AB82-3BF3B96C0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Em python é isso que vai dizer o que está dentro de cada if, loop, função, enfim, qualquer coisa. É EXTREMAMENTE importante </a:t>
            </a:r>
            <a:r>
              <a:rPr lang="pt-BR" dirty="0" err="1"/>
              <a:t>identar</a:t>
            </a:r>
            <a:r>
              <a:rPr lang="pt-BR" dirty="0"/>
              <a:t> o código, independente de ser em python ou não, o seu “eu” de daqui a uns meses te agradecerá imensamente.</a:t>
            </a:r>
          </a:p>
        </p:txBody>
      </p:sp>
    </p:spTree>
    <p:extLst>
      <p:ext uri="{BB962C8B-B14F-4D97-AF65-F5344CB8AC3E}">
        <p14:creationId xmlns:p14="http://schemas.microsoft.com/office/powerpoint/2010/main" val="230800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E3EAA-6885-4836-840A-E3B42D73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17CF2B-7941-4FEF-B1A7-1923C621F8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Funções são usadas para separar o código em blocos de código menores, evita retrabalho e quando você precisa editar uma coisa em um código que se repete 2 vezes é fácil, mas quando você precisa editar em uma código que se repete 100 vezes, você vai querer ter colocado ele em uma função.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8016E48-6B51-43A2-9EC1-889D785587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7197" y="2873233"/>
            <a:ext cx="4344006" cy="2029108"/>
          </a:xfrm>
        </p:spPr>
      </p:pic>
    </p:spTree>
    <p:extLst>
      <p:ext uri="{BB962C8B-B14F-4D97-AF65-F5344CB8AC3E}">
        <p14:creationId xmlns:p14="http://schemas.microsoft.com/office/powerpoint/2010/main" val="209850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8FCCD-2907-4A52-B1D2-905CECCE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2C0EA-F907-43B7-9983-207081DD8D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Consiste basicamente em uma função chamar a si mesma até que algo aconteça.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Podemos calcular a sequência de Fibonacci de n números usando recursividade.</a:t>
            </a:r>
          </a:p>
        </p:txBody>
      </p:sp>
      <p:pic>
        <p:nvPicPr>
          <p:cNvPr id="2050" name="Picture 2" descr="Algorithm Time: Recursion. Introducing thinking recursively to our… | by  Daniela Sandoval | JavaScript in Plain English">
            <a:extLst>
              <a:ext uri="{FF2B5EF4-FFF2-40B4-BE49-F238E27FC236}">
                <a16:creationId xmlns:a16="http://schemas.microsoft.com/office/drawing/2014/main" id="{A56C4C3B-B674-4A97-BF95-BC60E007E6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2521545"/>
            <a:ext cx="4857750" cy="27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0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1FC7C-0392-468C-B208-6ADFDF48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C15FB-2B8C-4079-8E30-FBB5E36D34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É o jeito do seu código ser escalável e ajuda (muito) na legibilidade. Os 4 pilares são: Abstração, Encapsulamento, Herança e Polimorfismo.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5B090-371E-4A67-A696-53998CDC1B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POO é um dos paradigmas mais utilizados quando estamos falando de sistemas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60119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10C91-22B3-4D35-8F97-04B38EB6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POO: Métodos 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2A8FCC-985F-41B4-B8F5-1D81D3B78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Qualquer variável dentro de uma classe é um atributo e qualquer função dentro de uma classe é um método.</a:t>
            </a:r>
          </a:p>
          <a:p>
            <a:r>
              <a:rPr lang="pt-BR" dirty="0"/>
              <a:t>Por exemplo, nome e idade são atributos da classe Pessoa e __</a:t>
            </a:r>
            <a:r>
              <a:rPr lang="pt-BR" dirty="0" err="1"/>
              <a:t>str</a:t>
            </a:r>
            <a:r>
              <a:rPr lang="pt-BR" dirty="0"/>
              <a:t>__ é um método.</a:t>
            </a:r>
          </a:p>
        </p:txBody>
      </p:sp>
      <p:pic>
        <p:nvPicPr>
          <p:cNvPr id="10" name="Espaço Reservado para Conteúdo 6">
            <a:extLst>
              <a:ext uri="{FF2B5EF4-FFF2-40B4-BE49-F238E27FC236}">
                <a16:creationId xmlns:a16="http://schemas.microsoft.com/office/drawing/2014/main" id="{07E5EFEE-98E2-4173-AC4F-426D2B4534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325" y="2940190"/>
            <a:ext cx="4857750" cy="1895195"/>
          </a:xfrm>
        </p:spPr>
      </p:pic>
    </p:spTree>
    <p:extLst>
      <p:ext uri="{BB962C8B-B14F-4D97-AF65-F5344CB8AC3E}">
        <p14:creationId xmlns:p14="http://schemas.microsoft.com/office/powerpoint/2010/main" val="75738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A5602-C040-4F76-8551-7A62F036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POO: Abstração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030593-19BF-4555-9FFF-6925E7C571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Consiste em basicamente juntar em um lugar só (em uma classe) as coisas que são relacionadas a ela. No exemplo ao lado, juntei nome e idade de uma pessoa.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9D952F4-85FE-4192-A284-D2AD20878F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325" y="2940190"/>
            <a:ext cx="4857750" cy="1895195"/>
          </a:xfrm>
        </p:spPr>
      </p:pic>
    </p:spTree>
    <p:extLst>
      <p:ext uri="{BB962C8B-B14F-4D97-AF65-F5344CB8AC3E}">
        <p14:creationId xmlns:p14="http://schemas.microsoft.com/office/powerpoint/2010/main" val="60697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2C314-7FBD-4CA7-BAC4-942BF1E5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E66AA-159F-4DE7-9272-DBCF5DF68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73" y="2076450"/>
            <a:ext cx="5617828" cy="3622671"/>
          </a:xfrm>
        </p:spPr>
        <p:txBody>
          <a:bodyPr>
            <a:normAutofit/>
          </a:bodyPr>
          <a:lstStyle/>
          <a:p>
            <a:r>
              <a:rPr lang="pt-BR" dirty="0"/>
              <a:t>Aluno de Sistemas de Informação.</a:t>
            </a:r>
          </a:p>
          <a:p>
            <a:r>
              <a:rPr lang="pt-BR" dirty="0"/>
              <a:t>Ex-petiano.</a:t>
            </a:r>
          </a:p>
          <a:p>
            <a:r>
              <a:rPr lang="pt-BR" dirty="0"/>
              <a:t>Programo em python desde 2018.</a:t>
            </a:r>
          </a:p>
          <a:p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https://github.com/Fabriciooml</a:t>
            </a:r>
            <a:endParaRPr lang="pt-BR" dirty="0"/>
          </a:p>
          <a:p>
            <a:r>
              <a:rPr lang="pt-BR" dirty="0"/>
              <a:t>LinkedIn: </a:t>
            </a:r>
            <a:r>
              <a:rPr lang="pt-BR" dirty="0">
                <a:hlinkClick r:id="rId3"/>
              </a:rPr>
              <a:t>https://www.linkedin.com/in/fabriciooml/</a:t>
            </a: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9BA05E-B98E-4A46-B050-4916C5BA72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Áreas de estudo:</a:t>
            </a:r>
          </a:p>
          <a:p>
            <a:r>
              <a:rPr lang="pt-BR" dirty="0"/>
              <a:t>Inteligência Artificial;</a:t>
            </a:r>
          </a:p>
          <a:p>
            <a:r>
              <a:rPr lang="pt-BR" dirty="0"/>
              <a:t>Ciência de Dados;</a:t>
            </a:r>
          </a:p>
          <a:p>
            <a:r>
              <a:rPr lang="pt-BR" dirty="0"/>
              <a:t>Machine Learning.</a:t>
            </a:r>
          </a:p>
          <a:p>
            <a:r>
              <a:rPr lang="pt-BR" dirty="0"/>
              <a:t>Apesar de eu ter o meu foco pessoal nessa área, o que vou ensinar hoje não se aplica somente a isso.</a:t>
            </a:r>
          </a:p>
        </p:txBody>
      </p:sp>
    </p:spTree>
    <p:extLst>
      <p:ext uri="{BB962C8B-B14F-4D97-AF65-F5344CB8AC3E}">
        <p14:creationId xmlns:p14="http://schemas.microsoft.com/office/powerpoint/2010/main" val="282788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E0FCA-FAE3-4361-A2ED-D39E6F18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POO: 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030AD-7109-4B37-B3FB-6F703ACDF5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Encapsulamento está ligado com segurança do código. É não deixar qualquer um mudar os valores do objeto.</a:t>
            </a:r>
          </a:p>
          <a:p>
            <a:r>
              <a:rPr lang="pt-BR" dirty="0"/>
              <a:t>Para deixar uma variável em python como privada é só colocar __ antes do nome dela, assim, no exemplo não consegui mudar o nome “Fabricio” para “Joao”.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EAFBF77-9A70-4618-A9D6-7121957622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325" y="2922186"/>
            <a:ext cx="4857750" cy="1931203"/>
          </a:xfrm>
        </p:spPr>
      </p:pic>
    </p:spTree>
    <p:extLst>
      <p:ext uri="{BB962C8B-B14F-4D97-AF65-F5344CB8AC3E}">
        <p14:creationId xmlns:p14="http://schemas.microsoft.com/office/powerpoint/2010/main" val="414729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968C6-3C9A-4099-8FA3-B11DFE3D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POO: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63151-14EF-4DE0-95B3-7047365E3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Herança é um dos conceitos que eu particularmente mais gosto. É como fazemos para aproveitar o nosso trabalho de outra classe em uma nova.</a:t>
            </a:r>
          </a:p>
        </p:txBody>
      </p:sp>
      <p:pic>
        <p:nvPicPr>
          <p:cNvPr id="21" name="Espaço Reservado para Conteúdo 20">
            <a:extLst>
              <a:ext uri="{FF2B5EF4-FFF2-40B4-BE49-F238E27FC236}">
                <a16:creationId xmlns:a16="http://schemas.microsoft.com/office/drawing/2014/main" id="{215F161D-2CBA-4DFD-B544-EDEAD404A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325" y="2313845"/>
            <a:ext cx="4857750" cy="3147884"/>
          </a:xfrm>
        </p:spPr>
      </p:pic>
    </p:spTree>
    <p:extLst>
      <p:ext uri="{BB962C8B-B14F-4D97-AF65-F5344CB8AC3E}">
        <p14:creationId xmlns:p14="http://schemas.microsoft.com/office/powerpoint/2010/main" val="68508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2E5D3-1D3F-4373-8FC9-99ED77C2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POO: 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E9F769-4D1D-4EF9-8CF2-24196F9758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Polimorfismo consiste na reutilização do código, por exemplo, se eu quero adicionar imprimir o número de matrícula de um aluno como eu fiz no exemplo, eu estou usando polimorfismo pra isso.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22ABCFD6-7343-40E2-B0A0-6A261C6221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325" y="2313845"/>
            <a:ext cx="4857750" cy="3147884"/>
          </a:xfrm>
        </p:spPr>
      </p:pic>
    </p:spTree>
    <p:extLst>
      <p:ext uri="{BB962C8B-B14F-4D97-AF65-F5344CB8AC3E}">
        <p14:creationId xmlns:p14="http://schemas.microsoft.com/office/powerpoint/2010/main" val="265830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2D50E-3CA7-4A25-86A7-E203AF9E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maior poder do Python: A comunidade!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A1251-E6EB-41D0-896D-39D6CB5DF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 comunidade é o ponto alto da linguagem. </a:t>
            </a:r>
          </a:p>
          <a:p>
            <a:r>
              <a:rPr lang="pt-BR" dirty="0"/>
              <a:t>As bibliotecas que a comunidade faz são incríveis e são o que mantêm python como uma das linguagens mais relevantes.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A14AD9-ED5D-4B69-87B1-88CDBD9917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Vou dar umas dicas pra vocês de bibliotecas para diferentes áreas, caso queira saber sobre uma área que não está aqui, é só perguntar.</a:t>
            </a:r>
          </a:p>
        </p:txBody>
      </p:sp>
    </p:spTree>
    <p:extLst>
      <p:ext uri="{BB962C8B-B14F-4D97-AF65-F5344CB8AC3E}">
        <p14:creationId xmlns:p14="http://schemas.microsoft.com/office/powerpoint/2010/main" val="262084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A84E5-8D7F-43A4-8FFD-39A1D490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CF183-22C0-4375-BEBD-D2E52E758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Tensorflow: Biblioteca feita pelo Google para modelos de Deep Learning, intuitiva e com uma documentação maravilhosa.</a:t>
            </a:r>
          </a:p>
          <a:p>
            <a:r>
              <a:rPr lang="pt-BR" dirty="0"/>
              <a:t>PyTorch: O maior “rival” do Tensorflow, PyTorch é uma biblioteca desenvolvida pelo Facebook, também muito intuitiva e com uma documentação maravilhosa.</a:t>
            </a:r>
          </a:p>
          <a:p>
            <a:r>
              <a:rPr lang="pt-BR" dirty="0"/>
              <a:t>Keras: O Keras foi fundido com o Tensorflow, foi uma das bibliotecas mais importantes e de simples utilização de Deep Learning, é a razão do Tensorflow hoje em dia ser tão intuitivo.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CD49AC-4B61-419F-9557-181069E19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Pandas: O melhor jeito atualmente de ler sua base de dados para fazer sua análise exploratória.</a:t>
            </a:r>
          </a:p>
          <a:p>
            <a:r>
              <a:rPr lang="pt-BR" dirty="0"/>
              <a:t>NumPy: Uma biblioteca matemática para o python, com muitas coisas de álgebra linear, por exemplo.</a:t>
            </a:r>
          </a:p>
          <a:p>
            <a:r>
              <a:rPr lang="pt-BR" dirty="0"/>
              <a:t>Matplotlib: Muito utilizado para visualização de dados de forma gráfica. </a:t>
            </a:r>
          </a:p>
          <a:p>
            <a:r>
              <a:rPr lang="pt-BR" dirty="0"/>
              <a:t>Seaborn: É o meu xodó dos gráficos, utiliza o Matplotlib por baixo dos panos para fazer gráficos bem bonitos.</a:t>
            </a:r>
          </a:p>
        </p:txBody>
      </p:sp>
    </p:spTree>
    <p:extLst>
      <p:ext uri="{BB962C8B-B14F-4D97-AF65-F5344CB8AC3E}">
        <p14:creationId xmlns:p14="http://schemas.microsoft.com/office/powerpoint/2010/main" val="309869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B7EE5-A925-4FAA-AAE9-AEB6C971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5005E-047A-49DF-8D7F-4267A8B7E1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Django: </a:t>
            </a:r>
          </a:p>
          <a:p>
            <a:r>
              <a:rPr lang="pt-BR" dirty="0"/>
              <a:t>Um dos frameworks para web mais utilizados, com fácil integração com bancos de dados, sistema de URL simples, é lindo e considero bastante parecido com todo “kit básico” de desenvolvimento backend do javascript com node.</a:t>
            </a:r>
          </a:p>
          <a:p>
            <a:r>
              <a:rPr lang="pt-BR" dirty="0"/>
              <a:t>Além de ser orientado a objetos. Logo, é escalável.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DB75C4-608A-44EA-87A6-47A68B80FD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Flask</a:t>
            </a:r>
            <a:r>
              <a:rPr lang="pt-BR" dirty="0"/>
              <a:t>:</a:t>
            </a:r>
          </a:p>
          <a:p>
            <a:r>
              <a:rPr lang="pt-BR" dirty="0"/>
              <a:t>Também um dos mais famosos. Foi desenvolvido utilizando a ideia do Sinatra, um framework web para Ruby.</a:t>
            </a:r>
          </a:p>
          <a:p>
            <a:r>
              <a:rPr lang="pt-BR" dirty="0"/>
              <a:t>Ele é muito melhor para pequenos projetos, comparado com o Django, uma vez que ele é bem mais simples.</a:t>
            </a:r>
          </a:p>
          <a:p>
            <a:r>
              <a:rPr lang="pt-BR" dirty="0"/>
              <a:t>Porém, não é muito escalável, apesar de bem estável.</a:t>
            </a:r>
          </a:p>
        </p:txBody>
      </p:sp>
    </p:spTree>
    <p:extLst>
      <p:ext uri="{BB962C8B-B14F-4D97-AF65-F5344CB8AC3E}">
        <p14:creationId xmlns:p14="http://schemas.microsoft.com/office/powerpoint/2010/main" val="141674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1328B-0B87-4FCE-8642-762BD35E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9EE15-3BDA-4718-B414-95AAA405B3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Cryptography:</a:t>
            </a:r>
          </a:p>
          <a:p>
            <a:r>
              <a:rPr lang="pt-BR" dirty="0"/>
              <a:t>Como o nome já diz, é uma biblioteca de criptografia. </a:t>
            </a:r>
          </a:p>
          <a:p>
            <a:r>
              <a:rPr lang="pt-BR" dirty="0"/>
              <a:t>Em alto nível, temos Fernet e X.509, porém, em baixo nível, o limite é sua criatividade.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069054-ECC9-48E1-9441-058A02E370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Yosai:</a:t>
            </a:r>
          </a:p>
          <a:p>
            <a:r>
              <a:rPr lang="pt-BR" dirty="0"/>
              <a:t>Framework para segurança em páginas web.</a:t>
            </a:r>
          </a:p>
          <a:p>
            <a:r>
              <a:rPr lang="pt-BR" dirty="0"/>
              <a:t>Autenticação, autenticação de 2 fatores e tudo mais é mais fácil de fazer usando ele.</a:t>
            </a:r>
          </a:p>
          <a:p>
            <a:r>
              <a:rPr lang="pt-BR" dirty="0"/>
              <a:t>Feito com base no Apache Shiro, que é escrito em Java e muito utilizado nos dias de hoje.</a:t>
            </a:r>
          </a:p>
        </p:txBody>
      </p:sp>
    </p:spTree>
    <p:extLst>
      <p:ext uri="{BB962C8B-B14F-4D97-AF65-F5344CB8AC3E}">
        <p14:creationId xmlns:p14="http://schemas.microsoft.com/office/powerpoint/2010/main" val="87975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927D1-F975-4F30-B3D3-5B2FE1F9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Python?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423FA-86FB-4DCC-ABCC-CD7149D341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Linguagem de alto nível, interpretada, multiparadigma, fortemente tipada, com tipagem dinâmica.</a:t>
            </a:r>
          </a:p>
          <a:p>
            <a:r>
              <a:rPr lang="pt-BR" dirty="0"/>
              <a:t>Criada por Guido Van Rossum em 1991.</a:t>
            </a:r>
          </a:p>
          <a:p>
            <a:r>
              <a:rPr lang="pt-BR" dirty="0"/>
              <a:t>Prioriza legibilidade do código.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6244227-87E5-486F-8B35-42910970AE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62" y="2076450"/>
            <a:ext cx="3622675" cy="3622675"/>
          </a:xfrm>
        </p:spPr>
      </p:pic>
    </p:spTree>
    <p:extLst>
      <p:ext uri="{BB962C8B-B14F-4D97-AF65-F5344CB8AC3E}">
        <p14:creationId xmlns:p14="http://schemas.microsoft.com/office/powerpoint/2010/main" val="213608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4C8D2-01A6-4F34-9D9F-A1844D21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instalar?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71A0B5-F8EA-4DE7-BF51-67FF79917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Site oficial da linguagem:</a:t>
            </a:r>
          </a:p>
          <a:p>
            <a:r>
              <a:rPr lang="pt-BR" dirty="0">
                <a:hlinkClick r:id="rId2"/>
              </a:rPr>
              <a:t>https://www.python.org/downloads/</a:t>
            </a:r>
            <a:endParaRPr lang="pt-BR" dirty="0"/>
          </a:p>
          <a:p>
            <a:r>
              <a:rPr lang="pt-BR" dirty="0"/>
              <a:t>Anaconda:</a:t>
            </a:r>
          </a:p>
          <a:p>
            <a:r>
              <a:rPr lang="pt-BR" dirty="0">
                <a:hlinkClick r:id="rId3"/>
              </a:rPr>
              <a:t>https://www.anaconda.com/products/individual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58228A-492A-4F85-B54A-EB190C834C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Chocolatey:</a:t>
            </a:r>
          </a:p>
          <a:p>
            <a:r>
              <a:rPr lang="pt-BR" dirty="0">
                <a:hlinkClick r:id="rId4"/>
              </a:rPr>
              <a:t>https://chocolatey.org/install</a:t>
            </a:r>
            <a:endParaRPr lang="pt-BR" dirty="0"/>
          </a:p>
          <a:p>
            <a:r>
              <a:rPr lang="pt-BR" dirty="0"/>
              <a:t>choco install python</a:t>
            </a:r>
          </a:p>
        </p:txBody>
      </p:sp>
    </p:spTree>
    <p:extLst>
      <p:ext uri="{BB962C8B-B14F-4D97-AF65-F5344CB8AC3E}">
        <p14:creationId xmlns:p14="http://schemas.microsoft.com/office/powerpoint/2010/main" val="323902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5A0D3-7C43-40AA-8E96-3A83CEA4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programar?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A77B5099-854C-4983-AB17-E9F5D20F1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2" y="1882117"/>
            <a:ext cx="2318400" cy="23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hlinkClick r:id="rId4"/>
            <a:extLst>
              <a:ext uri="{FF2B5EF4-FFF2-40B4-BE49-F238E27FC236}">
                <a16:creationId xmlns:a16="http://schemas.microsoft.com/office/drawing/2014/main" id="{0D09BAC5-1BEF-460C-82ED-1963D5858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16" y="3928844"/>
            <a:ext cx="2319556" cy="2319556"/>
          </a:xfrm>
          <a:prstGeom prst="rect">
            <a:avLst/>
          </a:prstGeom>
        </p:spPr>
      </p:pic>
      <p:pic>
        <p:nvPicPr>
          <p:cNvPr id="2054" name="Picture 6" descr="Projeto Jupyter – Wikipédia, a enciclopédia livre">
            <a:hlinkClick r:id="rId6"/>
            <a:extLst>
              <a:ext uri="{FF2B5EF4-FFF2-40B4-BE49-F238E27FC236}">
                <a16:creationId xmlns:a16="http://schemas.microsoft.com/office/drawing/2014/main" id="{2F9D5BE1-B4B4-4DBF-A0CF-63469900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26" y="1725173"/>
            <a:ext cx="2001154" cy="231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hlinkClick r:id="rId6"/>
            <a:extLst>
              <a:ext uri="{FF2B5EF4-FFF2-40B4-BE49-F238E27FC236}">
                <a16:creationId xmlns:a16="http://schemas.microsoft.com/office/drawing/2014/main" id="{C1CADBE7-6554-4AF0-89CA-4BADDAFCF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21" y="4044729"/>
            <a:ext cx="2318400" cy="23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C7DB35D-9838-41BE-A90F-687774050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03" y="1725173"/>
            <a:ext cx="2318400" cy="23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4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2E61D-7D1E-4C34-9E1F-028EF98F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PEP-8: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11BAF-C4CC-4ECE-AA00-6CDDDB4CB1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https://www.python.org/dev/peps/pep-0008/</a:t>
            </a:r>
            <a:endParaRPr lang="pt-BR" dirty="0"/>
          </a:p>
          <a:p>
            <a:r>
              <a:rPr lang="pt-BR" dirty="0"/>
              <a:t>A PEP-8 é como se fosse a ABNT do python.</a:t>
            </a:r>
          </a:p>
          <a:p>
            <a:r>
              <a:rPr lang="pt-BR" dirty="0"/>
              <a:t>Um guia de como o código deve ser formatado.</a:t>
            </a:r>
          </a:p>
          <a:p>
            <a:r>
              <a:rPr lang="pt-BR" dirty="0"/>
              <a:t>Ex.: uma linha de código deve ter no máximo 79 caracteres. Porém, 72 se for uma linha de comentários ou documentação.</a:t>
            </a:r>
          </a:p>
        </p:txBody>
      </p:sp>
      <p:pic>
        <p:nvPicPr>
          <p:cNvPr id="1026" name="Picture 2" descr="How to Write Beautiful Python Code With PEP 8 – Real Python">
            <a:extLst>
              <a:ext uri="{FF2B5EF4-FFF2-40B4-BE49-F238E27FC236}">
                <a16:creationId xmlns:a16="http://schemas.microsoft.com/office/drawing/2014/main" id="{313B06B3-DB29-485C-8164-A3E8F935D7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2521545"/>
            <a:ext cx="4857750" cy="27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63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D6937-66E4-4CB0-AE28-6858E2EB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clássico: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52296-D7A0-4D44-8A82-8E9DADBF98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Em C: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28D7CB-29B2-4A9B-BA8C-D85851379D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Em python: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6FC121-78B7-4488-9A03-AE9209A4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" y="2546609"/>
            <a:ext cx="4867490" cy="18766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E95F183-C7EC-4CB0-9B78-22DFD0E33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01" y="2546609"/>
            <a:ext cx="411537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3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74C9A-7D80-4438-B757-7441601D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básicas: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4906F-188C-4182-AB6D-44CB3C152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Imprimir na tela:</a:t>
            </a:r>
          </a:p>
          <a:p>
            <a:r>
              <a:rPr lang="pt-BR" dirty="0"/>
              <a:t>print()</a:t>
            </a:r>
          </a:p>
          <a:p>
            <a:r>
              <a:rPr lang="pt-BR" dirty="0"/>
              <a:t>Ler dado do usuário:</a:t>
            </a:r>
          </a:p>
          <a:p>
            <a:r>
              <a:rPr lang="pt-BR" dirty="0"/>
              <a:t>input()</a:t>
            </a:r>
          </a:p>
          <a:p>
            <a:r>
              <a:rPr lang="pt-BR" dirty="0"/>
              <a:t>Retorna valor absoluto:</a:t>
            </a:r>
          </a:p>
          <a:p>
            <a:r>
              <a:rPr lang="pt-BR" dirty="0" err="1"/>
              <a:t>abs</a:t>
            </a:r>
            <a:r>
              <a:rPr lang="pt-BR" dirty="0"/>
              <a:t>()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9D99C1-34BF-4D62-9B2D-48EF5BD9B9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Retorna uma sequência de números:</a:t>
            </a:r>
          </a:p>
          <a:p>
            <a:r>
              <a:rPr lang="pt-BR" dirty="0"/>
              <a:t>range()</a:t>
            </a:r>
          </a:p>
          <a:p>
            <a:r>
              <a:rPr lang="pt-BR" dirty="0"/>
              <a:t>Retorna o tipo da variável:</a:t>
            </a:r>
          </a:p>
          <a:p>
            <a:r>
              <a:rPr lang="pt-BR" dirty="0" err="1"/>
              <a:t>type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90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FB5CA-C0CE-4202-ABCB-F47459D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tipos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B09EA-20EB-4369-8F98-C9166F18F3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Lista: sequência de valores. Exemplo: lista de compras.</a:t>
            </a:r>
          </a:p>
          <a:p>
            <a:r>
              <a:rPr lang="pt-BR" dirty="0"/>
              <a:t>Dicionário: sequência de valores utilizando chaves e valores. Exemplo: dicionário português-inglês.</a:t>
            </a:r>
          </a:p>
          <a:p>
            <a:r>
              <a:rPr lang="pt-BR" dirty="0"/>
              <a:t>Tupla: lista imutável. Exemplo: uma lista com itens essenciais, onde você não pode tirar ou mudar nenhum deles.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124D21-7051-4C34-AF09-909E07C88C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String: sequência de caracteres. Exemplo: nome.</a:t>
            </a:r>
          </a:p>
          <a:p>
            <a:r>
              <a:rPr lang="pt-BR" dirty="0"/>
              <a:t>Int: variável do tipo inteiro. Exemplo: idade.</a:t>
            </a:r>
          </a:p>
          <a:p>
            <a:r>
              <a:rPr lang="pt-BR" dirty="0"/>
              <a:t>Float: variável com casas decimais. Exemplo: dinheiro.</a:t>
            </a:r>
          </a:p>
          <a:p>
            <a:r>
              <a:rPr lang="pt-BR" dirty="0"/>
              <a:t>Booleano: sim ou não.</a:t>
            </a:r>
          </a:p>
          <a:p>
            <a:r>
              <a:rPr lang="pt-BR" dirty="0"/>
              <a:t>Matrizes: lista de listas. Exemplo: planilha do Excel.</a:t>
            </a:r>
          </a:p>
        </p:txBody>
      </p:sp>
    </p:spTree>
    <p:extLst>
      <p:ext uri="{BB962C8B-B14F-4D97-AF65-F5344CB8AC3E}">
        <p14:creationId xmlns:p14="http://schemas.microsoft.com/office/powerpoint/2010/main" val="166186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6_TF12214701" id="{5D565F68-5A4C-4385-9096-18BECD4C5627}" vid="{B4809734-240F-4448-8EC4-45DBE2F02D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{304C5320-81F4-4788-BB05-A6D45587903D}tf12214701_win32</Template>
  <TotalTime>905</TotalTime>
  <Words>1352</Words>
  <Application>Microsoft Office PowerPoint</Application>
  <PresentationFormat>Widescreen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Goudy Old Style</vt:lpstr>
      <vt:lpstr>Wingdings 2</vt:lpstr>
      <vt:lpstr>SlateVTI</vt:lpstr>
      <vt:lpstr>Python - do Básico ao Intermediário</vt:lpstr>
      <vt:lpstr>Quem sou eu?</vt:lpstr>
      <vt:lpstr>O que é Python?</vt:lpstr>
      <vt:lpstr>Como instalar?</vt:lpstr>
      <vt:lpstr>Onde programar?</vt:lpstr>
      <vt:lpstr>PEP-8:</vt:lpstr>
      <vt:lpstr>O clássico:</vt:lpstr>
      <vt:lpstr>Funções básicas:</vt:lpstr>
      <vt:lpstr>Alguns tipos de dados:</vt:lpstr>
      <vt:lpstr>Como funcionam variáveis em python?</vt:lpstr>
      <vt:lpstr>Operações:</vt:lpstr>
      <vt:lpstr>Condicionais:</vt:lpstr>
      <vt:lpstr>Loops:</vt:lpstr>
      <vt:lpstr>O que é esse espacinho?</vt:lpstr>
      <vt:lpstr>Funções:</vt:lpstr>
      <vt:lpstr>Recursividade</vt:lpstr>
      <vt:lpstr>Orientação a objetos:</vt:lpstr>
      <vt:lpstr>POO: Métodos e Atributos</vt:lpstr>
      <vt:lpstr>POO: Abstração</vt:lpstr>
      <vt:lpstr>POO: Encapsulamento</vt:lpstr>
      <vt:lpstr>POO: Herança</vt:lpstr>
      <vt:lpstr>POO: Polimorfismo</vt:lpstr>
      <vt:lpstr>O maior poder do Python: A comunidade!</vt:lpstr>
      <vt:lpstr>Área de Dados</vt:lpstr>
      <vt:lpstr>Web</vt:lpstr>
      <vt:lpstr>Segurança da Informação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do Básico ao Intermediário</dc:title>
  <dc:creator>Fabrício Lima</dc:creator>
  <cp:lastModifiedBy>Fabrício Lima</cp:lastModifiedBy>
  <cp:revision>25</cp:revision>
  <dcterms:created xsi:type="dcterms:W3CDTF">2021-04-07T19:06:17Z</dcterms:created>
  <dcterms:modified xsi:type="dcterms:W3CDTF">2021-04-12T01:14:32Z</dcterms:modified>
</cp:coreProperties>
</file>