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093" autoAdjust="0"/>
    <p:restoredTop sz="94660"/>
  </p:normalViewPr>
  <p:slideViewPr>
    <p:cSldViewPr snapToGrid="0">
      <p:cViewPr varScale="1">
        <p:scale>
          <a:sx n="78" d="100"/>
          <a:sy n="78" d="100"/>
        </p:scale>
        <p:origin x="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283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746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692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8528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6641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042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5003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704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477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00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570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674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722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341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149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715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883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Conteúdo dos Cursos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Conteúdo Programático dos Cursos de Análise de Requisitos, Programação e Testes de Sistemas para Divulgação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151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u="sng" dirty="0" smtClean="0">
                <a:solidFill>
                  <a:schemeClr val="accent5">
                    <a:lumMod val="75000"/>
                  </a:schemeClr>
                </a:solidFill>
              </a:rPr>
              <a:t>Introdução</a:t>
            </a:r>
            <a:r>
              <a:rPr lang="pt-BR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pt-BR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pt-BR" dirty="0" smtClean="0">
                <a:solidFill>
                  <a:schemeClr val="accent5">
                    <a:lumMod val="75000"/>
                  </a:schemeClr>
                </a:solidFill>
              </a:rPr>
              <a:t>(Teste de Software)</a:t>
            </a:r>
            <a:br>
              <a:rPr lang="pt-BR" dirty="0" smtClean="0">
                <a:solidFill>
                  <a:schemeClr val="accent5">
                    <a:lumMod val="75000"/>
                  </a:schemeClr>
                </a:solidFill>
              </a:rPr>
            </a:br>
            <a:endParaRPr lang="pt-BR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APRESENTAÇÃO</a:t>
            </a:r>
            <a:endParaRPr lang="pt-BR" dirty="0" smtClean="0"/>
          </a:p>
          <a:p>
            <a:r>
              <a:rPr lang="pt-BR" dirty="0"/>
              <a:t>OBJETIVOS DO CURSO</a:t>
            </a:r>
          </a:p>
          <a:p>
            <a:r>
              <a:rPr lang="pt-BR" dirty="0"/>
              <a:t>METODOLOGIA DE ENSINO</a:t>
            </a:r>
          </a:p>
          <a:p>
            <a:r>
              <a:rPr lang="pt-BR" dirty="0"/>
              <a:t>MERCADO DE TRABALHO</a:t>
            </a:r>
          </a:p>
          <a:p>
            <a:pPr lvl="1"/>
            <a:r>
              <a:rPr lang="pt-BR" dirty="0"/>
              <a:t>Realidade e Perspectiva do Mercado de </a:t>
            </a:r>
            <a:r>
              <a:rPr lang="pt-BR" dirty="0" smtClean="0"/>
              <a:t>Trabalho</a:t>
            </a:r>
          </a:p>
          <a:p>
            <a:pPr lvl="1"/>
            <a:r>
              <a:rPr lang="pt-BR" dirty="0" smtClean="0"/>
              <a:t>Oportunidades de Trabalho</a:t>
            </a:r>
          </a:p>
          <a:p>
            <a:r>
              <a:rPr lang="pt-BR" dirty="0" smtClean="0"/>
              <a:t>CARREIRA</a:t>
            </a:r>
          </a:p>
          <a:p>
            <a:pPr lvl="1"/>
            <a:r>
              <a:rPr lang="pt-BR" dirty="0"/>
              <a:t>No </a:t>
            </a:r>
            <a:r>
              <a:rPr lang="pt-BR" dirty="0" smtClean="0"/>
              <a:t>Brasil</a:t>
            </a:r>
          </a:p>
          <a:p>
            <a:pPr lvl="1"/>
            <a:r>
              <a:rPr lang="pt-BR" dirty="0"/>
              <a:t>No Exterior, visão Global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509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u="sng" dirty="0" smtClean="0">
                <a:solidFill>
                  <a:schemeClr val="accent5">
                    <a:lumMod val="75000"/>
                  </a:schemeClr>
                </a:solidFill>
              </a:rPr>
              <a:t>Fundamentos e Objetivos do Teste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pt-BR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(Teste de Software)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Motivos</a:t>
            </a:r>
          </a:p>
          <a:p>
            <a:r>
              <a:rPr lang="pt-BR" dirty="0" smtClean="0"/>
              <a:t>O </a:t>
            </a:r>
            <a:r>
              <a:rPr lang="pt-BR" dirty="0"/>
              <a:t>dia-a-dia do Teste</a:t>
            </a:r>
          </a:p>
          <a:p>
            <a:r>
              <a:rPr lang="pt-BR" dirty="0" smtClean="0"/>
              <a:t>Alvos </a:t>
            </a:r>
            <a:r>
              <a:rPr lang="pt-BR" dirty="0"/>
              <a:t>de Teste (Overview)</a:t>
            </a:r>
          </a:p>
          <a:p>
            <a:r>
              <a:rPr lang="pt-BR" dirty="0" smtClean="0"/>
              <a:t>Qualidade</a:t>
            </a:r>
            <a:endParaRPr lang="pt-BR" dirty="0"/>
          </a:p>
          <a:p>
            <a:r>
              <a:rPr lang="pt-BR" dirty="0" smtClean="0"/>
              <a:t>Etapas </a:t>
            </a:r>
            <a:r>
              <a:rPr lang="pt-BR" dirty="0"/>
              <a:t>do Teste</a:t>
            </a:r>
          </a:p>
          <a:p>
            <a:r>
              <a:rPr lang="pt-BR" dirty="0" smtClean="0"/>
              <a:t>Relacionamento </a:t>
            </a:r>
            <a:r>
              <a:rPr lang="pt-BR" dirty="0"/>
              <a:t>Profissional</a:t>
            </a:r>
          </a:p>
        </p:txBody>
      </p:sp>
    </p:spTree>
    <p:extLst>
      <p:ext uri="{BB962C8B-B14F-4D97-AF65-F5344CB8AC3E}">
        <p14:creationId xmlns:p14="http://schemas.microsoft.com/office/powerpoint/2010/main" val="100312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u="sng" dirty="0" smtClean="0">
                <a:solidFill>
                  <a:schemeClr val="accent5">
                    <a:lumMod val="75000"/>
                  </a:schemeClr>
                </a:solidFill>
              </a:rPr>
              <a:t>Teste e o Ciclo de Vida do Software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pt-BR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(Teste de Software)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Modelos de Desenvolvimento de Software</a:t>
            </a:r>
          </a:p>
          <a:p>
            <a:r>
              <a:rPr lang="pt-BR" dirty="0" smtClean="0"/>
              <a:t>Fases</a:t>
            </a:r>
            <a:r>
              <a:rPr lang="pt-BR" dirty="0"/>
              <a:t>, Tipos e Papéis de Teste</a:t>
            </a:r>
          </a:p>
        </p:txBody>
      </p:sp>
    </p:spTree>
    <p:extLst>
      <p:ext uri="{BB962C8B-B14F-4D97-AF65-F5344CB8AC3E}">
        <p14:creationId xmlns:p14="http://schemas.microsoft.com/office/powerpoint/2010/main" val="348174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u="sng" dirty="0" smtClean="0">
                <a:solidFill>
                  <a:schemeClr val="accent5">
                    <a:lumMod val="75000"/>
                  </a:schemeClr>
                </a:solidFill>
              </a:rPr>
              <a:t>Preparação e Execução dos Testes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pt-BR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(Teste de Software)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Testes </a:t>
            </a:r>
            <a:r>
              <a:rPr lang="pt-BR" dirty="0"/>
              <a:t>de Artefatos Estáticos</a:t>
            </a:r>
          </a:p>
          <a:p>
            <a:r>
              <a:rPr lang="pt-BR" dirty="0" smtClean="0"/>
              <a:t>Caixa-Preta </a:t>
            </a:r>
            <a:r>
              <a:rPr lang="pt-BR" dirty="0"/>
              <a:t>e Caixa-Branca</a:t>
            </a:r>
          </a:p>
          <a:p>
            <a:r>
              <a:rPr lang="pt-BR" dirty="0" smtClean="0"/>
              <a:t>O </a:t>
            </a:r>
            <a:r>
              <a:rPr lang="pt-BR" dirty="0"/>
              <a:t>Caso de Teste</a:t>
            </a:r>
          </a:p>
          <a:p>
            <a:pPr lvl="1"/>
            <a:r>
              <a:rPr lang="pt-BR" dirty="0" smtClean="0"/>
              <a:t>Objetivos</a:t>
            </a:r>
          </a:p>
          <a:p>
            <a:pPr lvl="1"/>
            <a:r>
              <a:rPr lang="pt-BR" dirty="0" smtClean="0"/>
              <a:t>Precondições</a:t>
            </a:r>
          </a:p>
          <a:p>
            <a:pPr lvl="1"/>
            <a:r>
              <a:rPr lang="pt-BR" dirty="0" smtClean="0"/>
              <a:t>Passos e Resultados</a:t>
            </a:r>
            <a:endParaRPr lang="pt-BR" dirty="0"/>
          </a:p>
          <a:p>
            <a:r>
              <a:rPr lang="pt-BR" dirty="0" smtClean="0"/>
              <a:t>Testes </a:t>
            </a:r>
            <a:r>
              <a:rPr lang="pt-BR" dirty="0"/>
              <a:t>Exploratórios</a:t>
            </a:r>
          </a:p>
          <a:p>
            <a:r>
              <a:rPr lang="pt-BR" dirty="0" smtClean="0"/>
              <a:t>Abordagens </a:t>
            </a:r>
            <a:r>
              <a:rPr lang="pt-BR" dirty="0"/>
              <a:t>e Estratégias de Teste</a:t>
            </a:r>
          </a:p>
        </p:txBody>
      </p:sp>
    </p:spTree>
    <p:extLst>
      <p:ext uri="{BB962C8B-B14F-4D97-AF65-F5344CB8AC3E}">
        <p14:creationId xmlns:p14="http://schemas.microsoft.com/office/powerpoint/2010/main" val="339458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u="sng" dirty="0" smtClean="0">
                <a:solidFill>
                  <a:schemeClr val="accent5">
                    <a:lumMod val="75000"/>
                  </a:schemeClr>
                </a:solidFill>
              </a:rPr>
              <a:t>Gerenciamento dos Testes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pt-BR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(Teste de Software)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Organização </a:t>
            </a:r>
            <a:r>
              <a:rPr lang="pt-BR" dirty="0"/>
              <a:t>do Teste</a:t>
            </a:r>
          </a:p>
          <a:p>
            <a:r>
              <a:rPr lang="pt-BR" dirty="0" smtClean="0"/>
              <a:t>Estimativa </a:t>
            </a:r>
            <a:r>
              <a:rPr lang="pt-BR" dirty="0"/>
              <a:t>do Testes</a:t>
            </a:r>
          </a:p>
          <a:p>
            <a:r>
              <a:rPr lang="pt-BR" dirty="0" smtClean="0"/>
              <a:t>Controle </a:t>
            </a:r>
            <a:r>
              <a:rPr lang="pt-BR" dirty="0"/>
              <a:t>e Monitoração do Progresso do Teste</a:t>
            </a:r>
          </a:p>
          <a:p>
            <a:r>
              <a:rPr lang="pt-BR" dirty="0" smtClean="0"/>
              <a:t>Gestão </a:t>
            </a:r>
            <a:r>
              <a:rPr lang="pt-BR" dirty="0"/>
              <a:t>de Configuração</a:t>
            </a:r>
          </a:p>
          <a:p>
            <a:r>
              <a:rPr lang="pt-BR" dirty="0" smtClean="0"/>
              <a:t>Riscos </a:t>
            </a:r>
            <a:r>
              <a:rPr lang="pt-BR" dirty="0"/>
              <a:t>e Teste, Projetos e Produtos</a:t>
            </a:r>
          </a:p>
          <a:p>
            <a:r>
              <a:rPr lang="pt-BR" dirty="0" smtClean="0"/>
              <a:t>Gestão </a:t>
            </a:r>
            <a:r>
              <a:rPr lang="pt-BR" dirty="0"/>
              <a:t>de Incidentes</a:t>
            </a:r>
          </a:p>
        </p:txBody>
      </p:sp>
    </p:spTree>
    <p:extLst>
      <p:ext uri="{BB962C8B-B14F-4D97-AF65-F5344CB8AC3E}">
        <p14:creationId xmlns:p14="http://schemas.microsoft.com/office/powerpoint/2010/main" val="29411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u="sng" dirty="0" smtClean="0">
                <a:solidFill>
                  <a:schemeClr val="accent5">
                    <a:lumMod val="75000"/>
                  </a:schemeClr>
                </a:solidFill>
              </a:rPr>
              <a:t>Ferramentas de Testes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pt-BR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(Teste de Software)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Ferramentas na Prática de Testes</a:t>
            </a:r>
          </a:p>
          <a:p>
            <a:pPr lvl="1"/>
            <a:r>
              <a:rPr lang="pt-BR" dirty="0" smtClean="0"/>
              <a:t>Organização</a:t>
            </a:r>
          </a:p>
          <a:p>
            <a:pPr lvl="1"/>
            <a:r>
              <a:rPr lang="pt-BR" dirty="0" smtClean="0"/>
              <a:t>Gerenciamento e Controle</a:t>
            </a:r>
          </a:p>
          <a:p>
            <a:pPr lvl="1"/>
            <a:r>
              <a:rPr lang="pt-BR" dirty="0" smtClean="0"/>
              <a:t>Execução</a:t>
            </a:r>
          </a:p>
          <a:p>
            <a:pPr lvl="1"/>
            <a:r>
              <a:rPr lang="pt-BR" dirty="0" smtClean="0"/>
              <a:t>Incidentes</a:t>
            </a:r>
          </a:p>
          <a:p>
            <a:pPr lvl="1"/>
            <a:r>
              <a:rPr lang="pt-BR" dirty="0" smtClean="0"/>
              <a:t>Performance, Stress e </a:t>
            </a:r>
          </a:p>
          <a:p>
            <a:pPr lvl="1"/>
            <a:r>
              <a:rPr lang="pt-BR" dirty="0" smtClean="0"/>
              <a:t>Automatização</a:t>
            </a:r>
          </a:p>
        </p:txBody>
      </p:sp>
    </p:spTree>
    <p:extLst>
      <p:ext uri="{BB962C8B-B14F-4D97-AF65-F5344CB8AC3E}">
        <p14:creationId xmlns:p14="http://schemas.microsoft.com/office/powerpoint/2010/main" val="334647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u="sng" dirty="0" smtClean="0">
                <a:solidFill>
                  <a:schemeClr val="accent5">
                    <a:lumMod val="75000"/>
                  </a:schemeClr>
                </a:solidFill>
              </a:rPr>
              <a:t>Extra – Testes Ágeis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pt-BR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(Teste de Software)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Desenvolvimento Ágil</a:t>
            </a:r>
          </a:p>
          <a:p>
            <a:r>
              <a:rPr lang="pt-BR" dirty="0" smtClean="0"/>
              <a:t>O Teste Prescritivo vs. Teste Ágeis</a:t>
            </a:r>
          </a:p>
          <a:p>
            <a:r>
              <a:rPr lang="pt-BR" smtClean="0"/>
              <a:t>Prática</a:t>
            </a: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31653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0000"/>
                </a:solidFill>
              </a:rPr>
              <a:t>Lógica e Programação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pt-BR" dirty="0" smtClean="0"/>
              <a:t>Introdução </a:t>
            </a:r>
          </a:p>
          <a:p>
            <a:pPr>
              <a:buFont typeface="+mj-lt"/>
              <a:buAutoNum type="arabicPeriod"/>
            </a:pPr>
            <a:r>
              <a:rPr lang="pt-BR" dirty="0" smtClean="0"/>
              <a:t>Processo de Software</a:t>
            </a:r>
          </a:p>
          <a:p>
            <a:pPr>
              <a:buFont typeface="+mj-lt"/>
              <a:buAutoNum type="arabicPeriod"/>
            </a:pPr>
            <a:r>
              <a:rPr lang="pt-BR" dirty="0" smtClean="0"/>
              <a:t>Lógica e Algoritmos </a:t>
            </a:r>
            <a:endParaRPr lang="pt-BR" dirty="0" smtClean="0"/>
          </a:p>
          <a:p>
            <a:pPr>
              <a:buFont typeface="+mj-lt"/>
              <a:buAutoNum type="arabicPeriod"/>
            </a:pPr>
            <a:r>
              <a:rPr lang="pt-BR" dirty="0" smtClean="0"/>
              <a:t>Configuração de Ambientes de Desenvolvimento</a:t>
            </a:r>
          </a:p>
          <a:p>
            <a:pPr>
              <a:buFont typeface="+mj-lt"/>
              <a:buAutoNum type="arabicPeriod"/>
            </a:pPr>
            <a:r>
              <a:rPr lang="pt-BR" dirty="0" smtClean="0"/>
              <a:t>Programação Orientada a Objetos</a:t>
            </a:r>
          </a:p>
          <a:p>
            <a:pPr>
              <a:buFont typeface="+mj-lt"/>
              <a:buAutoNum type="arabicPeriod"/>
            </a:pPr>
            <a:r>
              <a:rPr lang="pt-BR" dirty="0"/>
              <a:t>Banco de </a:t>
            </a:r>
            <a:r>
              <a:rPr lang="pt-BR" dirty="0" smtClean="0"/>
              <a:t>Dados</a:t>
            </a:r>
          </a:p>
          <a:p>
            <a:pPr>
              <a:buFont typeface="+mj-lt"/>
              <a:buAutoNum type="arabicPeriod"/>
            </a:pPr>
            <a:r>
              <a:rPr lang="pt-BR" dirty="0"/>
              <a:t>Testes de </a:t>
            </a:r>
            <a:r>
              <a:rPr lang="pt-BR" dirty="0" smtClean="0"/>
              <a:t>Unidade</a:t>
            </a:r>
            <a:endParaRPr lang="pt-BR" dirty="0" smtClean="0"/>
          </a:p>
          <a:p>
            <a:pPr>
              <a:buFont typeface="+mj-lt"/>
              <a:buAutoNum type="arabicPeriod"/>
            </a:pPr>
            <a:r>
              <a:rPr lang="pt-BR" dirty="0" smtClean="0"/>
              <a:t>Programação para Web</a:t>
            </a:r>
          </a:p>
          <a:p>
            <a:pPr>
              <a:buFont typeface="+mj-lt"/>
              <a:buAutoNum type="arabicPeriod"/>
            </a:pP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302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Lógica e </a:t>
            </a:r>
            <a:r>
              <a:rPr lang="pt-BR" dirty="0" smtClean="0">
                <a:solidFill>
                  <a:srgbClr val="FF0000"/>
                </a:solidFill>
              </a:rPr>
              <a:t>Programação </a:t>
            </a:r>
            <a:r>
              <a:rPr lang="pt-BR" dirty="0" smtClean="0">
                <a:solidFill>
                  <a:srgbClr val="FF0000"/>
                </a:solidFill>
              </a:rPr>
              <a:t>- </a:t>
            </a:r>
            <a:r>
              <a:rPr lang="pt-BR" dirty="0" smtClean="0">
                <a:solidFill>
                  <a:srgbClr val="FF0000"/>
                </a:solidFill>
              </a:rPr>
              <a:t>Introdução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Apresentação</a:t>
            </a:r>
          </a:p>
          <a:p>
            <a:r>
              <a:rPr lang="pt-BR" dirty="0" smtClean="0"/>
              <a:t>Objetivos do Curso</a:t>
            </a:r>
          </a:p>
          <a:p>
            <a:r>
              <a:rPr lang="pt-BR" dirty="0" smtClean="0"/>
              <a:t>Metodologia de Ensino</a:t>
            </a:r>
          </a:p>
          <a:p>
            <a:r>
              <a:rPr lang="pt-BR" dirty="0" smtClean="0"/>
              <a:t>Mercado de Trabalho</a:t>
            </a:r>
          </a:p>
          <a:p>
            <a:pPr lvl="1"/>
            <a:r>
              <a:rPr lang="pt-BR" dirty="0" smtClean="0"/>
              <a:t>(Des)Organização das Profissões de Tecnologia</a:t>
            </a:r>
          </a:p>
          <a:p>
            <a:pPr lvl="1"/>
            <a:r>
              <a:rPr lang="pt-BR" dirty="0" smtClean="0"/>
              <a:t>Oportunidades de Trabalho</a:t>
            </a:r>
          </a:p>
          <a:p>
            <a:r>
              <a:rPr lang="pt-BR" dirty="0"/>
              <a:t>Carreira do </a:t>
            </a:r>
            <a:r>
              <a:rPr lang="pt-BR" dirty="0"/>
              <a:t>P</a:t>
            </a:r>
            <a:r>
              <a:rPr lang="pt-BR" dirty="0" smtClean="0"/>
              <a:t>rogramador/Analista de Desenvolvimento</a:t>
            </a:r>
            <a:endParaRPr lang="pt-BR" dirty="0" smtClean="0"/>
          </a:p>
          <a:p>
            <a:pPr lvl="1"/>
            <a:r>
              <a:rPr lang="pt-BR" dirty="0" smtClean="0"/>
              <a:t>Dificuldades e Desafios</a:t>
            </a:r>
          </a:p>
          <a:p>
            <a:pPr lvl="1"/>
            <a:r>
              <a:rPr lang="pt-BR" dirty="0" smtClean="0"/>
              <a:t>Networking Realmente “Existe”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590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Lógica e </a:t>
            </a:r>
            <a:r>
              <a:rPr lang="pt-BR" dirty="0" smtClean="0">
                <a:solidFill>
                  <a:srgbClr val="FF0000"/>
                </a:solidFill>
              </a:rPr>
              <a:t>Programação </a:t>
            </a:r>
            <a:r>
              <a:rPr lang="pt-BR" dirty="0" smtClean="0">
                <a:solidFill>
                  <a:srgbClr val="FF0000"/>
                </a:solidFill>
              </a:rPr>
              <a:t>- </a:t>
            </a:r>
            <a:r>
              <a:rPr lang="pt-BR" dirty="0">
                <a:solidFill>
                  <a:srgbClr val="FF0000"/>
                </a:solidFill>
              </a:rPr>
              <a:t>Processos de </a:t>
            </a:r>
            <a:r>
              <a:rPr lang="pt-BR" dirty="0" smtClean="0">
                <a:solidFill>
                  <a:srgbClr val="FF0000"/>
                </a:solidFill>
              </a:rPr>
              <a:t>Software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Ciclo de Vida do Software</a:t>
            </a:r>
          </a:p>
          <a:p>
            <a:r>
              <a:rPr lang="pt-BR" dirty="0" smtClean="0"/>
              <a:t>Processos</a:t>
            </a:r>
          </a:p>
          <a:p>
            <a:pPr lvl="1"/>
            <a:r>
              <a:rPr lang="pt-BR" dirty="0" smtClean="0"/>
              <a:t>RUP</a:t>
            </a:r>
          </a:p>
          <a:p>
            <a:pPr lvl="2"/>
            <a:r>
              <a:rPr lang="pt-BR" dirty="0" smtClean="0"/>
              <a:t>CMMI</a:t>
            </a:r>
          </a:p>
          <a:p>
            <a:pPr lvl="2"/>
            <a:r>
              <a:rPr lang="pt-BR" dirty="0" smtClean="0"/>
              <a:t>MPS-</a:t>
            </a:r>
            <a:r>
              <a:rPr lang="pt-BR" dirty="0" err="1" smtClean="0"/>
              <a:t>Br</a:t>
            </a:r>
            <a:endParaRPr lang="pt-BR" dirty="0" smtClean="0"/>
          </a:p>
          <a:p>
            <a:pPr lvl="1"/>
            <a:r>
              <a:rPr lang="pt-BR" dirty="0" smtClean="0"/>
              <a:t>Ágeis</a:t>
            </a:r>
          </a:p>
          <a:p>
            <a:pPr lvl="2"/>
            <a:r>
              <a:rPr lang="pt-BR" dirty="0" smtClean="0"/>
              <a:t>SCRUM</a:t>
            </a:r>
          </a:p>
          <a:p>
            <a:pPr lvl="1"/>
            <a:r>
              <a:rPr lang="pt-BR" dirty="0" smtClean="0"/>
              <a:t>Ausência de Processos</a:t>
            </a:r>
          </a:p>
          <a:p>
            <a:r>
              <a:rPr lang="pt-BR" dirty="0" smtClean="0"/>
              <a:t>Papéis Ligados ao </a:t>
            </a:r>
            <a:r>
              <a:rPr lang="pt-BR" dirty="0" smtClean="0"/>
              <a:t>Analista de Desenvolvimento</a:t>
            </a:r>
            <a:endParaRPr lang="pt-BR" dirty="0"/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682769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de Requisitos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pt-BR" dirty="0" smtClean="0"/>
              <a:t>Introdução </a:t>
            </a:r>
          </a:p>
          <a:p>
            <a:pPr>
              <a:buFont typeface="+mj-lt"/>
              <a:buAutoNum type="arabicPeriod"/>
            </a:pPr>
            <a:r>
              <a:rPr lang="pt-BR" dirty="0" smtClean="0"/>
              <a:t>Processo de Software</a:t>
            </a:r>
          </a:p>
          <a:p>
            <a:pPr>
              <a:buFont typeface="+mj-lt"/>
              <a:buAutoNum type="arabicPeriod"/>
            </a:pPr>
            <a:r>
              <a:rPr lang="pt-BR" dirty="0" smtClean="0"/>
              <a:t>Conceitos Gerais da Engenharia de Requisitos </a:t>
            </a:r>
          </a:p>
          <a:p>
            <a:pPr>
              <a:buFont typeface="+mj-lt"/>
              <a:buAutoNum type="arabicPeriod"/>
            </a:pPr>
            <a:r>
              <a:rPr lang="pt-BR" dirty="0" smtClean="0"/>
              <a:t>Técnicas de Analise de Requisitos</a:t>
            </a:r>
          </a:p>
          <a:p>
            <a:pPr>
              <a:buFont typeface="+mj-lt"/>
              <a:buAutoNum type="arabicPeriod"/>
            </a:pPr>
            <a:r>
              <a:rPr lang="pt-BR" dirty="0" smtClean="0"/>
              <a:t>Produtos de Trabalho </a:t>
            </a:r>
          </a:p>
          <a:p>
            <a:pPr>
              <a:buFont typeface="+mj-lt"/>
              <a:buAutoNum type="arabicPeriod"/>
            </a:pPr>
            <a:r>
              <a:rPr lang="pt-BR" dirty="0" smtClean="0"/>
              <a:t>Gestão de Requisitos</a:t>
            </a:r>
          </a:p>
          <a:p>
            <a:pPr>
              <a:buFont typeface="+mj-lt"/>
              <a:buAutoNum type="arabicPeriod"/>
            </a:pP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416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Lógica e Programação </a:t>
            </a:r>
            <a:r>
              <a:rPr lang="pt-BR" dirty="0" smtClean="0">
                <a:solidFill>
                  <a:srgbClr val="FF0000"/>
                </a:solidFill>
              </a:rPr>
              <a:t>- </a:t>
            </a:r>
            <a:r>
              <a:rPr lang="pt-BR" dirty="0">
                <a:solidFill>
                  <a:srgbClr val="FF0000"/>
                </a:solidFill>
              </a:rPr>
              <a:t>Lógica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pt-BR" dirty="0" smtClean="0"/>
              <a:t>O que é </a:t>
            </a:r>
            <a:r>
              <a:rPr lang="pt-BR" dirty="0" smtClean="0"/>
              <a:t>Lógica?</a:t>
            </a:r>
            <a:endParaRPr lang="pt-BR" dirty="0" smtClean="0"/>
          </a:p>
          <a:p>
            <a:r>
              <a:rPr lang="pt-BR" dirty="0" smtClean="0"/>
              <a:t>O que é </a:t>
            </a:r>
            <a:r>
              <a:rPr lang="pt-BR" dirty="0" smtClean="0"/>
              <a:t>Abstração?</a:t>
            </a:r>
            <a:endParaRPr lang="pt-BR" dirty="0" smtClean="0"/>
          </a:p>
          <a:p>
            <a:r>
              <a:rPr lang="pt-BR" dirty="0" smtClean="0"/>
              <a:t>Pensando em </a:t>
            </a:r>
            <a:r>
              <a:rPr lang="pt-BR" dirty="0" err="1" smtClean="0"/>
              <a:t>Algoritimo</a:t>
            </a:r>
            <a:endParaRPr lang="pt-BR" dirty="0" smtClean="0"/>
          </a:p>
          <a:p>
            <a:r>
              <a:rPr lang="pt-BR" dirty="0" smtClean="0"/>
              <a:t>O que é Escopo</a:t>
            </a:r>
          </a:p>
          <a:p>
            <a:r>
              <a:rPr lang="pt-BR" dirty="0" smtClean="0"/>
              <a:t>O que é um Requisito</a:t>
            </a:r>
          </a:p>
          <a:p>
            <a:r>
              <a:rPr lang="pt-BR" dirty="0"/>
              <a:t>Importância da Engenharia de Requisitos para Projetos de Desenvolvimento de Software</a:t>
            </a:r>
            <a:endParaRPr lang="pt-BR" dirty="0" smtClean="0"/>
          </a:p>
          <a:p>
            <a:r>
              <a:rPr lang="pt-BR" dirty="0" smtClean="0"/>
              <a:t>Classificação de Requisitos</a:t>
            </a:r>
          </a:p>
          <a:p>
            <a:r>
              <a:rPr lang="pt-BR" dirty="0" smtClean="0"/>
              <a:t>Qualidade do Requisito</a:t>
            </a:r>
          </a:p>
          <a:p>
            <a:r>
              <a:rPr lang="pt-BR" dirty="0" smtClean="0"/>
              <a:t>O que é um caso de uso</a:t>
            </a:r>
          </a:p>
          <a:p>
            <a:r>
              <a:rPr lang="pt-BR" dirty="0" smtClean="0"/>
              <a:t>Orientação a Objeto, Abstração e Dependências de Tecnologia</a:t>
            </a:r>
          </a:p>
          <a:p>
            <a:r>
              <a:rPr lang="pt-BR" dirty="0" smtClean="0"/>
              <a:t>UML – Linguagem de Modelagem Unificada</a:t>
            </a:r>
          </a:p>
          <a:p>
            <a:r>
              <a:rPr lang="pt-BR" dirty="0"/>
              <a:t>Ferramentas de </a:t>
            </a:r>
            <a:r>
              <a:rPr lang="pt-BR" dirty="0" smtClean="0"/>
              <a:t>Trabalho - CASE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5909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de </a:t>
            </a:r>
            <a:r>
              <a:rPr lang="pt-BR" dirty="0" smtClean="0"/>
              <a:t>Requisitos - 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Apresentação</a:t>
            </a:r>
          </a:p>
          <a:p>
            <a:r>
              <a:rPr lang="pt-BR" dirty="0" smtClean="0"/>
              <a:t>Objetivos do Curso</a:t>
            </a:r>
          </a:p>
          <a:p>
            <a:r>
              <a:rPr lang="pt-BR" dirty="0" smtClean="0"/>
              <a:t>Metodologia de Ensino</a:t>
            </a:r>
          </a:p>
          <a:p>
            <a:r>
              <a:rPr lang="pt-BR" dirty="0" smtClean="0"/>
              <a:t>Mercado de Trabalho</a:t>
            </a:r>
          </a:p>
          <a:p>
            <a:pPr lvl="1"/>
            <a:r>
              <a:rPr lang="pt-BR" dirty="0" smtClean="0"/>
              <a:t>(Des)Organização das Profissões de Tecnologia</a:t>
            </a:r>
          </a:p>
          <a:p>
            <a:pPr lvl="1"/>
            <a:r>
              <a:rPr lang="pt-BR" dirty="0" smtClean="0"/>
              <a:t>Oportunidades de Trabalho</a:t>
            </a:r>
          </a:p>
          <a:p>
            <a:r>
              <a:rPr lang="pt-BR" dirty="0"/>
              <a:t>Carreira do Engenheiro/Analista de </a:t>
            </a:r>
            <a:r>
              <a:rPr lang="pt-BR" dirty="0" smtClean="0"/>
              <a:t>Requisitos</a:t>
            </a:r>
          </a:p>
          <a:p>
            <a:pPr lvl="1"/>
            <a:r>
              <a:rPr lang="pt-BR" dirty="0" smtClean="0"/>
              <a:t>Dificuldades e Desafios</a:t>
            </a:r>
          </a:p>
          <a:p>
            <a:pPr lvl="1"/>
            <a:r>
              <a:rPr lang="pt-BR" dirty="0" smtClean="0"/>
              <a:t>Networking Realmente “Existe”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155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Análise de Requisitos - </a:t>
            </a:r>
            <a:r>
              <a:rPr lang="pt-BR" dirty="0"/>
              <a:t>Processos de </a:t>
            </a:r>
            <a:r>
              <a:rPr lang="pt-BR" dirty="0" smtClean="0"/>
              <a:t>Software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Ciclo de Vida do Software</a:t>
            </a:r>
          </a:p>
          <a:p>
            <a:r>
              <a:rPr lang="pt-BR" dirty="0" smtClean="0"/>
              <a:t>Processos</a:t>
            </a:r>
          </a:p>
          <a:p>
            <a:pPr lvl="1"/>
            <a:r>
              <a:rPr lang="pt-BR" dirty="0" smtClean="0"/>
              <a:t>RUP</a:t>
            </a:r>
          </a:p>
          <a:p>
            <a:pPr lvl="2"/>
            <a:r>
              <a:rPr lang="pt-BR" dirty="0" smtClean="0"/>
              <a:t>CMMI</a:t>
            </a:r>
          </a:p>
          <a:p>
            <a:pPr lvl="2"/>
            <a:r>
              <a:rPr lang="pt-BR" dirty="0" smtClean="0"/>
              <a:t>MPS-</a:t>
            </a:r>
            <a:r>
              <a:rPr lang="pt-BR" dirty="0" err="1" smtClean="0"/>
              <a:t>Br</a:t>
            </a:r>
            <a:endParaRPr lang="pt-BR" dirty="0" smtClean="0"/>
          </a:p>
          <a:p>
            <a:pPr lvl="1"/>
            <a:r>
              <a:rPr lang="pt-BR" dirty="0" smtClean="0"/>
              <a:t>Ágeis</a:t>
            </a:r>
          </a:p>
          <a:p>
            <a:pPr lvl="2"/>
            <a:r>
              <a:rPr lang="pt-BR" dirty="0" smtClean="0"/>
              <a:t>SCRUM</a:t>
            </a:r>
          </a:p>
          <a:p>
            <a:pPr lvl="1"/>
            <a:r>
              <a:rPr lang="pt-BR" dirty="0" smtClean="0"/>
              <a:t>Ausência de Processos</a:t>
            </a:r>
          </a:p>
          <a:p>
            <a:r>
              <a:rPr lang="pt-BR" dirty="0" smtClean="0"/>
              <a:t>Papéis Ligados ao Engenheiro de Requisitos</a:t>
            </a:r>
            <a:endParaRPr lang="pt-BR" dirty="0"/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189379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de Requisitos - </a:t>
            </a:r>
            <a:r>
              <a:rPr lang="pt-BR" dirty="0"/>
              <a:t>Conceitos </a:t>
            </a:r>
            <a:r>
              <a:rPr lang="pt-BR" dirty="0" smtClean="0"/>
              <a:t>Gerais da Engenharia de Requisitos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pt-BR" dirty="0" smtClean="0"/>
              <a:t>O que é Engenharia de Software</a:t>
            </a:r>
          </a:p>
          <a:p>
            <a:r>
              <a:rPr lang="pt-BR" dirty="0" smtClean="0"/>
              <a:t>O que é Engenharia de Requisitos</a:t>
            </a:r>
          </a:p>
          <a:p>
            <a:r>
              <a:rPr lang="pt-BR" dirty="0" smtClean="0"/>
              <a:t>Identificação das Partes Interessadas (</a:t>
            </a:r>
            <a:r>
              <a:rPr lang="pt-BR" dirty="0" err="1" smtClean="0"/>
              <a:t>Stakeholders</a:t>
            </a:r>
            <a:r>
              <a:rPr lang="pt-BR" dirty="0" smtClean="0"/>
              <a:t>)</a:t>
            </a:r>
          </a:p>
          <a:p>
            <a:r>
              <a:rPr lang="pt-BR" dirty="0" smtClean="0"/>
              <a:t>O que é Escopo</a:t>
            </a:r>
          </a:p>
          <a:p>
            <a:r>
              <a:rPr lang="pt-BR" dirty="0" smtClean="0"/>
              <a:t>O que é um Requisito</a:t>
            </a:r>
          </a:p>
          <a:p>
            <a:r>
              <a:rPr lang="pt-BR" dirty="0"/>
              <a:t>Importância da Engenharia de Requisitos para Projetos de Desenvolvimento de Software</a:t>
            </a:r>
            <a:endParaRPr lang="pt-BR" dirty="0" smtClean="0"/>
          </a:p>
          <a:p>
            <a:r>
              <a:rPr lang="pt-BR" dirty="0" smtClean="0"/>
              <a:t>Classificação de Requisitos</a:t>
            </a:r>
          </a:p>
          <a:p>
            <a:r>
              <a:rPr lang="pt-BR" dirty="0" smtClean="0"/>
              <a:t>Qualidade do Requisito</a:t>
            </a:r>
          </a:p>
          <a:p>
            <a:r>
              <a:rPr lang="pt-BR" dirty="0" smtClean="0"/>
              <a:t>O que é um caso de uso</a:t>
            </a:r>
          </a:p>
          <a:p>
            <a:r>
              <a:rPr lang="pt-BR" dirty="0" smtClean="0"/>
              <a:t>Orientação a Objeto, Abstração e Dependências de Tecnologia</a:t>
            </a:r>
          </a:p>
          <a:p>
            <a:r>
              <a:rPr lang="pt-BR" dirty="0" smtClean="0"/>
              <a:t>UML – Linguagem de Modelagem Unificada</a:t>
            </a:r>
          </a:p>
          <a:p>
            <a:r>
              <a:rPr lang="pt-BR" dirty="0"/>
              <a:t>Ferramentas de </a:t>
            </a:r>
            <a:r>
              <a:rPr lang="pt-BR" dirty="0" smtClean="0"/>
              <a:t>Trabalho - CASE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2760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Análise de Requisitos - </a:t>
            </a:r>
            <a:r>
              <a:rPr lang="pt-BR" dirty="0"/>
              <a:t>Técnicas do Analista de Requisitos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20000"/>
          </a:bodyPr>
          <a:lstStyle/>
          <a:p>
            <a:r>
              <a:rPr lang="pt-BR" dirty="0" smtClean="0"/>
              <a:t>O que é </a:t>
            </a:r>
            <a:r>
              <a:rPr lang="pt-BR" dirty="0" err="1" smtClean="0"/>
              <a:t>Elicitação</a:t>
            </a:r>
            <a:r>
              <a:rPr lang="pt-BR" dirty="0" smtClean="0"/>
              <a:t> de Requisitos</a:t>
            </a:r>
          </a:p>
          <a:p>
            <a:r>
              <a:rPr lang="pt-BR" dirty="0" smtClean="0"/>
              <a:t>Organização e Rastreabilidade de Requisitos</a:t>
            </a:r>
          </a:p>
          <a:p>
            <a:r>
              <a:rPr lang="pt-BR" dirty="0" smtClean="0"/>
              <a:t>Entrevista</a:t>
            </a:r>
            <a:endParaRPr lang="pt-BR" dirty="0"/>
          </a:p>
          <a:p>
            <a:r>
              <a:rPr lang="pt-BR" dirty="0"/>
              <a:t>Pesquisas (manuais, referências, internet, concorrência, </a:t>
            </a:r>
            <a:r>
              <a:rPr lang="pt-BR" dirty="0" err="1"/>
              <a:t>etc</a:t>
            </a:r>
            <a:r>
              <a:rPr lang="pt-BR" dirty="0" smtClean="0"/>
              <a:t>)</a:t>
            </a:r>
          </a:p>
          <a:p>
            <a:r>
              <a:rPr lang="pt-BR" dirty="0" smtClean="0"/>
              <a:t>Glossário</a:t>
            </a:r>
            <a:endParaRPr lang="pt-BR" dirty="0"/>
          </a:p>
          <a:p>
            <a:r>
              <a:rPr lang="pt-BR" dirty="0" smtClean="0"/>
              <a:t>Observação</a:t>
            </a:r>
            <a:endParaRPr lang="pt-BR" dirty="0"/>
          </a:p>
          <a:p>
            <a:r>
              <a:rPr lang="pt-BR" dirty="0" smtClean="0"/>
              <a:t>Brainstorming</a:t>
            </a:r>
            <a:endParaRPr lang="pt-BR" dirty="0"/>
          </a:p>
          <a:p>
            <a:r>
              <a:rPr lang="pt-BR" dirty="0"/>
              <a:t>Role </a:t>
            </a:r>
            <a:r>
              <a:rPr lang="pt-BR" dirty="0" err="1" smtClean="0"/>
              <a:t>Playing</a:t>
            </a:r>
            <a:endParaRPr lang="pt-BR" dirty="0"/>
          </a:p>
          <a:p>
            <a:r>
              <a:rPr lang="pt-BR" dirty="0" smtClean="0"/>
              <a:t>Workshop</a:t>
            </a:r>
            <a:endParaRPr lang="pt-BR" dirty="0"/>
          </a:p>
          <a:p>
            <a:r>
              <a:rPr lang="pt-BR" dirty="0"/>
              <a:t>User </a:t>
            </a:r>
            <a:r>
              <a:rPr lang="pt-BR" dirty="0" err="1" smtClean="0"/>
              <a:t>Story</a:t>
            </a:r>
            <a:endParaRPr lang="pt-BR" dirty="0" smtClean="0"/>
          </a:p>
          <a:p>
            <a:r>
              <a:rPr lang="pt-BR" dirty="0" smtClean="0"/>
              <a:t>Questionários e fóruns</a:t>
            </a:r>
          </a:p>
          <a:p>
            <a:r>
              <a:rPr lang="pt-BR" dirty="0"/>
              <a:t>JAD (Joint </a:t>
            </a:r>
            <a:r>
              <a:rPr lang="pt-BR" dirty="0" err="1"/>
              <a:t>Application</a:t>
            </a:r>
            <a:r>
              <a:rPr lang="pt-BR" dirty="0"/>
              <a:t> Design)</a:t>
            </a:r>
            <a:endParaRPr lang="pt-BR" dirty="0" smtClean="0"/>
          </a:p>
          <a:p>
            <a:r>
              <a:rPr lang="pt-BR" dirty="0" err="1" smtClean="0"/>
              <a:t>Checklists</a:t>
            </a:r>
            <a:endParaRPr lang="pt-BR" dirty="0" smtClean="0"/>
          </a:p>
          <a:p>
            <a:r>
              <a:rPr lang="pt-BR" dirty="0" smtClean="0"/>
              <a:t>Prototipagem</a:t>
            </a:r>
          </a:p>
          <a:p>
            <a:r>
              <a:rPr lang="pt-BR" dirty="0" smtClean="0"/>
              <a:t>Modelagem de Processos</a:t>
            </a:r>
          </a:p>
          <a:p>
            <a:r>
              <a:rPr lang="pt-BR" dirty="0" smtClean="0"/>
              <a:t>Validação de Requisitos 	</a:t>
            </a:r>
          </a:p>
          <a:p>
            <a:r>
              <a:rPr lang="pt-BR" dirty="0" smtClean="0"/>
              <a:t>Casos de Uso como Linha de Abordagem Básica</a:t>
            </a:r>
          </a:p>
          <a:p>
            <a:r>
              <a:rPr lang="pt-BR" dirty="0" smtClean="0"/>
              <a:t>Casos de Uso x User </a:t>
            </a:r>
            <a:r>
              <a:rPr lang="pt-BR" dirty="0" err="1" smtClean="0"/>
              <a:t>Stories</a:t>
            </a:r>
            <a:endParaRPr lang="pt-BR" dirty="0"/>
          </a:p>
          <a:p>
            <a:pPr>
              <a:buFont typeface="+mj-lt"/>
              <a:buAutoNum type="arabicPeriod"/>
            </a:pPr>
            <a:endParaRPr lang="pt-BR" dirty="0" smtClean="0"/>
          </a:p>
          <a:p>
            <a:pPr>
              <a:buFont typeface="+mj-lt"/>
              <a:buAutoNum type="arabicPeriod"/>
            </a:pP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5253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de Requisitos - </a:t>
            </a:r>
            <a:r>
              <a:rPr lang="pt-BR" dirty="0"/>
              <a:t>Produtos de Trabalho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pt-BR" dirty="0" smtClean="0"/>
              <a:t>Especificação de Requisitos</a:t>
            </a:r>
          </a:p>
          <a:p>
            <a:r>
              <a:rPr lang="pt-BR" dirty="0" smtClean="0"/>
              <a:t>Protipagem de Sistema</a:t>
            </a:r>
          </a:p>
          <a:p>
            <a:r>
              <a:rPr lang="pt-BR" dirty="0" smtClean="0"/>
              <a:t>Especificação Funcional</a:t>
            </a:r>
          </a:p>
          <a:p>
            <a:pPr lvl="1"/>
            <a:r>
              <a:rPr lang="pt-BR" dirty="0" smtClean="0"/>
              <a:t>Fluxos</a:t>
            </a:r>
          </a:p>
          <a:p>
            <a:pPr lvl="1"/>
            <a:r>
              <a:rPr lang="pt-BR" dirty="0" smtClean="0"/>
              <a:t>Regras</a:t>
            </a:r>
          </a:p>
          <a:p>
            <a:pPr lvl="1"/>
            <a:r>
              <a:rPr lang="pt-BR" dirty="0" smtClean="0"/>
              <a:t>Exceções</a:t>
            </a:r>
          </a:p>
          <a:p>
            <a:r>
              <a:rPr lang="pt-BR" dirty="0" smtClean="0"/>
              <a:t>Diagramas</a:t>
            </a:r>
          </a:p>
          <a:p>
            <a:pPr lvl="1"/>
            <a:r>
              <a:rPr lang="pt-BR" dirty="0" smtClean="0"/>
              <a:t>Caso de Uso</a:t>
            </a:r>
          </a:p>
          <a:p>
            <a:pPr lvl="1"/>
            <a:r>
              <a:rPr lang="pt-BR" dirty="0" smtClean="0"/>
              <a:t>Fluxo de Atividades</a:t>
            </a:r>
          </a:p>
          <a:p>
            <a:pPr lvl="1"/>
            <a:r>
              <a:rPr lang="pt-BR" dirty="0" smtClean="0"/>
              <a:t>Entidade Relacionamento</a:t>
            </a:r>
          </a:p>
          <a:p>
            <a:pPr lvl="1"/>
            <a:r>
              <a:rPr lang="pt-BR" dirty="0" smtClean="0"/>
              <a:t>Classes</a:t>
            </a:r>
          </a:p>
          <a:p>
            <a:pPr lvl="1"/>
            <a:r>
              <a:rPr lang="pt-BR" dirty="0" smtClean="0"/>
              <a:t>Estados</a:t>
            </a:r>
          </a:p>
          <a:p>
            <a:r>
              <a:rPr lang="pt-BR" dirty="0" smtClean="0"/>
              <a:t>Modelo de Processos</a:t>
            </a:r>
          </a:p>
          <a:p>
            <a:r>
              <a:rPr lang="pt-BR" dirty="0" smtClean="0"/>
              <a:t>Mapa de Rastreabilidade de Requisitos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3045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de Requisitos – Gestão de Requisitos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mtClean="0"/>
              <a:t>Porque </a:t>
            </a:r>
            <a:r>
              <a:rPr lang="pt-BR" dirty="0" smtClean="0"/>
              <a:t>Gerenciar </a:t>
            </a:r>
            <a:r>
              <a:rPr lang="pt-BR" dirty="0"/>
              <a:t>Requisitos</a:t>
            </a:r>
          </a:p>
          <a:p>
            <a:r>
              <a:rPr lang="pt-BR" dirty="0" smtClean="0"/>
              <a:t>Gerenciar </a:t>
            </a:r>
            <a:r>
              <a:rPr lang="pt-BR" dirty="0"/>
              <a:t>Escopo da Solução/Requisitos</a:t>
            </a:r>
          </a:p>
          <a:p>
            <a:r>
              <a:rPr lang="pt-BR" dirty="0" smtClean="0"/>
              <a:t>Gerenciar </a:t>
            </a:r>
            <a:r>
              <a:rPr lang="pt-BR" dirty="0"/>
              <a:t>Rastreabilidade dos Requisitos</a:t>
            </a:r>
          </a:p>
          <a:p>
            <a:r>
              <a:rPr lang="pt-BR" dirty="0" smtClean="0"/>
              <a:t>Preparar </a:t>
            </a:r>
            <a:r>
              <a:rPr lang="pt-BR" dirty="0"/>
              <a:t>Pacotes de Requisitos</a:t>
            </a:r>
          </a:p>
          <a:p>
            <a:r>
              <a:rPr lang="pt-BR" dirty="0" smtClean="0"/>
              <a:t>Priorizar </a:t>
            </a:r>
            <a:r>
              <a:rPr lang="pt-BR" dirty="0"/>
              <a:t>Requisitos</a:t>
            </a:r>
          </a:p>
        </p:txBody>
      </p:sp>
    </p:spTree>
    <p:extLst>
      <p:ext uri="{BB962C8B-B14F-4D97-AF65-F5344CB8AC3E}">
        <p14:creationId xmlns:p14="http://schemas.microsoft.com/office/powerpoint/2010/main" val="1485511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u="sng" dirty="0" smtClean="0">
                <a:solidFill>
                  <a:schemeClr val="accent5">
                    <a:lumMod val="75000"/>
                  </a:schemeClr>
                </a:solidFill>
              </a:rPr>
              <a:t>Teste de Software</a:t>
            </a:r>
            <a:endParaRPr lang="pt-BR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pt-BR" dirty="0" smtClean="0"/>
              <a:t>INTRODUÇÃO</a:t>
            </a:r>
          </a:p>
          <a:p>
            <a:pPr>
              <a:buFont typeface="+mj-lt"/>
              <a:buAutoNum type="arabicPeriod"/>
            </a:pPr>
            <a:r>
              <a:rPr lang="pt-BR" dirty="0"/>
              <a:t>FUNDAMENTOS E OBJETIVOS DO </a:t>
            </a:r>
            <a:r>
              <a:rPr lang="pt-BR" dirty="0" smtClean="0"/>
              <a:t>TESTE</a:t>
            </a:r>
          </a:p>
          <a:p>
            <a:pPr>
              <a:buFont typeface="+mj-lt"/>
              <a:buAutoNum type="arabicPeriod"/>
            </a:pPr>
            <a:r>
              <a:rPr lang="pt-BR" dirty="0"/>
              <a:t>TESTE E O CICLO DE VIDA DO SOFTWARE</a:t>
            </a:r>
            <a:r>
              <a:rPr lang="pt-BR" dirty="0" smtClean="0"/>
              <a:t> </a:t>
            </a:r>
          </a:p>
          <a:p>
            <a:pPr>
              <a:buFont typeface="+mj-lt"/>
              <a:buAutoNum type="arabicPeriod"/>
            </a:pPr>
            <a:r>
              <a:rPr lang="pt-BR" dirty="0"/>
              <a:t>PREPARAÇÃO E EXECUÇÃO DOS </a:t>
            </a:r>
            <a:r>
              <a:rPr lang="pt-BR" dirty="0" smtClean="0"/>
              <a:t>TESTES</a:t>
            </a:r>
          </a:p>
          <a:p>
            <a:pPr>
              <a:buFont typeface="+mj-lt"/>
              <a:buAutoNum type="arabicPeriod"/>
            </a:pPr>
            <a:r>
              <a:rPr lang="pt-BR" dirty="0"/>
              <a:t>GERENCIAMENTO DE </a:t>
            </a:r>
            <a:r>
              <a:rPr lang="pt-BR" dirty="0" smtClean="0"/>
              <a:t>TESTE</a:t>
            </a:r>
          </a:p>
          <a:p>
            <a:pPr>
              <a:buFont typeface="+mj-lt"/>
              <a:buAutoNum type="arabicPeriod"/>
            </a:pPr>
            <a:r>
              <a:rPr lang="pt-BR" dirty="0"/>
              <a:t>FERRAMENTAS DE </a:t>
            </a:r>
            <a:r>
              <a:rPr lang="pt-BR" dirty="0" smtClean="0"/>
              <a:t>TESTE</a:t>
            </a:r>
          </a:p>
          <a:p>
            <a:pPr>
              <a:buFont typeface="+mj-lt"/>
              <a:buAutoNum type="arabicPeriod"/>
            </a:pPr>
            <a:r>
              <a:rPr lang="pt-BR" dirty="0" smtClean="0"/>
              <a:t>EXTRA – TESTES ÁGEIS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495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415</TotalTime>
  <Words>667</Words>
  <Application>Microsoft Office PowerPoint</Application>
  <PresentationFormat>Widescreen</PresentationFormat>
  <Paragraphs>181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4" baseType="lpstr">
      <vt:lpstr>Arial</vt:lpstr>
      <vt:lpstr>Trebuchet MS</vt:lpstr>
      <vt:lpstr>Wingdings 3</vt:lpstr>
      <vt:lpstr>Facetado</vt:lpstr>
      <vt:lpstr>Conteúdo dos Cursos</vt:lpstr>
      <vt:lpstr>Análise de Requisitos</vt:lpstr>
      <vt:lpstr>Análise de Requisitos - Introdução</vt:lpstr>
      <vt:lpstr>Análise de Requisitos - Processos de Software</vt:lpstr>
      <vt:lpstr>Análise de Requisitos - Conceitos Gerais da Engenharia de Requisitos</vt:lpstr>
      <vt:lpstr>Análise de Requisitos - Técnicas do Analista de Requisitos </vt:lpstr>
      <vt:lpstr>Análise de Requisitos - Produtos de Trabalho</vt:lpstr>
      <vt:lpstr>Análise de Requisitos – Gestão de Requisitos</vt:lpstr>
      <vt:lpstr>Teste de Software</vt:lpstr>
      <vt:lpstr>Introdução (Teste de Software) </vt:lpstr>
      <vt:lpstr>Fundamentos e Objetivos do Teste (Teste de Software)</vt:lpstr>
      <vt:lpstr>Teste e o Ciclo de Vida do Software (Teste de Software)</vt:lpstr>
      <vt:lpstr>Preparação e Execução dos Testes (Teste de Software)</vt:lpstr>
      <vt:lpstr>Gerenciamento dos Testes (Teste de Software)</vt:lpstr>
      <vt:lpstr>Ferramentas de Testes (Teste de Software)</vt:lpstr>
      <vt:lpstr>Extra – Testes Ágeis (Teste de Software)</vt:lpstr>
      <vt:lpstr>Lógica e Programação</vt:lpstr>
      <vt:lpstr>Lógica e Programação - Introdução</vt:lpstr>
      <vt:lpstr>Lógica e Programação - Processos de Software</vt:lpstr>
      <vt:lpstr>Lógica e Programação - Lógica e Algoritmos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Conteúdo dos Cursos</dc:title>
  <dc:creator>cristian gomes</dc:creator>
  <cp:lastModifiedBy>cristian gomes</cp:lastModifiedBy>
  <cp:revision>27</cp:revision>
  <dcterms:created xsi:type="dcterms:W3CDTF">2015-01-09T22:02:27Z</dcterms:created>
  <dcterms:modified xsi:type="dcterms:W3CDTF">2015-03-16T01:18:21Z</dcterms:modified>
</cp:coreProperties>
</file>