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9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5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4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Conteúdo dos Cursos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Conteúdo Programático dos Cursos de Análise de Requisitos, Programação e Testes de Sistemas para Divulgação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5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 smtClean="0"/>
              <a:t>Introdução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smtClean="0"/>
              <a:t>Teste de Software)</a:t>
            </a:r>
            <a:br>
              <a:rPr lang="pt-BR" dirty="0" smtClean="0"/>
            </a:b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</a:t>
            </a:r>
            <a:endParaRPr lang="pt-BR" dirty="0" smtClean="0"/>
          </a:p>
          <a:p>
            <a:r>
              <a:rPr lang="pt-BR" dirty="0"/>
              <a:t>OBJETIVOS DO CURSO</a:t>
            </a:r>
          </a:p>
          <a:p>
            <a:r>
              <a:rPr lang="pt-BR" dirty="0"/>
              <a:t>METODOLOGIA DE ENSINO</a:t>
            </a:r>
          </a:p>
          <a:p>
            <a:r>
              <a:rPr lang="pt-BR" dirty="0"/>
              <a:t>MERCADO DE TRABALHO</a:t>
            </a:r>
          </a:p>
          <a:p>
            <a:pPr lvl="1"/>
            <a:r>
              <a:rPr lang="pt-BR" dirty="0"/>
              <a:t>Realidade e Perspectiva do Mercado de </a:t>
            </a:r>
            <a:r>
              <a:rPr lang="pt-BR" dirty="0" smtClean="0"/>
              <a:t>Trabalho</a:t>
            </a:r>
          </a:p>
          <a:p>
            <a:pPr lvl="1"/>
            <a:r>
              <a:rPr lang="pt-BR" dirty="0" smtClean="0"/>
              <a:t>Oportunidades </a:t>
            </a:r>
            <a:r>
              <a:rPr lang="pt-BR" dirty="0" smtClean="0"/>
              <a:t>de Trabalho</a:t>
            </a:r>
          </a:p>
          <a:p>
            <a:r>
              <a:rPr lang="pt-BR" dirty="0" smtClean="0"/>
              <a:t>CARREIRA</a:t>
            </a:r>
          </a:p>
          <a:p>
            <a:pPr lvl="1"/>
            <a:r>
              <a:rPr lang="pt-BR" dirty="0"/>
              <a:t>No </a:t>
            </a:r>
            <a:r>
              <a:rPr lang="pt-BR" dirty="0" smtClean="0"/>
              <a:t>Brasil</a:t>
            </a:r>
          </a:p>
          <a:p>
            <a:pPr lvl="1"/>
            <a:r>
              <a:rPr lang="pt-BR" dirty="0"/>
              <a:t>No Exterior, visão Global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0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Fundamentos e Objetivos do Teste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Motivos</a:t>
            </a:r>
          </a:p>
          <a:p>
            <a:r>
              <a:rPr lang="pt-BR" dirty="0" smtClean="0"/>
              <a:t>O </a:t>
            </a:r>
            <a:r>
              <a:rPr lang="pt-BR" dirty="0"/>
              <a:t>dia-a-dia do Teste</a:t>
            </a:r>
          </a:p>
          <a:p>
            <a:r>
              <a:rPr lang="pt-BR" dirty="0" smtClean="0"/>
              <a:t>Alvos </a:t>
            </a:r>
            <a:r>
              <a:rPr lang="pt-BR" dirty="0"/>
              <a:t>de Teste (Overview)</a:t>
            </a:r>
          </a:p>
          <a:p>
            <a:r>
              <a:rPr lang="pt-BR" dirty="0" smtClean="0"/>
              <a:t>Qualidade</a:t>
            </a:r>
            <a:endParaRPr lang="pt-BR" dirty="0"/>
          </a:p>
          <a:p>
            <a:r>
              <a:rPr lang="pt-BR" dirty="0" smtClean="0"/>
              <a:t>Etapas </a:t>
            </a:r>
            <a:r>
              <a:rPr lang="pt-BR" dirty="0"/>
              <a:t>do Teste</a:t>
            </a:r>
          </a:p>
          <a:p>
            <a:r>
              <a:rPr lang="pt-BR" dirty="0" smtClean="0"/>
              <a:t>Relacionamento </a:t>
            </a:r>
            <a:r>
              <a:rPr lang="pt-BR" dirty="0"/>
              <a:t>Profissional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31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Teste e o Ciclo de Vida do Software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de Desenvolvimento de Software</a:t>
            </a:r>
          </a:p>
          <a:p>
            <a:r>
              <a:rPr lang="pt-BR" dirty="0" smtClean="0"/>
              <a:t>Fases</a:t>
            </a:r>
            <a:r>
              <a:rPr lang="pt-BR" dirty="0"/>
              <a:t>, Tipos e Papéis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7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Preparação e Execução dos Testes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Testes </a:t>
            </a:r>
            <a:r>
              <a:rPr lang="pt-BR" dirty="0"/>
              <a:t>de Artefatos Estáticos</a:t>
            </a:r>
          </a:p>
          <a:p>
            <a:r>
              <a:rPr lang="pt-BR" dirty="0" smtClean="0"/>
              <a:t>Caixa-Preta </a:t>
            </a:r>
            <a:r>
              <a:rPr lang="pt-BR" dirty="0"/>
              <a:t>e Caixa-Branca</a:t>
            </a:r>
          </a:p>
          <a:p>
            <a:r>
              <a:rPr lang="pt-BR" dirty="0" smtClean="0"/>
              <a:t>O </a:t>
            </a:r>
            <a:r>
              <a:rPr lang="pt-BR" dirty="0"/>
              <a:t>Caso de Teste</a:t>
            </a:r>
          </a:p>
          <a:p>
            <a:pPr lvl="1"/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Precondições</a:t>
            </a:r>
          </a:p>
          <a:p>
            <a:pPr lvl="1"/>
            <a:r>
              <a:rPr lang="pt-BR" dirty="0" smtClean="0"/>
              <a:t>Passos e Resultados</a:t>
            </a:r>
            <a:endParaRPr lang="pt-BR" dirty="0"/>
          </a:p>
          <a:p>
            <a:r>
              <a:rPr lang="pt-BR" dirty="0" smtClean="0"/>
              <a:t>Testes </a:t>
            </a:r>
            <a:r>
              <a:rPr lang="pt-BR" dirty="0"/>
              <a:t>Exploratórios</a:t>
            </a:r>
          </a:p>
          <a:p>
            <a:r>
              <a:rPr lang="pt-BR" dirty="0" smtClean="0"/>
              <a:t>Abordagens </a:t>
            </a:r>
            <a:r>
              <a:rPr lang="pt-BR" dirty="0"/>
              <a:t>e Estratégias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5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Gerenciamento dos Testes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Organização </a:t>
            </a:r>
            <a:r>
              <a:rPr lang="pt-BR" dirty="0"/>
              <a:t>do Teste</a:t>
            </a:r>
          </a:p>
          <a:p>
            <a:r>
              <a:rPr lang="pt-BR" dirty="0" smtClean="0"/>
              <a:t>Estimativa </a:t>
            </a:r>
            <a:r>
              <a:rPr lang="pt-BR" dirty="0"/>
              <a:t>do Testes</a:t>
            </a:r>
          </a:p>
          <a:p>
            <a:r>
              <a:rPr lang="pt-BR" dirty="0" smtClean="0"/>
              <a:t>Controle </a:t>
            </a:r>
            <a:r>
              <a:rPr lang="pt-BR" dirty="0"/>
              <a:t>e Monitoração do Progresso do Teste</a:t>
            </a:r>
          </a:p>
          <a:p>
            <a:r>
              <a:rPr lang="pt-BR" dirty="0" smtClean="0"/>
              <a:t>Gestão </a:t>
            </a:r>
            <a:r>
              <a:rPr lang="pt-BR" dirty="0"/>
              <a:t>de Configuração</a:t>
            </a:r>
          </a:p>
          <a:p>
            <a:r>
              <a:rPr lang="pt-BR" dirty="0" smtClean="0"/>
              <a:t>Riscos </a:t>
            </a:r>
            <a:r>
              <a:rPr lang="pt-BR" dirty="0"/>
              <a:t>e Teste, Projetos e Produtos</a:t>
            </a:r>
          </a:p>
          <a:p>
            <a:r>
              <a:rPr lang="pt-BR" dirty="0" smtClean="0"/>
              <a:t>Gestão </a:t>
            </a:r>
            <a:r>
              <a:rPr lang="pt-BR" dirty="0"/>
              <a:t>de Incidentes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Ferramentas de Testes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na Prática de Testes</a:t>
            </a:r>
          </a:p>
          <a:p>
            <a:pPr lvl="1"/>
            <a:r>
              <a:rPr lang="pt-BR" dirty="0" smtClean="0"/>
              <a:t>Organização</a:t>
            </a:r>
          </a:p>
          <a:p>
            <a:pPr lvl="1"/>
            <a:r>
              <a:rPr lang="pt-BR" dirty="0" smtClean="0"/>
              <a:t>Gerenciamento e Controle</a:t>
            </a:r>
          </a:p>
          <a:p>
            <a:pPr lvl="1"/>
            <a:r>
              <a:rPr lang="pt-BR" dirty="0" smtClean="0"/>
              <a:t>Execução</a:t>
            </a:r>
          </a:p>
          <a:p>
            <a:pPr lvl="1"/>
            <a:r>
              <a:rPr lang="pt-BR" dirty="0" smtClean="0"/>
              <a:t>Incidentes</a:t>
            </a:r>
          </a:p>
          <a:p>
            <a:pPr lvl="1"/>
            <a:r>
              <a:rPr lang="pt-BR" dirty="0" smtClean="0"/>
              <a:t>Performance, Stress e </a:t>
            </a:r>
          </a:p>
          <a:p>
            <a:pPr lvl="1"/>
            <a:r>
              <a:rPr lang="pt-BR" dirty="0" smtClean="0"/>
              <a:t>Automatização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64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Extra – Testes Ágeis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Ágil</a:t>
            </a:r>
          </a:p>
          <a:p>
            <a:r>
              <a:rPr lang="pt-BR" dirty="0" smtClean="0"/>
              <a:t>O Teste Prescritivo vs. </a:t>
            </a:r>
            <a:r>
              <a:rPr lang="pt-BR" dirty="0" smtClean="0"/>
              <a:t>Teste </a:t>
            </a:r>
            <a:r>
              <a:rPr lang="pt-BR" dirty="0" smtClean="0"/>
              <a:t>Ágeis</a:t>
            </a:r>
          </a:p>
          <a:p>
            <a:r>
              <a:rPr lang="pt-BR" smtClean="0"/>
              <a:t>Prática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16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Processo de Software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Conceitos Gerais da Engenharia de Requisitos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Técnicas de Analise de Requisitos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Produtos de Trabalho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Gestão de Requisitos</a:t>
            </a:r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1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smtClean="0"/>
              <a:t>Requisitos -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</a:p>
          <a:p>
            <a:r>
              <a:rPr lang="pt-BR" dirty="0" smtClean="0"/>
              <a:t>Objetivos do Curso</a:t>
            </a:r>
          </a:p>
          <a:p>
            <a:r>
              <a:rPr lang="pt-BR" dirty="0" smtClean="0"/>
              <a:t>Metodologia de Ensino</a:t>
            </a:r>
          </a:p>
          <a:p>
            <a:r>
              <a:rPr lang="pt-BR" dirty="0" smtClean="0"/>
              <a:t>Mercado de Trabalho</a:t>
            </a:r>
          </a:p>
          <a:p>
            <a:pPr lvl="1"/>
            <a:r>
              <a:rPr lang="pt-BR" dirty="0" smtClean="0"/>
              <a:t>(Des)Organização das Profissões de Tecnologia</a:t>
            </a:r>
          </a:p>
          <a:p>
            <a:pPr lvl="1"/>
            <a:r>
              <a:rPr lang="pt-BR" dirty="0" smtClean="0"/>
              <a:t>Oportunidades de Trabalho</a:t>
            </a:r>
          </a:p>
          <a:p>
            <a:r>
              <a:rPr lang="pt-BR" dirty="0"/>
              <a:t>Carreira do Engenheiro/Analista de </a:t>
            </a:r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Dificuldades e Desafios</a:t>
            </a:r>
          </a:p>
          <a:p>
            <a:pPr lvl="1"/>
            <a:r>
              <a:rPr lang="pt-BR" dirty="0" smtClean="0"/>
              <a:t>Networking Realmente “Existe”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5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Processos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de Vida do Software</a:t>
            </a:r>
          </a:p>
          <a:p>
            <a:r>
              <a:rPr lang="pt-BR" dirty="0" smtClean="0"/>
              <a:t>Processos</a:t>
            </a:r>
          </a:p>
          <a:p>
            <a:pPr lvl="1"/>
            <a:r>
              <a:rPr lang="pt-BR" dirty="0" smtClean="0"/>
              <a:t>RUP</a:t>
            </a:r>
          </a:p>
          <a:p>
            <a:pPr lvl="2"/>
            <a:r>
              <a:rPr lang="pt-BR" dirty="0" smtClean="0"/>
              <a:t>CMMI</a:t>
            </a:r>
          </a:p>
          <a:p>
            <a:pPr lvl="2"/>
            <a:r>
              <a:rPr lang="pt-BR" dirty="0" smtClean="0"/>
              <a:t>MPS-</a:t>
            </a:r>
            <a:r>
              <a:rPr lang="pt-BR" dirty="0" err="1" smtClean="0"/>
              <a:t>Br</a:t>
            </a:r>
            <a:endParaRPr lang="pt-BR" dirty="0" smtClean="0"/>
          </a:p>
          <a:p>
            <a:pPr lvl="1"/>
            <a:r>
              <a:rPr lang="pt-BR" dirty="0" smtClean="0"/>
              <a:t>Ágeis</a:t>
            </a:r>
          </a:p>
          <a:p>
            <a:pPr lvl="2"/>
            <a:r>
              <a:rPr lang="pt-BR" dirty="0" smtClean="0"/>
              <a:t>SCRUM</a:t>
            </a:r>
          </a:p>
          <a:p>
            <a:pPr lvl="1"/>
            <a:r>
              <a:rPr lang="pt-BR" dirty="0" smtClean="0"/>
              <a:t>Ausência de Processos</a:t>
            </a:r>
          </a:p>
          <a:p>
            <a:r>
              <a:rPr lang="pt-BR" dirty="0" smtClean="0"/>
              <a:t>Papéis Ligados ao Engenheiro de Requisitos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93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Conceitos </a:t>
            </a:r>
            <a:r>
              <a:rPr lang="pt-BR" dirty="0" smtClean="0"/>
              <a:t>Gerais da Engenharia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O que é Engenharia de Software</a:t>
            </a:r>
          </a:p>
          <a:p>
            <a:r>
              <a:rPr lang="pt-BR" dirty="0" smtClean="0"/>
              <a:t>O que é Engenharia de Requisitos</a:t>
            </a:r>
          </a:p>
          <a:p>
            <a:r>
              <a:rPr lang="pt-BR" dirty="0" smtClean="0"/>
              <a:t>Identificação das Partes Interessadas (</a:t>
            </a:r>
            <a:r>
              <a:rPr lang="pt-BR" dirty="0" err="1" smtClean="0"/>
              <a:t>Stakeholders</a:t>
            </a:r>
            <a:r>
              <a:rPr lang="pt-BR" dirty="0" smtClean="0"/>
              <a:t>)</a:t>
            </a:r>
          </a:p>
          <a:p>
            <a:r>
              <a:rPr lang="pt-BR" dirty="0" smtClean="0"/>
              <a:t>O que é Escopo</a:t>
            </a:r>
          </a:p>
          <a:p>
            <a:r>
              <a:rPr lang="pt-BR" dirty="0" smtClean="0"/>
              <a:t>O que é um Requisito</a:t>
            </a:r>
          </a:p>
          <a:p>
            <a:r>
              <a:rPr lang="pt-BR" dirty="0"/>
              <a:t>Importância da Engenharia de Requisitos para Projetos de Desenvolvimento de Software</a:t>
            </a:r>
            <a:endParaRPr lang="pt-BR" dirty="0" smtClean="0"/>
          </a:p>
          <a:p>
            <a:r>
              <a:rPr lang="pt-BR" dirty="0" smtClean="0"/>
              <a:t>Classificação de Requisitos</a:t>
            </a:r>
          </a:p>
          <a:p>
            <a:r>
              <a:rPr lang="pt-BR" dirty="0" smtClean="0"/>
              <a:t>Qualidade do Requisito</a:t>
            </a:r>
          </a:p>
          <a:p>
            <a:r>
              <a:rPr lang="pt-BR" dirty="0" smtClean="0"/>
              <a:t>O que é um caso de uso</a:t>
            </a:r>
          </a:p>
          <a:p>
            <a:r>
              <a:rPr lang="pt-BR" dirty="0" smtClean="0"/>
              <a:t>Orientação a Objeto, Abstração e Dependências de Tecnologia</a:t>
            </a:r>
          </a:p>
          <a:p>
            <a:r>
              <a:rPr lang="pt-BR" dirty="0" smtClean="0"/>
              <a:t>UML – Linguagem de Modelagem Unificada</a:t>
            </a:r>
          </a:p>
          <a:p>
            <a:r>
              <a:rPr lang="pt-BR" dirty="0"/>
              <a:t>Ferramentas de </a:t>
            </a:r>
            <a:r>
              <a:rPr lang="pt-BR" dirty="0" smtClean="0"/>
              <a:t>Trabalho - 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76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Técnicas do Analista de Requisitos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pt-BR" dirty="0" smtClean="0"/>
              <a:t>O que é </a:t>
            </a:r>
            <a:r>
              <a:rPr lang="pt-BR" dirty="0" err="1" smtClean="0"/>
              <a:t>Elicitação</a:t>
            </a:r>
            <a:r>
              <a:rPr lang="pt-BR" dirty="0" smtClean="0"/>
              <a:t> de Requisitos</a:t>
            </a:r>
          </a:p>
          <a:p>
            <a:r>
              <a:rPr lang="pt-BR" dirty="0" smtClean="0"/>
              <a:t>Organização e Rastreabilidade de Requisitos</a:t>
            </a:r>
          </a:p>
          <a:p>
            <a:r>
              <a:rPr lang="pt-BR" dirty="0" smtClean="0"/>
              <a:t>Entrevista</a:t>
            </a:r>
            <a:endParaRPr lang="pt-BR" dirty="0"/>
          </a:p>
          <a:p>
            <a:r>
              <a:rPr lang="pt-BR" dirty="0"/>
              <a:t>Pesquisas (manuais, referências, internet, concorrência, </a:t>
            </a:r>
            <a:r>
              <a:rPr lang="pt-BR" dirty="0" err="1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Glossário</a:t>
            </a:r>
            <a:endParaRPr lang="pt-BR" dirty="0"/>
          </a:p>
          <a:p>
            <a:r>
              <a:rPr lang="pt-BR" dirty="0" smtClean="0"/>
              <a:t>Observação</a:t>
            </a:r>
            <a:endParaRPr lang="pt-BR" dirty="0"/>
          </a:p>
          <a:p>
            <a:r>
              <a:rPr lang="pt-BR" dirty="0" smtClean="0"/>
              <a:t>Brainstorming</a:t>
            </a:r>
            <a:endParaRPr lang="pt-BR" dirty="0"/>
          </a:p>
          <a:p>
            <a:r>
              <a:rPr lang="pt-BR" dirty="0"/>
              <a:t>Role </a:t>
            </a:r>
            <a:r>
              <a:rPr lang="pt-BR" dirty="0" err="1" smtClean="0"/>
              <a:t>Playing</a:t>
            </a:r>
            <a:endParaRPr lang="pt-BR" dirty="0"/>
          </a:p>
          <a:p>
            <a:r>
              <a:rPr lang="pt-BR" dirty="0" smtClean="0"/>
              <a:t>Workshop</a:t>
            </a:r>
            <a:endParaRPr lang="pt-BR" dirty="0"/>
          </a:p>
          <a:p>
            <a:r>
              <a:rPr lang="pt-BR" dirty="0"/>
              <a:t>User </a:t>
            </a:r>
            <a:r>
              <a:rPr lang="pt-BR" dirty="0" err="1" smtClean="0"/>
              <a:t>Story</a:t>
            </a:r>
            <a:endParaRPr lang="pt-BR" dirty="0" smtClean="0"/>
          </a:p>
          <a:p>
            <a:r>
              <a:rPr lang="pt-BR" dirty="0" smtClean="0"/>
              <a:t>Questionários e fóruns</a:t>
            </a:r>
          </a:p>
          <a:p>
            <a:r>
              <a:rPr lang="pt-BR" dirty="0"/>
              <a:t>JAD (Joint </a:t>
            </a:r>
            <a:r>
              <a:rPr lang="pt-BR" dirty="0" err="1"/>
              <a:t>Application</a:t>
            </a:r>
            <a:r>
              <a:rPr lang="pt-BR" dirty="0"/>
              <a:t> Design)</a:t>
            </a:r>
            <a:endParaRPr lang="pt-BR" dirty="0" smtClean="0"/>
          </a:p>
          <a:p>
            <a:r>
              <a:rPr lang="pt-BR" dirty="0" err="1" smtClean="0"/>
              <a:t>Checklists</a:t>
            </a:r>
            <a:endParaRPr lang="pt-BR" dirty="0" smtClean="0"/>
          </a:p>
          <a:p>
            <a:r>
              <a:rPr lang="pt-BR" dirty="0" smtClean="0"/>
              <a:t>Prototipagem</a:t>
            </a:r>
          </a:p>
          <a:p>
            <a:r>
              <a:rPr lang="pt-BR" dirty="0" smtClean="0"/>
              <a:t>Modelagem de Processos</a:t>
            </a:r>
          </a:p>
          <a:p>
            <a:r>
              <a:rPr lang="pt-BR" dirty="0" smtClean="0"/>
              <a:t>Validação de Requisitos 	</a:t>
            </a:r>
          </a:p>
          <a:p>
            <a:r>
              <a:rPr lang="pt-BR" dirty="0" smtClean="0"/>
              <a:t>Casos de Uso como Linha de Abordagem Básica</a:t>
            </a:r>
          </a:p>
          <a:p>
            <a:r>
              <a:rPr lang="pt-BR" dirty="0" smtClean="0"/>
              <a:t>Casos de Uso x User </a:t>
            </a:r>
            <a:r>
              <a:rPr lang="pt-BR" dirty="0" err="1" smtClean="0"/>
              <a:t>Stories</a:t>
            </a:r>
            <a:endParaRPr lang="pt-BR" dirty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25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Produtos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Especificação de Requisitos</a:t>
            </a:r>
          </a:p>
          <a:p>
            <a:r>
              <a:rPr lang="pt-BR" dirty="0" smtClean="0"/>
              <a:t>Protipagem de Sistema</a:t>
            </a:r>
          </a:p>
          <a:p>
            <a:r>
              <a:rPr lang="pt-BR" dirty="0" smtClean="0"/>
              <a:t>Especificação Funcional</a:t>
            </a:r>
          </a:p>
          <a:p>
            <a:pPr lvl="1"/>
            <a:r>
              <a:rPr lang="pt-BR" dirty="0" smtClean="0"/>
              <a:t>Fluxos</a:t>
            </a:r>
          </a:p>
          <a:p>
            <a:pPr lvl="1"/>
            <a:r>
              <a:rPr lang="pt-BR" dirty="0" smtClean="0"/>
              <a:t>Regras</a:t>
            </a:r>
          </a:p>
          <a:p>
            <a:pPr lvl="1"/>
            <a:r>
              <a:rPr lang="pt-BR" dirty="0" smtClean="0"/>
              <a:t>Exceções</a:t>
            </a:r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 smtClean="0"/>
              <a:t>Caso de Uso</a:t>
            </a:r>
          </a:p>
          <a:p>
            <a:pPr lvl="1"/>
            <a:r>
              <a:rPr lang="pt-BR" dirty="0" smtClean="0"/>
              <a:t>Fluxo de Atividades</a:t>
            </a:r>
          </a:p>
          <a:p>
            <a:pPr lvl="1"/>
            <a:r>
              <a:rPr lang="pt-BR" dirty="0" smtClean="0"/>
              <a:t>Entidade Relacionamento</a:t>
            </a:r>
          </a:p>
          <a:p>
            <a:pPr lvl="1"/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Estados</a:t>
            </a:r>
          </a:p>
          <a:p>
            <a:r>
              <a:rPr lang="pt-BR" dirty="0" smtClean="0"/>
              <a:t>Modelo de Processos</a:t>
            </a:r>
          </a:p>
          <a:p>
            <a:r>
              <a:rPr lang="pt-BR" dirty="0" smtClean="0"/>
              <a:t>Mapa de Rastreabilidade de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0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– Gestão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Porque </a:t>
            </a:r>
            <a:r>
              <a:rPr lang="pt-BR" dirty="0" smtClean="0"/>
              <a:t>Gerenciar </a:t>
            </a:r>
            <a:r>
              <a:rPr lang="pt-BR" dirty="0"/>
              <a:t>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Escopo da Solução/Requisitos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Rastreabilidade dos Requisitos</a:t>
            </a:r>
          </a:p>
          <a:p>
            <a:r>
              <a:rPr lang="pt-BR" dirty="0" smtClean="0"/>
              <a:t>Preparar </a:t>
            </a:r>
            <a:r>
              <a:rPr lang="pt-BR" dirty="0"/>
              <a:t>Pacotes de Requisitos</a:t>
            </a:r>
          </a:p>
          <a:p>
            <a:r>
              <a:rPr lang="pt-BR" dirty="0" smtClean="0"/>
              <a:t>Priorizar </a:t>
            </a:r>
            <a:r>
              <a:rPr lang="pt-BR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4855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Teste de Software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</a:t>
            </a:r>
            <a:endParaRPr lang="pt-BR" dirty="0" smtClean="0"/>
          </a:p>
          <a:p>
            <a:pPr>
              <a:buFont typeface="+mj-lt"/>
              <a:buAutoNum type="arabicPeriod"/>
            </a:pPr>
            <a:r>
              <a:rPr lang="pt-BR" dirty="0"/>
              <a:t>FUNDAMENTOS E OBJETIVOS DO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/>
              <a:t>TESTE E O CICLO DE VIDA DO SOFTWARE</a:t>
            </a:r>
            <a:r>
              <a:rPr lang="pt-BR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pt-BR" dirty="0"/>
              <a:t>PREPARAÇÃO E EXECUÇÃO DOS </a:t>
            </a:r>
            <a:r>
              <a:rPr lang="pt-BR" dirty="0" smtClean="0"/>
              <a:t>TESTES</a:t>
            </a:r>
          </a:p>
          <a:p>
            <a:pPr>
              <a:buFont typeface="+mj-lt"/>
              <a:buAutoNum type="arabicPeriod"/>
            </a:pPr>
            <a:r>
              <a:rPr lang="pt-BR" dirty="0"/>
              <a:t>GERENCIAMENTO DE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/>
              <a:t>FERRAMENTAS DE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EXTRA – TESTES ÁGEIS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9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502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Conteúdo dos Cursos</vt:lpstr>
      <vt:lpstr>Análise de Requisitos</vt:lpstr>
      <vt:lpstr>Análise de Requisitos - Introdução</vt:lpstr>
      <vt:lpstr>Análise de Requisitos - Processos de Software</vt:lpstr>
      <vt:lpstr>Análise de Requisitos - Conceitos Gerais da Engenharia de Requisitos</vt:lpstr>
      <vt:lpstr>Análise de Requisitos - Técnicas do Analista de Requisitos </vt:lpstr>
      <vt:lpstr>Análise de Requisitos - Produtos de Trabalho</vt:lpstr>
      <vt:lpstr>Análise de Requisitos – Gestão de Requisitos</vt:lpstr>
      <vt:lpstr>Teste de Software</vt:lpstr>
      <vt:lpstr>Introdução (Teste de Software) </vt:lpstr>
      <vt:lpstr>Fundamentos e Objetivos do Teste (Teste de Software)</vt:lpstr>
      <vt:lpstr>Teste e o Ciclo de Vida do Software (Teste de Software)</vt:lpstr>
      <vt:lpstr>Preparação e Execução dos Testes (Teste de Software)</vt:lpstr>
      <vt:lpstr>Gerenciamento dos Testes (Teste de Software)</vt:lpstr>
      <vt:lpstr>Ferramentas de Testes (Teste de Software)</vt:lpstr>
      <vt:lpstr>Extra – Testes Ágeis (Teste de Software)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 dos Cursos</dc:title>
  <dc:creator>cristian gomes</dc:creator>
  <cp:lastModifiedBy>.</cp:lastModifiedBy>
  <cp:revision>19</cp:revision>
  <dcterms:created xsi:type="dcterms:W3CDTF">2015-01-09T22:02:27Z</dcterms:created>
  <dcterms:modified xsi:type="dcterms:W3CDTF">2015-01-31T22:42:02Z</dcterms:modified>
</cp:coreProperties>
</file>