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9" r:id="rId3"/>
    <p:sldId id="261" r:id="rId4"/>
    <p:sldId id="281" r:id="rId5"/>
    <p:sldId id="282" r:id="rId6"/>
    <p:sldId id="283" r:id="rId7"/>
    <p:sldId id="284" r:id="rId8"/>
    <p:sldId id="262" r:id="rId9"/>
    <p:sldId id="287" r:id="rId10"/>
    <p:sldId id="286" r:id="rId11"/>
    <p:sldId id="267" r:id="rId12"/>
    <p:sldId id="268" r:id="rId13"/>
    <p:sldId id="269" r:id="rId14"/>
    <p:sldId id="270" r:id="rId15"/>
    <p:sldId id="272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79CC93D-E52E-4D84-901B-11D7331DD495}">
          <p14:sldIdLst>
            <p14:sldId id="259"/>
          </p14:sldIdLst>
        </p14:section>
        <p14:section name="Visão Geral e Objetivos" id="{ABA716BF-3A5C-4ADB-94C9-CFEF84EBA240}">
          <p14:sldIdLst>
            <p14:sldId id="261"/>
            <p14:sldId id="281"/>
            <p14:sldId id="282"/>
            <p14:sldId id="283"/>
            <p14:sldId id="284"/>
            <p14:sldId id="262"/>
            <p14:sldId id="287"/>
          </p14:sldIdLst>
        </p14:section>
        <p14:section name="Tópico 1" id="{6D9936A3-3945-4757-BC8B-B5C252D8E036}">
          <p14:sldIdLst>
            <p14:sldId id="286"/>
            <p14:sldId id="267"/>
          </p14:sldIdLst>
        </p14:section>
        <p14:section name="Exemplos de Slides para Elementos Visuais" id="{BAB3A466-96C9-4230-9978-795378D75699}">
          <p14:sldIdLst>
            <p14:sldId id="268"/>
            <p14:sldId id="269"/>
            <p14:sldId id="270"/>
          </p14:sldIdLst>
        </p14:section>
        <p14:section name="Estudo de Caso" id="{8C0305C9-B152-4FBA-A789-FE1976D53990}">
          <p14:sldIdLst>
            <p14:sldId id="272"/>
            <p14:sldId id="274"/>
          </p14:sldIdLst>
        </p14:section>
        <p14:section name="Conclusão e Resumo" id="{790CEF5B-569A-4C2F-BED5-750B08C0E5AD}">
          <p14:sldIdLst>
            <p14:sldId id="275"/>
            <p14:sldId id="276"/>
            <p14:sldId id="277"/>
          </p14:sldIdLst>
        </p14:section>
        <p14:section name="Apêndice" id="{3F78B471-41DA-46F2-A8E4-97E471896AB3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3977" autoAdjust="0"/>
  </p:normalViewPr>
  <p:slideViewPr>
    <p:cSldViewPr>
      <p:cViewPr varScale="1">
        <p:scale>
          <a:sx n="122" d="100"/>
          <a:sy n="122" d="100"/>
        </p:scale>
        <p:origin x="120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40"/>
    </mc:Choice>
    <mc:Fallback>
      <c:style val="40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Novo Funcionário</c:v>
                </c:pt>
                <c:pt idx="1">
                  <c:v>1 ano</c:v>
                </c:pt>
                <c:pt idx="2">
                  <c:v>2 anos</c:v>
                </c:pt>
                <c:pt idx="3">
                  <c:v>3 anos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413424"/>
        <c:axId val="168419584"/>
      </c:lineChart>
      <c:catAx>
        <c:axId val="1684134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8419584"/>
        <c:crosses val="autoZero"/>
        <c:auto val="1"/>
        <c:lblAlgn val="ctr"/>
        <c:lblOffset val="100"/>
        <c:noMultiLvlLbl val="0"/>
      </c:catAx>
      <c:valAx>
        <c:axId val="168419584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684134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pt-BR" sz="44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pt-BR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pt-BR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pt-BR" sz="440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pt-BR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pt-BR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pt-B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Explore seu novo ambiente</a:t>
          </a: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pt-BR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pt-BR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pt-BR" sz="4400"/>
            <a:t>3</a:t>
          </a:r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pt-BR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pt-BR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pt-B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Conheça seus novos colegas de trabalho</a:t>
          </a: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pt-BR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pt-BR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pt-B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Familiarize-se com a sua nova atribuição</a:t>
          </a: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pt-BR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pt-BR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pt-BR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pt-BR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pt-BR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pt-BR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pt-BR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6110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pPr/>
              <a:t>26/09/2014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6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Este modelo pode ser usado como arquivo de partida para apresentar materiais de treinamento em um cenário em grupo.</a:t>
            </a:r>
          </a:p>
          <a:p>
            <a:endParaRPr lang="pt-BR" dirty="0" smtClean="0"/>
          </a:p>
          <a:p>
            <a:pPr lvl="0"/>
            <a:r>
              <a:rPr lang="pt-BR" sz="1200" b="1" dirty="0" smtClean="0"/>
              <a:t>Seções</a:t>
            </a:r>
            <a:endParaRPr lang="pt-BR" sz="1200" b="0" dirty="0" smtClean="0"/>
          </a:p>
          <a:p>
            <a:pPr lvl="0"/>
            <a:r>
              <a:rPr lang="pt-BR" sz="1200" b="0" dirty="0" smtClean="0"/>
              <a:t>Clique com o botão direito em um slide para adicionar seções.</a:t>
            </a:r>
            <a:r>
              <a:rPr lang="pt-BR" sz="1200" b="0" baseline="0" dirty="0" smtClean="0"/>
              <a:t> Seções podem ajudar a organizar slides ou a facilitar a colaboração entre vários autores.</a:t>
            </a:r>
            <a:endParaRPr lang="pt-BR" sz="1200" b="0" dirty="0" smtClean="0"/>
          </a:p>
          <a:p>
            <a:pPr lvl="0"/>
            <a:endParaRPr lang="pt-BR" sz="1200" b="1" dirty="0" smtClean="0"/>
          </a:p>
          <a:p>
            <a:pPr lvl="0"/>
            <a:r>
              <a:rPr lang="pt-BR" sz="1200" b="1" dirty="0" smtClean="0"/>
              <a:t>Anotações</a:t>
            </a:r>
          </a:p>
          <a:p>
            <a:pPr lvl="0"/>
            <a:r>
              <a:rPr lang="pt-BR" sz="1200" dirty="0" smtClean="0"/>
              <a:t>Use a seção Anotações para anotações da apresentação ou para fornecer detalhes adicionais ao público.</a:t>
            </a:r>
            <a:r>
              <a:rPr lang="pt-BR" sz="1200" baseline="0" dirty="0" smtClean="0"/>
              <a:t> Exiba essas anotações no Modo de Exibição de Apresentação durante a sua apresentação. </a:t>
            </a:r>
          </a:p>
          <a:p>
            <a:pPr lvl="0">
              <a:buFontTx/>
              <a:buNone/>
            </a:pPr>
            <a:r>
              <a:rPr lang="pt-BR" sz="1200" dirty="0" smtClean="0"/>
              <a:t>Considere o tamanho da fonte (importante para acessibilidade, visibilidade, gravação em vídeo e produção online)</a:t>
            </a:r>
          </a:p>
          <a:p>
            <a:pPr lvl="0"/>
            <a:endParaRPr lang="pt-BR" sz="1200" dirty="0" smtClean="0"/>
          </a:p>
          <a:p>
            <a:pPr lvl="0">
              <a:buFontTx/>
              <a:buNone/>
            </a:pPr>
            <a:r>
              <a:rPr lang="pt-BR" sz="1200" b="1" dirty="0" smtClean="0"/>
              <a:t>Cores coordenadas </a:t>
            </a:r>
          </a:p>
          <a:p>
            <a:pPr lvl="0">
              <a:buFontTx/>
              <a:buNone/>
            </a:pPr>
            <a:r>
              <a:rPr lang="pt-BR" sz="1200" dirty="0" smtClean="0"/>
              <a:t>Preste atenção especial aos gráficos, tabelas e caixas de texto.</a:t>
            </a:r>
            <a:r>
              <a:rPr lang="pt-BR" sz="1200" baseline="0" dirty="0" smtClean="0"/>
              <a:t> </a:t>
            </a:r>
            <a:endParaRPr lang="pt-BR" sz="1200" dirty="0" smtClean="0"/>
          </a:p>
          <a:p>
            <a:pPr lvl="0"/>
            <a:r>
              <a:rPr lang="pt-BR" sz="1200" dirty="0" smtClean="0"/>
              <a:t>Leve em consideração que os participantes irão imprimir em preto-e-branco ou </a:t>
            </a:r>
            <a:r>
              <a:rPr lang="pt-BR" sz="1200" dirty="0" err="1" smtClean="0"/>
              <a:t>escala de cinza</a:t>
            </a:r>
            <a:r>
              <a:rPr lang="pt-BR" sz="1200" dirty="0" smtClean="0"/>
              <a:t>. Execute uma impressão de teste para ter certeza de que as suas cores irão funcionar quando forem impressas em preto-e-branco puros e </a:t>
            </a:r>
            <a:r>
              <a:rPr lang="pt-BR" sz="1200" dirty="0" err="1" smtClean="0"/>
              <a:t>escala de cinza</a:t>
            </a:r>
            <a:r>
              <a:rPr lang="pt-BR" sz="1200" dirty="0" smtClean="0"/>
              <a:t>.</a:t>
            </a:r>
          </a:p>
          <a:p>
            <a:pPr lvl="0">
              <a:buFontTx/>
              <a:buNone/>
            </a:pPr>
            <a:endParaRPr lang="pt-BR" sz="1200" dirty="0" smtClean="0"/>
          </a:p>
          <a:p>
            <a:pPr lvl="0">
              <a:buFontTx/>
              <a:buNone/>
            </a:pPr>
            <a:r>
              <a:rPr lang="pt-BR" sz="1200" b="1" dirty="0" smtClean="0"/>
              <a:t>Elementos gráficos, tabelas e gráficos</a:t>
            </a:r>
          </a:p>
          <a:p>
            <a:pPr lvl="0"/>
            <a:r>
              <a:rPr lang="pt-BR" sz="1200" dirty="0" smtClean="0"/>
              <a:t>Mantenha a simplicidade: se possível, use estilos e cores consistentes e não confusos.</a:t>
            </a:r>
          </a:p>
          <a:p>
            <a:pPr lvl="0"/>
            <a:r>
              <a:rPr lang="pt-BR" sz="1200" dirty="0" smtClean="0"/>
              <a:t>Rotule todos os gráficos e tabelas.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945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Adicione slides a cada seção de tópico conforme necessário, incluindo slides com tabelas, gráficos e imagens. </a:t>
            </a:r>
          </a:p>
          <a:p>
            <a:r>
              <a:rPr lang="pt-BR" dirty="0" smtClean="0"/>
              <a:t>Consulte a próxima seção para obter um exemplo</a:t>
            </a:r>
            <a:r>
              <a:rPr lang="pt-BR" baseline="0" dirty="0" smtClean="0"/>
              <a:t> </a:t>
            </a:r>
            <a:r>
              <a:rPr lang="pt-BR" dirty="0" smtClean="0"/>
              <a:t>tabela,</a:t>
            </a:r>
            <a:r>
              <a:rPr lang="pt-BR" baseline="0" dirty="0" smtClean="0"/>
              <a:t> gráfico, imagem e layouts de vídeo.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100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Resuma. Torne seu texto o mais breve possível para manter um tamanho de fonte maior.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045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smtClean="0"/>
              <a:t>Microsoft </a:t>
            </a:r>
            <a:r>
              <a:rPr lang="pt-BR" b="1" smtClean="0"/>
              <a:t>Excelência em Engenharia</a:t>
            </a:r>
            <a:endParaRPr lang="pt-BR" smtClean="0"/>
          </a:p>
        </p:txBody>
      </p:sp>
      <p:sp>
        <p:nvSpPr>
          <p:cNvPr id="4608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smtClean="0"/>
              <a:t>Confidencial da Microsoft</a:t>
            </a:r>
          </a:p>
        </p:txBody>
      </p:sp>
      <p:sp>
        <p:nvSpPr>
          <p:cNvPr id="4608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51ECC-86A3-4073-ADEB-F5E3C216F85C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56013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smtClean="0"/>
              <a:t>Microsoft </a:t>
            </a:r>
            <a:r>
              <a:rPr lang="pt-BR" b="1" smtClean="0"/>
              <a:t>Excelência em Engenharia</a:t>
            </a:r>
            <a:endParaRPr lang="pt-BR" smtClean="0"/>
          </a:p>
        </p:txBody>
      </p:sp>
      <p:sp>
        <p:nvSpPr>
          <p:cNvPr id="4710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smtClean="0"/>
              <a:t>Confidencial da Microsoft</a:t>
            </a:r>
          </a:p>
        </p:txBody>
      </p:sp>
      <p:sp>
        <p:nvSpPr>
          <p:cNvPr id="4710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9570C-A909-40C0-B9F8-7AD3BA2C3C56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Se houver</a:t>
            </a:r>
            <a:r>
              <a:rPr lang="pt-BR" baseline="0" dirty="0" smtClean="0"/>
              <a:t> conteúdo de vídeo relevante, como um vídeo de estudo de caso, uma demonstração de produto ou outros materiais de treinamento, inclua-o na apresentação também. </a:t>
            </a:r>
            <a:endParaRPr lang="pt-BR" dirty="0" smtClean="0"/>
          </a:p>
          <a:p>
            <a:pPr>
              <a:lnSpc>
                <a:spcPct val="80000"/>
              </a:lnSpc>
              <a:buFontTx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34501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Adicione um estudo de caso ou</a:t>
            </a:r>
            <a:r>
              <a:rPr lang="pt-BR" baseline="0" dirty="0" smtClean="0"/>
              <a:t> a simulação da aula para incentivar discussões e aplicar lições.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812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Discuta</a:t>
            </a:r>
            <a:r>
              <a:rPr lang="pt-BR" baseline="0" dirty="0" smtClean="0"/>
              <a:t> os resultados do estudo de caso ou da simulação de aula.</a:t>
            </a:r>
          </a:p>
          <a:p>
            <a:r>
              <a:rPr lang="pt-BR" baseline="0" dirty="0" smtClean="0"/>
              <a:t>Aborde práticas recomendadas.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4695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Resuma o conteúdo da apresentação reafirmando os pontos importantes das lições.</a:t>
            </a:r>
          </a:p>
          <a:p>
            <a:r>
              <a:rPr lang="pt-BR" dirty="0" smtClean="0"/>
              <a:t>Do que você deseja que a audiência se lembre quando sair da sua apresentação?</a:t>
            </a:r>
          </a:p>
          <a:p>
            <a:endParaRPr lang="pt-BR" dirty="0" smtClean="0"/>
          </a:p>
          <a:p>
            <a:r>
              <a:rPr lang="pt-BR" dirty="0" smtClean="0"/>
              <a:t>Salve sua apresentação em um vídeo para facilitar a distribuição (Para criar um vídeo, clique na guia Arquivo e clique em Compartilhar. Em Tipos de Arquivo, clique em Criar Vídeo.)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616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dirty="0" smtClean="0"/>
              <a:t>Microsoft </a:t>
            </a:r>
            <a:r>
              <a:rPr lang="pt-BR" b="1" dirty="0" smtClean="0"/>
              <a:t>Excelência em Engenharia</a:t>
            </a:r>
            <a:endParaRPr lang="pt-BR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dirty="0" smtClean="0"/>
              <a:t>Confidencial da Microsoft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pt-BR" smtClean="0"/>
              <a:pPr/>
              <a:t>17</a:t>
            </a:fld>
            <a:endParaRPr lang="pt-BR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62089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dirty="0" smtClean="0"/>
              <a:t>Microsoft </a:t>
            </a:r>
            <a:r>
              <a:rPr lang="pt-BR" b="1" dirty="0" smtClean="0"/>
              <a:t>Excelência em Engenharia</a:t>
            </a:r>
            <a:endParaRPr lang="pt-B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dirty="0" smtClean="0"/>
              <a:t>Confidencial da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pt-BR" smtClean="0"/>
              <a:pPr/>
              <a:t>18</a:t>
            </a:fld>
            <a:endParaRPr lang="pt-B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7343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dirty="0" smtClean="0"/>
              <a:t>Microsoft </a:t>
            </a:r>
            <a:r>
              <a:rPr lang="pt-BR" b="1" dirty="0" smtClean="0"/>
              <a:t>Excelência em Engenharia</a:t>
            </a:r>
            <a:endParaRPr lang="pt-BR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dirty="0" smtClean="0"/>
              <a:t>Confidencial da Microsoft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pt-BR" smtClean="0"/>
              <a:pPr/>
              <a:t>19</a:t>
            </a:fld>
            <a:endParaRPr lang="pt-BR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pt-BR" dirty="0" smtClean="0"/>
              <a:t>A sua apresentação é a mais clara e direta possível? Considere mover o conteúdo extra para o apêndice.</a:t>
            </a:r>
          </a:p>
          <a:p>
            <a:r>
              <a:rPr lang="pt-BR" dirty="0" smtClean="0"/>
              <a:t>Use slides de apêndice para armazenar conteúdo ao qual você queira fazer referência durante o slide de Perguntas ou que possa ser útil para os participantes investigarem mais a fundo no futuro.</a:t>
            </a:r>
          </a:p>
          <a:p>
            <a:pPr>
              <a:buFontTx/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14726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661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sz="1200" dirty="0" smtClean="0"/>
              <a:t>Esta é outra opção</a:t>
            </a:r>
            <a:r>
              <a:rPr lang="pt-BR" sz="1200" baseline="0" dirty="0" smtClean="0"/>
              <a:t> para um slide de Visão Geral usando transições.</a:t>
            </a:r>
            <a:endParaRPr lang="pt-BR" sz="120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87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426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379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090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pt-BR"/>
            </a:pPr>
            <a:r>
              <a:rPr lang="pt-BR" sz="1200" dirty="0" smtClean="0"/>
              <a:t>Esta é outra opção</a:t>
            </a:r>
            <a:r>
              <a:rPr lang="pt-BR" sz="1200" baseline="0" dirty="0" smtClean="0"/>
              <a:t> para um slide de Visão Geral.</a:t>
            </a:r>
            <a:endParaRPr lang="pt-BR" sz="1200" dirty="0" smtClean="0"/>
          </a:p>
          <a:p>
            <a:pPr marL="228600" indent="-228600">
              <a:buFont typeface="+mj-lt"/>
              <a:buNone/>
            </a:pPr>
            <a:endParaRPr lang="pt-B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3426676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b="0" dirty="0" smtClean="0"/>
              <a:t>O Que</a:t>
            </a:r>
            <a:r>
              <a:rPr lang="pt-BR" b="0" baseline="0" dirty="0" smtClean="0"/>
              <a:t> o público poderá fazer após a conclusão deste treinamento?</a:t>
            </a:r>
            <a:r>
              <a:rPr lang="pt-BR" dirty="0" smtClean="0"/>
              <a:t> Descreva brevemente cada objetivo e como o público</a:t>
            </a:r>
            <a:r>
              <a:rPr lang="pt-BR" baseline="0" dirty="0" smtClean="0"/>
              <a:t> </a:t>
            </a:r>
            <a:r>
              <a:rPr lang="pt-BR" dirty="0" smtClean="0"/>
              <a:t>se beneficiará</a:t>
            </a:r>
            <a:r>
              <a:rPr lang="pt-BR" baseline="0" dirty="0" smtClean="0"/>
              <a:t> apresentação.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293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Use um cabeçalho de seção para cada um dos tópicos, para que a transição seja evidente ao público.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02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 eaLnBrk="1" latinLnBrk="0" hangingPunct="1">
              <a:defRPr kumimoji="0" lang="pt-BR" baseline="0"/>
            </a:lvl4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 eaLnBrk="1" latinLnBrk="0" hangingPunct="1">
              <a:defRPr kumimoji="0" lang="pt-BR" baseline="0"/>
            </a:lvl4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26/09/2014</a:t>
            </a:fld>
            <a:endParaRPr kumimoji="0"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26/09/2014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26/09/2014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26/09/2014</a:t>
            </a:fld>
            <a:endParaRPr kumimoji="0"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26/09/2014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26/09/2014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26/09/2014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26/09/2014</a:t>
            </a:fld>
            <a:endParaRPr kumimoji="0"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26/09/2014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26/09/2014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26/09/2014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26/09/2014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26/09/2014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1.jpeg"/><Relationship Id="rId5" Type="http://schemas.openxmlformats.org/officeDocument/2006/relationships/chart" Target="../charts/chart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Mavis@greatcompany.com" TargetMode="External"/><Relationship Id="rId3" Type="http://schemas.openxmlformats.org/officeDocument/2006/relationships/tags" Target="../tags/tag14.xml"/><Relationship Id="rId7" Type="http://schemas.openxmlformats.org/officeDocument/2006/relationships/hyperlink" Target="mailto:Dee@greatcompany.Com" TargetMode="Externa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hyperlink" Target="mailto:Jim@greatcompany.com" TargetMode="Externa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9" Type="http://schemas.openxmlformats.org/officeDocument/2006/relationships/hyperlink" Target="mailto:Doug@company.com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notesSlide" Target="../notesSlides/notesSlide1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slideLayout" Target="../slideLayouts/slideLayout11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2.jpe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3.jpe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3.jpe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.jpe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/>
              <a:t>Treinando Novos Funcionários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BR" sz="2400">
                <a:latin typeface="+mn-lt"/>
              </a:rPr>
              <a:t>Nome do Apresentador</a:t>
            </a:r>
          </a:p>
          <a:p>
            <a:r>
              <a:rPr lang="pt-BR" sz="2400">
                <a:latin typeface="+mn-lt"/>
              </a:rPr>
              <a:t>Data da Apresentação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152400"/>
            <a:ext cx="5178552" cy="1143000"/>
          </a:xfrm>
        </p:spPr>
        <p:txBody>
          <a:bodyPr/>
          <a:lstStyle/>
          <a:p>
            <a:r>
              <a:rPr lang="pt-BR"/>
              <a:t>Nova York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95400"/>
            <a:ext cx="5257800" cy="1066800"/>
          </a:xfrm>
        </p:spPr>
        <p:txBody>
          <a:bodyPr/>
          <a:lstStyle/>
          <a:p>
            <a:pPr marL="0" indent="0">
              <a:buNone/>
            </a:pPr>
            <a:r>
              <a:rPr lang="pt-BR"/>
              <a:t>A curva de aprendizado da tecnologia</a:t>
            </a:r>
          </a:p>
        </p:txBody>
      </p:sp>
      <p:graphicFrame>
        <p:nvGraphicFramePr>
          <p:cNvPr id="3" name="Chart 2"/>
          <p:cNvGraphicFramePr/>
          <p:nvPr/>
        </p:nvGraphicFramePr>
        <p:xfrm>
          <a:off x="1050414" y="2333812"/>
          <a:ext cx="47625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400" y="0"/>
            <a:ext cx="2997200" cy="6858000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4953000" y="2286000"/>
            <a:ext cx="685800" cy="685800"/>
          </a:xfrm>
          <a:prstGeom prst="star5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/>
              <a:t>Quem É Quem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custDataLst>
              <p:tags r:id="rId3"/>
            </p:custDataLst>
          </p:nvPr>
        </p:nvGraphicFramePr>
        <p:xfrm>
          <a:off x="2041634" y="1838434"/>
          <a:ext cx="5486400" cy="3327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66507"/>
                <a:gridCol w="3619893"/>
              </a:tblGrid>
              <a:tr h="665480">
                <a:tc>
                  <a:txBody>
                    <a:bodyPr/>
                    <a:lstStyle/>
                    <a:p>
                      <a:r>
                        <a:rPr lang="pt-BR"/>
                        <a:t>Liderança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pt-BR"/>
                        <a:t>Informações de Contato</a:t>
                      </a:r>
                    </a:p>
                  </a:txBody>
                  <a:tcPr anchor="b"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pt-BR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hlinkClick r:id="rId6"/>
                        </a:rPr>
                        <a:t>Jim@company.com</a:t>
                      </a:r>
                      <a:endParaRPr lang="pt-BR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pt-BR"/>
                        <a:t>Dee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hlinkClick r:id="rId7"/>
                        </a:rPr>
                        <a:t>Dee@gcompany.com</a:t>
                      </a:r>
                      <a:endParaRPr lang="pt-BR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pt-BR"/>
                        <a:t>Mavis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hlinkClick r:id="rId8"/>
                        </a:rPr>
                        <a:t>Mavis</a:t>
                      </a:r>
                      <a:r>
                        <a:rPr lang="pt-BR" baseline="0">
                          <a:hlinkClick r:id="rId8"/>
                        </a:rPr>
                        <a:t>@company.com</a:t>
                      </a:r>
                      <a:endParaRPr lang="pt-BR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pt-BR"/>
                        <a:t>Doug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hlinkClick r:id="rId9"/>
                        </a:rPr>
                        <a:t>Douglas@empresa.com</a:t>
                      </a:r>
                      <a:r>
                        <a:rPr lang="pt-BR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49363" y="5799138"/>
            <a:ext cx="720883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defRPr lang="pt-BR"/>
            </a:pPr>
            <a:endParaRPr lang="pt-BR"/>
          </a:p>
        </p:txBody>
      </p:sp>
      <p:sp>
        <p:nvSpPr>
          <p:cNvPr id="627715" name="Line 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 flipV="1">
            <a:off x="1242990" y="1898319"/>
            <a:ext cx="15875" cy="391636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defRPr lang="pt-BR"/>
            </a:pPr>
            <a:endParaRPr lang="pt-BR"/>
          </a:p>
        </p:txBody>
      </p:sp>
      <p:sp>
        <p:nvSpPr>
          <p:cNvPr id="22532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5862638"/>
            <a:ext cx="6781800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algn="ctr"/>
            <a:r>
              <a:rPr lang="pt-BR"/>
              <a:t>Tempo Gasto</a:t>
            </a:r>
            <a:endParaRPr lang="pt-BR">
              <a:effectLst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-5400000">
            <a:off x="-908003" y="3759802"/>
            <a:ext cx="3709340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algn="ctr"/>
            <a:r>
              <a:rPr lang="pt-BR">
                <a:effectLst/>
              </a:rPr>
              <a:t>Projetos Trabalhados em</a:t>
            </a:r>
          </a:p>
        </p:txBody>
      </p:sp>
      <p:sp>
        <p:nvSpPr>
          <p:cNvPr id="627722" name="AutoShape 10"/>
          <p:cNvSpPr>
            <a:spLocks noChangeArrowheads="1"/>
          </p:cNvSpPr>
          <p:nvPr>
            <p:custDataLst>
              <p:tags r:id="rId6"/>
            </p:custDataLst>
          </p:nvPr>
        </p:nvSpPr>
        <p:spPr bwMode="invGray">
          <a:xfrm>
            <a:off x="1756484" y="4329094"/>
            <a:ext cx="1753651" cy="1222157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 lang="pt-BR"/>
            </a:pPr>
            <a:r>
              <a:rPr lang="pt-BR" sz="2000">
                <a:latin typeface="Segoe Semibold" pitchFamily="34" charset="0"/>
              </a:rPr>
              <a:t>Familiarize-se</a:t>
            </a:r>
            <a:endParaRPr lang="pt-BR" sz="2000"/>
          </a:p>
        </p:txBody>
      </p:sp>
      <p:sp>
        <p:nvSpPr>
          <p:cNvPr id="627725" name="AutoShape 13"/>
          <p:cNvSpPr>
            <a:spLocks noChangeArrowheads="1"/>
          </p:cNvSpPr>
          <p:nvPr>
            <p:custDataLst>
              <p:tags r:id="rId7"/>
            </p:custDataLst>
          </p:nvPr>
        </p:nvSpPr>
        <p:spPr bwMode="invGray">
          <a:xfrm>
            <a:off x="6335671" y="2089798"/>
            <a:ext cx="1743878" cy="1212785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 lang="pt-BR"/>
            </a:pPr>
            <a:r>
              <a:rPr lang="pt-BR" sz="2000">
                <a:latin typeface="Segoe Semibold" pitchFamily="34" charset="0"/>
              </a:rPr>
              <a:t>Adquira Perícia</a:t>
            </a:r>
            <a:endParaRPr lang="pt-BR" sz="2000"/>
          </a:p>
        </p:txBody>
      </p:sp>
      <p:sp>
        <p:nvSpPr>
          <p:cNvPr id="627728" name="Rectangle 16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pPr>
              <a:defRPr lang="pt-BR"/>
            </a:pPr>
            <a:r>
              <a:rPr lang="pt-BR"/>
              <a:t>Trabalhando em Direção à Perícia</a:t>
            </a:r>
          </a:p>
        </p:txBody>
      </p:sp>
      <p:sp>
        <p:nvSpPr>
          <p:cNvPr id="17" name="AutoShape 10"/>
          <p:cNvSpPr>
            <a:spLocks noChangeArrowheads="1"/>
          </p:cNvSpPr>
          <p:nvPr>
            <p:custDataLst>
              <p:tags r:id="rId9"/>
            </p:custDataLst>
          </p:nvPr>
        </p:nvSpPr>
        <p:spPr bwMode="invGray">
          <a:xfrm>
            <a:off x="4191000" y="3276600"/>
            <a:ext cx="1753651" cy="1222157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 lang="pt-BR"/>
            </a:pPr>
            <a:r>
              <a:rPr lang="pt-BR" sz="2000">
                <a:latin typeface="Segoe Semibold" pitchFamily="34" charset="0"/>
              </a:rPr>
              <a:t>Obtenha Experiência</a:t>
            </a:r>
            <a:endParaRPr lang="pt-BR" sz="2000"/>
          </a:p>
        </p:txBody>
      </p:sp>
      <p:sp>
        <p:nvSpPr>
          <p:cNvPr id="11" name="Freeform 15"/>
          <p:cNvSpPr>
            <a:spLocks/>
          </p:cNvSpPr>
          <p:nvPr>
            <p:custDataLst>
              <p:tags r:id="rId10"/>
            </p:custDataLst>
          </p:nvPr>
        </p:nvSpPr>
        <p:spPr bwMode="auto">
          <a:xfrm rot="21240482">
            <a:off x="2519412" y="1676400"/>
            <a:ext cx="3728988" cy="2313711"/>
          </a:xfrm>
          <a:custGeom>
            <a:avLst/>
            <a:gdLst/>
            <a:ahLst/>
            <a:cxnLst>
              <a:cxn ang="0">
                <a:pos x="0" y="1390"/>
              </a:cxn>
              <a:cxn ang="0">
                <a:pos x="1529" y="158"/>
              </a:cxn>
              <a:cxn ang="0">
                <a:pos x="1529" y="0"/>
              </a:cxn>
              <a:cxn ang="0">
                <a:pos x="2030" y="360"/>
              </a:cxn>
              <a:cxn ang="0">
                <a:pos x="1523" y="714"/>
              </a:cxn>
              <a:cxn ang="0">
                <a:pos x="1520" y="543"/>
              </a:cxn>
              <a:cxn ang="0">
                <a:pos x="0" y="1390"/>
              </a:cxn>
            </a:cxnLst>
            <a:rect l="0" t="0" r="r" b="b"/>
            <a:pathLst>
              <a:path w="2030" h="1390">
                <a:moveTo>
                  <a:pt x="0" y="1390"/>
                </a:moveTo>
                <a:cubicBezTo>
                  <a:pt x="131" y="796"/>
                  <a:pt x="676" y="220"/>
                  <a:pt x="1529" y="158"/>
                </a:cubicBezTo>
                <a:lnTo>
                  <a:pt x="1529" y="0"/>
                </a:lnTo>
                <a:lnTo>
                  <a:pt x="2030" y="360"/>
                </a:lnTo>
                <a:lnTo>
                  <a:pt x="1523" y="714"/>
                </a:lnTo>
                <a:lnTo>
                  <a:pt x="1520" y="543"/>
                </a:lnTo>
                <a:cubicBezTo>
                  <a:pt x="803" y="447"/>
                  <a:pt x="109" y="1123"/>
                  <a:pt x="0" y="1390"/>
                </a:cubicBezTo>
                <a:close/>
              </a:path>
            </a:pathLst>
          </a:custGeom>
          <a:gradFill rotWithShape="1">
            <a:gsLst>
              <a:gs pos="0">
                <a:schemeClr val="accent5"/>
              </a:gs>
              <a:gs pos="100000">
                <a:schemeClr val="accent4"/>
              </a:gs>
            </a:gsLst>
            <a:lin ang="18900000" scaled="1"/>
          </a:gradFill>
          <a:ln w="317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>
              <a:defRPr lang="pt-BR"/>
            </a:pPr>
            <a:endParaRPr lang="pt-B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41249" y="304800"/>
            <a:ext cx="7921752" cy="1143000"/>
          </a:xfrm>
        </p:spPr>
        <p:txBody>
          <a:bodyPr/>
          <a:lstStyle/>
          <a:p>
            <a:pPr>
              <a:defRPr lang="pt-BR"/>
            </a:pPr>
            <a:r>
              <a:rPr lang="pt-BR"/>
              <a:t>Fazendo o seu Melhor Trabalho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800600" y="2098675"/>
            <a:ext cx="4129087" cy="4149725"/>
          </a:xfrm>
        </p:spPr>
        <p:txBody>
          <a:bodyPr>
            <a:normAutofit/>
          </a:bodyPr>
          <a:lstStyle/>
          <a:p>
            <a:r>
              <a:rPr lang="pt-BR"/>
              <a:t>Trabalhando de casa</a:t>
            </a:r>
          </a:p>
          <a:p>
            <a:r>
              <a:rPr lang="pt-BR"/>
              <a:t>Trabalhando fora do escritório</a:t>
            </a:r>
          </a:p>
          <a:p>
            <a:r>
              <a:rPr lang="pt-BR"/>
              <a:t>Requisitos da tecnologia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55"/>
          <a:stretch/>
        </p:blipFill>
        <p:spPr>
          <a:xfrm>
            <a:off x="914399" y="1447800"/>
            <a:ext cx="3657601" cy="495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4267200" cy="1143000"/>
          </a:xfrm>
        </p:spPr>
        <p:txBody>
          <a:bodyPr/>
          <a:lstStyle/>
          <a:p>
            <a:r>
              <a:rPr lang="pt-BR"/>
              <a:t>Estudo de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524000"/>
            <a:ext cx="4267200" cy="4297363"/>
          </a:xfrm>
        </p:spPr>
        <p:txBody>
          <a:bodyPr/>
          <a:lstStyle/>
          <a:p>
            <a:r>
              <a:rPr lang="pt-BR"/>
              <a:t>Jeremy</a:t>
            </a:r>
          </a:p>
          <a:p>
            <a:pPr lvl="1"/>
            <a:r>
              <a:rPr lang="pt-BR"/>
              <a:t>Seu primeiro dia</a:t>
            </a:r>
          </a:p>
          <a:p>
            <a:pPr lvl="1"/>
            <a:r>
              <a:rPr lang="pt-BR"/>
              <a:t>Erros cometidos</a:t>
            </a:r>
          </a:p>
          <a:p>
            <a:pPr lvl="1"/>
            <a:r>
              <a:rPr lang="pt-BR"/>
              <a:t>Sucessos conquistados</a:t>
            </a:r>
          </a:p>
          <a:p>
            <a:pPr lvl="1"/>
            <a:r>
              <a:rPr lang="pt-BR"/>
              <a:t>A moral da história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6144" y="0"/>
            <a:ext cx="3827856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4267200" cy="1143000"/>
          </a:xfrm>
        </p:spPr>
        <p:txBody>
          <a:bodyPr/>
          <a:lstStyle/>
          <a:p>
            <a:r>
              <a:rPr lang="pt-BR"/>
              <a:t>Discussão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524000"/>
            <a:ext cx="4191000" cy="4297363"/>
          </a:xfrm>
        </p:spPr>
        <p:txBody>
          <a:bodyPr/>
          <a:lstStyle/>
          <a:p>
            <a:r>
              <a:rPr lang="pt-BR"/>
              <a:t>O que podemos aprender com Jeremy</a:t>
            </a:r>
          </a:p>
          <a:p>
            <a:r>
              <a:rPr lang="pt-BR"/>
              <a:t>Práticas recomendadas</a:t>
            </a:r>
          </a:p>
          <a:p>
            <a:r>
              <a:rPr lang="pt-BR"/>
              <a:t>Pontos Assimilados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6144" y="0"/>
            <a:ext cx="3827856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/>
              <a:t>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BR"/>
              <a:t>Defina seus desafios</a:t>
            </a:r>
          </a:p>
          <a:p>
            <a:pPr lvl="1"/>
            <a:r>
              <a:rPr lang="pt-BR"/>
              <a:t>Tecnológico e também pessoal</a:t>
            </a:r>
          </a:p>
          <a:p>
            <a:r>
              <a:rPr lang="pt-BR"/>
              <a:t>Definir expectativas realísticas</a:t>
            </a:r>
          </a:p>
          <a:p>
            <a:pPr lvl="1"/>
            <a:r>
              <a:rPr lang="pt-BR"/>
              <a:t>Perícia não se adquire da noite para o dia</a:t>
            </a:r>
          </a:p>
          <a:p>
            <a:r>
              <a:rPr lang="pt-BR"/>
              <a:t>Concentre-se na meta</a:t>
            </a:r>
          </a:p>
          <a:p>
            <a:pPr lvl="1"/>
            <a:r>
              <a:rPr lang="pt-BR"/>
              <a:t>Programas de aconselhamento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pt-BR"/>
            </a:pPr>
            <a:r>
              <a:rPr lang="pt-BR"/>
              <a:t>Recursos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defRPr lang="pt-BR"/>
            </a:pPr>
            <a:r>
              <a:rPr lang="pt-BR"/>
              <a:t>&lt;Texto do site da Intranet aqui&gt;</a:t>
            </a:r>
            <a:r>
              <a:t/>
            </a:r>
            <a:br/>
            <a:r>
              <a:rPr lang="pt-BR" u="sng">
                <a:solidFill>
                  <a:schemeClr val="tx2"/>
                </a:solidFill>
              </a:rPr>
              <a:t>&lt;hiperlink aqui&gt;</a:t>
            </a:r>
            <a:endParaRPr lang="pt-BR" u="sng"/>
          </a:p>
          <a:p>
            <a:pPr>
              <a:defRPr lang="pt-BR"/>
            </a:pPr>
            <a:endParaRPr lang="pt-BR"/>
          </a:p>
          <a:p>
            <a:pPr>
              <a:defRPr lang="pt-BR"/>
            </a:pPr>
            <a:r>
              <a:rPr lang="pt-BR"/>
              <a:t>&lt;Texto de material para leitura adicional aqui&gt;</a:t>
            </a:r>
            <a:r>
              <a:t/>
            </a:r>
            <a:br/>
            <a:r>
              <a:rPr lang="pt-BR" u="sng">
                <a:solidFill>
                  <a:schemeClr val="tx2"/>
                </a:solidFill>
              </a:rPr>
              <a:t>&lt;hiperlink aqui&gt;</a:t>
            </a:r>
            <a:endParaRPr lang="pt-BR"/>
          </a:p>
          <a:p>
            <a:pPr>
              <a:buFontTx/>
              <a:buNone/>
              <a:defRPr lang="pt-BR"/>
            </a:pPr>
            <a:endParaRPr lang="pt-BR"/>
          </a:p>
          <a:p>
            <a:pPr>
              <a:defRPr lang="pt-BR"/>
            </a:pPr>
            <a:r>
              <a:rPr lang="pt-BR"/>
              <a:t>Este conjunto de slides e recursos relacionados:</a:t>
            </a:r>
            <a:r>
              <a:t/>
            </a:r>
            <a:br/>
            <a:r>
              <a:rPr lang="pt-BR" u="sng">
                <a:solidFill>
                  <a:schemeClr val="tx2"/>
                </a:solidFill>
              </a:rPr>
              <a:t>&lt;hiperlink aqui&gt;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pt-BR"/>
            </a:pPr>
            <a:r>
              <a:rPr lang="pt-BR"/>
              <a:t>Perguntas?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pt-BR"/>
            </a:pPr>
            <a:r>
              <a:rPr lang="pt-BR"/>
              <a:t>Apêndice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/>
              <a:t>Orientação para Novos Funcionários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BR"/>
              <a:t>Conhecendo sua nova atribuição</a:t>
            </a:r>
          </a:p>
          <a:p>
            <a:r>
              <a:rPr lang="pt-BR"/>
              <a:t>Familiarizando-se com seu novo ambiente</a:t>
            </a:r>
          </a:p>
          <a:p>
            <a:r>
              <a:rPr lang="pt-BR"/>
              <a:t>Conhecendo novos colegas de trabalho 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t-BR" sz="7200"/>
              <a:t>Nova York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t-BR" sz="7200"/>
              <a:t>Novo Ambiente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t-BR" sz="7200"/>
              <a:t>Novos Colegas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2381379"/>
            <a:ext cx="37114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t-BR" sz="7200"/>
              <a:t>Bem-vindo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pt-BR"/>
              <a:t>Visão Geral de Hoje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pt-BR"/>
              <a:t>Objetivos de Aprendizagem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/>
          </a:bodyPr>
          <a:lstStyle/>
          <a:p>
            <a:r>
              <a:rPr lang="pt-BR" sz="3200"/>
              <a:t>Tecnologia </a:t>
            </a:r>
          </a:p>
          <a:p>
            <a:r>
              <a:rPr lang="pt-BR" sz="3200"/>
              <a:t>Procedimento</a:t>
            </a:r>
          </a:p>
          <a:p>
            <a:r>
              <a:rPr lang="pt-BR" sz="3200"/>
              <a:t>Políticas</a:t>
            </a:r>
          </a:p>
          <a:p>
            <a:r>
              <a:rPr lang="pt-BR" sz="3200"/>
              <a:t>Benefícios </a:t>
            </a:r>
            <a:endParaRPr lang="pt-BR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4400" y="1676400"/>
            <a:ext cx="3464393" cy="4402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/>
              <a:t>Nova York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2w5yLf7gRoIxhgGANLd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wNinuYvMzfZ5U1vBqhNh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97Sh4Wf3q9VkhYZEnvoz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7YHL0AN4yxWP6rbpeJii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8QIQoYhKAdhY0TAjVFgl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nsRxtYgFhsQbQR2acPM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8rhPVNC2ZkJsgYQvjtV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8O3IgLtryNrFUJ6b9lRE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NleKja73hohXWjuz775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bIsX2HQuOqjOBqXA0jc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6pMcljtk1MJ0De6E19B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VeI2TwAzQM9S4tQjLvM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JFhM9s1uk4SUavhm7qd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E8H4Cw6MhrnQZNFfxnt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IAG7WhWjupCZ4n8F2K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7AXHsIfcZM0GIL5sI0j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3NLyN5bG9MX84Ywq40Q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2567171-5604-4933-9BC9-68132F3F4B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do treinamento</Template>
  <TotalTime>0</TotalTime>
  <Words>778</Words>
  <Application>Microsoft Office PowerPoint</Application>
  <PresentationFormat>Apresentação na tela (4:3)</PresentationFormat>
  <Paragraphs>139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Georgia</vt:lpstr>
      <vt:lpstr>Segoe Semibold</vt:lpstr>
      <vt:lpstr>Training</vt:lpstr>
      <vt:lpstr>Treinando Novos Funcionários</vt:lpstr>
      <vt:lpstr>Orientação para Novos Funcionários</vt:lpstr>
      <vt:lpstr>Apresentação do PowerPoint</vt:lpstr>
      <vt:lpstr>Apresentação do PowerPoint</vt:lpstr>
      <vt:lpstr>Apresentação do PowerPoint</vt:lpstr>
      <vt:lpstr>Apresentação do PowerPoint</vt:lpstr>
      <vt:lpstr>Visão Geral de Hoje </vt:lpstr>
      <vt:lpstr>Objetivos de Aprendizagem</vt:lpstr>
      <vt:lpstr>Nova York</vt:lpstr>
      <vt:lpstr>Nova York</vt:lpstr>
      <vt:lpstr>Quem É Quem</vt:lpstr>
      <vt:lpstr>Trabalhando em Direção à Perícia</vt:lpstr>
      <vt:lpstr>Fazendo o seu Melhor Trabalho</vt:lpstr>
      <vt:lpstr>Estudo de Caso</vt:lpstr>
      <vt:lpstr>Discussão</vt:lpstr>
      <vt:lpstr>Resumo</vt:lpstr>
      <vt:lpstr>Recursos</vt:lpstr>
      <vt:lpstr>Perguntas?</vt:lpstr>
      <vt:lpstr>Apêndice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2014-09-26T23:47:48Z</dcterms:created>
  <dcterms:modified xsi:type="dcterms:W3CDTF">2014-09-26T23:49:11Z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