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5"/>
  </p:notesMasterIdLst>
  <p:sldIdLst>
    <p:sldId id="344" r:id="rId4"/>
    <p:sldId id="364" r:id="rId5"/>
    <p:sldId id="367" r:id="rId6"/>
    <p:sldId id="361" r:id="rId7"/>
    <p:sldId id="340" r:id="rId8"/>
    <p:sldId id="341" r:id="rId9"/>
    <p:sldId id="342" r:id="rId10"/>
    <p:sldId id="362" r:id="rId11"/>
    <p:sldId id="327" r:id="rId12"/>
    <p:sldId id="257" r:id="rId13"/>
    <p:sldId id="258" r:id="rId14"/>
    <p:sldId id="263" r:id="rId15"/>
    <p:sldId id="264" r:id="rId16"/>
    <p:sldId id="265" r:id="rId17"/>
    <p:sldId id="269" r:id="rId18"/>
    <p:sldId id="270" r:id="rId19"/>
    <p:sldId id="363" r:id="rId20"/>
    <p:sldId id="274" r:id="rId21"/>
    <p:sldId id="275" r:id="rId22"/>
    <p:sldId id="352" r:id="rId23"/>
    <p:sldId id="35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54" r:id="rId34"/>
    <p:sldId id="287" r:id="rId35"/>
    <p:sldId id="288" r:id="rId36"/>
    <p:sldId id="291" r:id="rId37"/>
    <p:sldId id="355" r:id="rId38"/>
    <p:sldId id="293" r:id="rId39"/>
    <p:sldId id="294" r:id="rId40"/>
    <p:sldId id="356" r:id="rId41"/>
    <p:sldId id="357" r:id="rId42"/>
    <p:sldId id="296" r:id="rId43"/>
    <p:sldId id="297" r:id="rId44"/>
    <p:sldId id="298" r:id="rId45"/>
    <p:sldId id="369" r:id="rId46"/>
    <p:sldId id="358" r:id="rId47"/>
    <p:sldId id="368" r:id="rId48"/>
    <p:sldId id="301" r:id="rId49"/>
    <p:sldId id="302" r:id="rId50"/>
    <p:sldId id="370" r:id="rId51"/>
    <p:sldId id="359" r:id="rId52"/>
    <p:sldId id="360" r:id="rId53"/>
    <p:sldId id="303" r:id="rId54"/>
    <p:sldId id="304" r:id="rId55"/>
    <p:sldId id="306" r:id="rId56"/>
    <p:sldId id="307" r:id="rId57"/>
    <p:sldId id="308" r:id="rId58"/>
    <p:sldId id="309" r:id="rId59"/>
    <p:sldId id="310" r:id="rId60"/>
    <p:sldId id="365" r:id="rId61"/>
    <p:sldId id="366" r:id="rId62"/>
    <p:sldId id="311" r:id="rId63"/>
    <p:sldId id="312" r:id="rId64"/>
    <p:sldId id="313" r:id="rId65"/>
    <p:sldId id="314" r:id="rId66"/>
    <p:sldId id="350" r:id="rId67"/>
    <p:sldId id="335" r:id="rId68"/>
    <p:sldId id="315" r:id="rId69"/>
    <p:sldId id="316" r:id="rId70"/>
    <p:sldId id="317" r:id="rId71"/>
    <p:sldId id="318" r:id="rId72"/>
    <p:sldId id="333" r:id="rId73"/>
    <p:sldId id="334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5" autoAdjust="0"/>
    <p:restoredTop sz="82068" autoAdjust="0"/>
  </p:normalViewPr>
  <p:slideViewPr>
    <p:cSldViewPr snapToGrid="0">
      <p:cViewPr varScale="1">
        <p:scale>
          <a:sx n="126" d="100"/>
          <a:sy n="126" d="100"/>
        </p:scale>
        <p:origin x="3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5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6E70BA-DCF0-3A4A-B8E9-C488FCFED418}"/>
              </a:ext>
            </a:extLst>
          </p:cNvPr>
          <p:cNvSpPr txBox="1"/>
          <p:nvPr/>
        </p:nvSpPr>
        <p:spPr>
          <a:xfrm>
            <a:off x="114794" y="1999657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668E5-911F-E940-8FB8-12A82A63CD0D}"/>
              </a:ext>
            </a:extLst>
          </p:cNvPr>
          <p:cNvSpPr txBox="1"/>
          <p:nvPr/>
        </p:nvSpPr>
        <p:spPr>
          <a:xfrm>
            <a:off x="112295" y="3472408"/>
            <a:ext cx="4604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742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22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74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learned patterns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92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2248524"/>
            <a:ext cx="3047892" cy="30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597" y="1076172"/>
            <a:ext cx="599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</a:t>
            </a:r>
            <a:r>
              <a:rPr lang="en-US" sz="1600" i="1" dirty="0">
                <a:solidFill>
                  <a:prstClr val="black"/>
                </a:solidFill>
              </a:rPr>
              <a:t>Avoid open ended questions or just curiosity analysis.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EABB-CDB4-E846-8F32-29F572E9F7C5}"/>
              </a:ext>
            </a:extLst>
          </p:cNvPr>
          <p:cNvSpPr txBox="1"/>
          <p:nvPr/>
        </p:nvSpPr>
        <p:spPr>
          <a:xfrm>
            <a:off x="2900597" y="1654035"/>
            <a:ext cx="624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Don’t measure things twice (multi-collinearity) like Celsius &amp; Fahrenheit in the same data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E6FD3-6C5B-B44B-9A75-FE5846B5B8F6}"/>
              </a:ext>
            </a:extLst>
          </p:cNvPr>
          <p:cNvSpPr/>
          <p:nvPr/>
        </p:nvSpPr>
        <p:spPr>
          <a:xfrm>
            <a:off x="2900596" y="2478120"/>
            <a:ext cx="6243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The choice of what to measure will impact the human behavior </a:t>
            </a:r>
            <a:r>
              <a:rPr lang="en-US" sz="1600" dirty="0" err="1">
                <a:solidFill>
                  <a:prstClr val="black"/>
                </a:solidFill>
              </a:rPr>
              <a:t>ie</a:t>
            </a:r>
            <a:r>
              <a:rPr lang="en-US" sz="1600" dirty="0">
                <a:solidFill>
                  <a:prstClr val="black"/>
                </a:solidFill>
              </a:rPr>
              <a:t> AHT, or FCR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BF1E4-F1BD-5544-9FC8-7ADE1E73107D}"/>
              </a:ext>
            </a:extLst>
          </p:cNvPr>
          <p:cNvSpPr/>
          <p:nvPr/>
        </p:nvSpPr>
        <p:spPr>
          <a:xfrm>
            <a:off x="2900597" y="4040868"/>
            <a:ext cx="62434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8BE84-F0A5-2145-9EBF-25D5C269F743}"/>
              </a:ext>
            </a:extLst>
          </p:cNvPr>
          <p:cNvSpPr/>
          <p:nvPr/>
        </p:nvSpPr>
        <p:spPr>
          <a:xfrm>
            <a:off x="2900596" y="5357393"/>
            <a:ext cx="624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Including flight ”cancel status” when predicting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2/7/22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1CB-BD11-C34B-80E3-EF0F17F7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new material?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BFA-5288-0041-8520-C6531351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is inherently ambiguous</a:t>
            </a:r>
          </a:p>
          <a:p>
            <a:r>
              <a:rPr lang="en-US" dirty="0"/>
              <a:t>Read C1,C2 and C3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BBC8-3903-7745-BE60-41D8E84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E133B-DE48-7242-A11F-9398BA22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21E2-2977-0C4F-821A-EBF4732F8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86990" y="1305782"/>
            <a:ext cx="411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D12C4AE-754C-6543-8859-C00AD460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78336"/>
              </p:ext>
            </p:extLst>
          </p:nvPr>
        </p:nvGraphicFramePr>
        <p:xfrm>
          <a:off x="5811187" y="2401341"/>
          <a:ext cx="1233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33">
                  <a:extLst>
                    <a:ext uri="{9D8B030D-6E8A-4147-A177-3AD203B41FA5}">
                      <a16:colId xmlns:a16="http://schemas.microsoft.com/office/drawing/2014/main" val="2235749819"/>
                    </a:ext>
                  </a:extLst>
                </a:gridCol>
                <a:gridCol w="674236">
                  <a:extLst>
                    <a:ext uri="{9D8B030D-6E8A-4147-A177-3AD203B41FA5}">
                      <a16:colId xmlns:a16="http://schemas.microsoft.com/office/drawing/2014/main" val="4436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88059"/>
              </p:ext>
            </p:extLst>
          </p:nvPr>
        </p:nvGraphicFramePr>
        <p:xfrm>
          <a:off x="597118" y="3867057"/>
          <a:ext cx="7915515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9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u="none" strike="noStrike" kern="1200" dirty="0" err="1">
                          <a:effectLst/>
                        </a:rPr>
                        <a:t>Affiliation_IndependentMissing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5DAEC-4180-774D-806A-D8B30CFDFE20}"/>
              </a:ext>
            </a:extLst>
          </p:cNvPr>
          <p:cNvSpPr txBox="1"/>
          <p:nvPr/>
        </p:nvSpPr>
        <p:spPr>
          <a:xfrm>
            <a:off x="672663" y="5481144"/>
            <a:ext cx="77093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the OK Cupid data, what to do with income &gt;$1m or age &gt; 90?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mean imputation.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861750"/>
            <a:ext cx="45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regular season stats predict the championship outcome: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68060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68369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4391" y="5614555"/>
            <a:ext cx="127977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3912362"/>
            <a:ext cx="2652154" cy="4999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2/7/22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3067"/>
          <a:stretch/>
        </p:blipFill>
        <p:spPr>
          <a:xfrm>
            <a:off x="4905868" y="3673365"/>
            <a:ext cx="2317891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1872CC-AA62-064A-AF71-203412A6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902407"/>
            <a:ext cx="2279346" cy="2053028"/>
          </a:xfrm>
          <a:prstGeom prst="rect">
            <a:avLst/>
          </a:prstGeom>
        </p:spPr>
      </p:pic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6351639" y="3108304"/>
            <a:ext cx="976145" cy="2418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AE474B-36D8-C042-B705-50930602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76" y="2755273"/>
            <a:ext cx="796909" cy="22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47D381-667F-8B46-BDF9-03FBCDFC1DE4}"/>
              </a:ext>
            </a:extLst>
          </p:cNvPr>
          <p:cNvSpPr/>
          <p:nvPr/>
        </p:nvSpPr>
        <p:spPr>
          <a:xfrm>
            <a:off x="6813755" y="3195484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78000" y="465328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24C0A-66E7-4F46-85D6-71C2AEFDB257}"/>
              </a:ext>
            </a:extLst>
          </p:cNvPr>
          <p:cNvSpPr/>
          <p:nvPr/>
        </p:nvSpPr>
        <p:spPr>
          <a:xfrm>
            <a:off x="1971040" y="4978400"/>
            <a:ext cx="12192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A925C-866E-F740-94DC-3D789AC9C821}"/>
              </a:ext>
            </a:extLst>
          </p:cNvPr>
          <p:cNvSpPr txBox="1"/>
          <p:nvPr/>
        </p:nvSpPr>
        <p:spPr>
          <a:xfrm>
            <a:off x="6133939" y="2473441"/>
            <a:ext cx="24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The propensity of A to Y=1 is less than average Y’s </a:t>
            </a:r>
            <a:r>
              <a:rPr lang="en-US" sz="1200" b="1" u="sng" dirty="0" err="1">
                <a:solidFill>
                  <a:schemeClr val="tx2"/>
                </a:solidFill>
              </a:rPr>
              <a:t>occurence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3" grpId="1" animBg="1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24303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346B29-38CF-7247-A02A-A5574441CB2C}"/>
              </a:ext>
            </a:extLst>
          </p:cNvPr>
          <p:cNvSpPr/>
          <p:nvPr/>
        </p:nvSpPr>
        <p:spPr>
          <a:xfrm>
            <a:off x="7580935" y="3436292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98320" y="481584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51AA6-1D1E-A449-B804-6B87F8109456}"/>
              </a:ext>
            </a:extLst>
          </p:cNvPr>
          <p:cNvSpPr/>
          <p:nvPr/>
        </p:nvSpPr>
        <p:spPr>
          <a:xfrm>
            <a:off x="1798320" y="498856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B117D-E5A4-0041-B8E9-9D7FB5AD11C2}"/>
              </a:ext>
            </a:extLst>
          </p:cNvPr>
          <p:cNvSpPr txBox="1"/>
          <p:nvPr/>
        </p:nvSpPr>
        <p:spPr>
          <a:xfrm>
            <a:off x="5981539" y="2107681"/>
            <a:ext cx="247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The standard deviation of Y for level B captures the relationship’s distribution</a:t>
            </a:r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1" grpId="0" animBg="1"/>
      <p:bldP spid="21" grpId="1" animBg="1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360818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193871-EAF4-0D49-AF10-15D18E01E9D6}"/>
              </a:ext>
            </a:extLst>
          </p:cNvPr>
          <p:cNvSpPr/>
          <p:nvPr/>
        </p:nvSpPr>
        <p:spPr>
          <a:xfrm>
            <a:off x="5997678" y="3952109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78000" y="4511040"/>
            <a:ext cx="172720" cy="193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24C0A-66E7-4F46-85D6-71C2AEFDB257}"/>
              </a:ext>
            </a:extLst>
          </p:cNvPr>
          <p:cNvSpPr/>
          <p:nvPr/>
        </p:nvSpPr>
        <p:spPr>
          <a:xfrm>
            <a:off x="1808480" y="5161280"/>
            <a:ext cx="12192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E5E1E-9D9E-9B4D-AE12-D9E1AA739BC7}"/>
              </a:ext>
            </a:extLst>
          </p:cNvPr>
          <p:cNvSpPr txBox="1"/>
          <p:nvPr/>
        </p:nvSpPr>
        <p:spPr>
          <a:xfrm>
            <a:off x="5981539" y="2107681"/>
            <a:ext cx="24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How </a:t>
            </a:r>
            <a:r>
              <a:rPr lang="en-US" sz="1200" b="1" u="sng" dirty="0" err="1">
                <a:solidFill>
                  <a:schemeClr val="tx2"/>
                </a:solidFill>
              </a:rPr>
              <a:t>prevelant</a:t>
            </a:r>
            <a:r>
              <a:rPr lang="en-US" sz="1200" b="1" u="sng" dirty="0">
                <a:solidFill>
                  <a:schemeClr val="tx2"/>
                </a:solidFill>
              </a:rPr>
              <a:t> is C among all observations i.e. is it a rare event?</a:t>
            </a:r>
          </a:p>
        </p:txBody>
      </p:sp>
    </p:spTree>
    <p:extLst>
      <p:ext uri="{BB962C8B-B14F-4D97-AF65-F5344CB8AC3E}">
        <p14:creationId xmlns:p14="http://schemas.microsoft.com/office/powerpoint/2010/main" val="16543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2" grpId="0" animBg="1"/>
      <p:bldP spid="22" grpId="1" animBg="1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</a:t>
            </a:r>
            <a:r>
              <a:rPr lang="en-US" i="1" dirty="0">
                <a:solidFill>
                  <a:prstClr val="white"/>
                </a:solidFill>
              </a:rPr>
              <a:t>separate data </a:t>
            </a:r>
            <a:r>
              <a:rPr lang="en-US" dirty="0">
                <a:solidFill>
                  <a:prstClr val="white"/>
                </a:solidFill>
              </a:rPr>
              <a:t>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951665" y="1701943"/>
            <a:ext cx="565550" cy="17170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539198" y="1761640"/>
            <a:ext cx="648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does NOT need the IDs or variables that aren’t “informative”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788409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8309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With factors, you combine by concatenating the levels, capturing the information contained in both variables like “hair” and ”gender” to create a new variable “</a:t>
            </a:r>
            <a:r>
              <a:rPr lang="en-US" sz="1600" dirty="0" err="1">
                <a:solidFill>
                  <a:prstClr val="white"/>
                </a:solidFill>
              </a:rPr>
              <a:t>hair_gender</a:t>
            </a:r>
            <a:r>
              <a:rPr lang="en-US" sz="1600" dirty="0">
                <a:solidFill>
                  <a:prstClr val="white"/>
                </a:solidFill>
              </a:rPr>
              <a:t>” with a possible level like  “</a:t>
            </a:r>
            <a:r>
              <a:rPr lang="en-US" sz="1600" dirty="0" err="1">
                <a:solidFill>
                  <a:prstClr val="white"/>
                </a:solidFill>
              </a:rPr>
              <a:t>bald_male”,or</a:t>
            </a:r>
            <a:r>
              <a:rPr lang="en-US" sz="1600" dirty="0">
                <a:solidFill>
                  <a:prstClr val="white"/>
                </a:solidFill>
              </a:rPr>
              <a:t> “</a:t>
            </a:r>
            <a:r>
              <a:rPr lang="en-US" sz="1600" dirty="0" err="1">
                <a:solidFill>
                  <a:prstClr val="white"/>
                </a:solidFill>
              </a:rPr>
              <a:t>brown_male</a:t>
            </a:r>
            <a:r>
              <a:rPr lang="en-US" sz="1600" dirty="0">
                <a:solidFill>
                  <a:prstClr val="white"/>
                </a:solidFill>
              </a:rPr>
              <a:t>”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F561777-1014-674C-A944-72099607058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 or in airlines “revenue per mile. 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D08E1D2-9590-B242-A830-C42C868429B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8127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1915-4810-F54F-9877-90E53331AB24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2/7/22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1061B8D-8764-9A4B-A720-5592AB29FA1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questions – your TAs need something to do!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Bik has posted about Labs.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Labs are not time to ask for unresearched code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(see syllabus)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 for those using </a:t>
            </a:r>
            <a:r>
              <a:rPr lang="en-US" sz="2400" dirty="0" err="1"/>
              <a:t>radiant.data</a:t>
            </a:r>
            <a:r>
              <a:rPr lang="en-US" sz="2400" dirty="0"/>
              <a:t>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841604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2/7/22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414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data sets are curated for you.  Sampling is done to avoid overfitting.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7139</Words>
  <Application>Microsoft Macintosh PowerPoint</Application>
  <PresentationFormat>On-screen Show (4:3)</PresentationFormat>
  <Paragraphs>2887</Paragraphs>
  <Slides>71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CSCI E-96</vt:lpstr>
      <vt:lpstr>Any questions before new material?</vt:lpstr>
      <vt:lpstr>PowerPoint Presentation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Vtreat Engineered CAT Variables Example</vt:lpstr>
      <vt:lpstr>Vtreat Engineered CAT Variables Example</vt:lpstr>
      <vt:lpstr>Non-Informative Check</vt:lpstr>
      <vt:lpstr>Vtreat summary</vt:lpstr>
      <vt:lpstr>REVIEW: Informative Variables</vt:lpstr>
      <vt:lpstr>REVIEW: Informative Variables</vt:lpstr>
      <vt:lpstr>REVIEW: Outcome/Target Variable</vt:lpstr>
      <vt:lpstr>Engineering: SME – Factor Level Interactions</vt:lpstr>
      <vt:lpstr>Engineering: 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Feature Enrichment Requires a Join</vt:lpstr>
      <vt:lpstr>Left Join</vt:lpstr>
      <vt:lpstr>Right Join</vt:lpstr>
      <vt:lpstr>Inner Join</vt:lpstr>
      <vt:lpstr>Full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46</cp:revision>
  <dcterms:created xsi:type="dcterms:W3CDTF">2018-09-09T20:06:05Z</dcterms:created>
  <dcterms:modified xsi:type="dcterms:W3CDTF">2022-02-07T22:55:38Z</dcterms:modified>
</cp:coreProperties>
</file>