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97" r:id="rId2"/>
    <p:sldId id="383" r:id="rId3"/>
    <p:sldId id="384" r:id="rId4"/>
    <p:sldId id="449" r:id="rId5"/>
    <p:sldId id="405" r:id="rId6"/>
    <p:sldId id="386" r:id="rId7"/>
    <p:sldId id="393" r:id="rId8"/>
    <p:sldId id="412" r:id="rId9"/>
    <p:sldId id="417" r:id="rId10"/>
    <p:sldId id="419" r:id="rId11"/>
    <p:sldId id="420" r:id="rId12"/>
    <p:sldId id="452" r:id="rId13"/>
    <p:sldId id="421" r:id="rId14"/>
    <p:sldId id="422" r:id="rId15"/>
    <p:sldId id="425" r:id="rId16"/>
    <p:sldId id="423" r:id="rId17"/>
    <p:sldId id="424" r:id="rId18"/>
    <p:sldId id="426" r:id="rId19"/>
    <p:sldId id="427" r:id="rId20"/>
    <p:sldId id="428" r:id="rId21"/>
    <p:sldId id="429" r:id="rId22"/>
    <p:sldId id="453" r:id="rId23"/>
    <p:sldId id="432" r:id="rId24"/>
    <p:sldId id="433" r:id="rId25"/>
    <p:sldId id="438" r:id="rId26"/>
    <p:sldId id="454" r:id="rId27"/>
    <p:sldId id="459" r:id="rId28"/>
    <p:sldId id="457" r:id="rId29"/>
    <p:sldId id="458" r:id="rId30"/>
    <p:sldId id="461" r:id="rId31"/>
    <p:sldId id="57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4" autoAdjust="0"/>
    <p:restoredTop sz="94162" autoAdjust="0"/>
  </p:normalViewPr>
  <p:slideViewPr>
    <p:cSldViewPr snapToGrid="0">
      <p:cViewPr varScale="1">
        <p:scale>
          <a:sx n="105" d="100"/>
          <a:sy n="105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predict warning about rank deficient matrices:</a:t>
            </a:r>
          </a:p>
          <a:p>
            <a:r>
              <a:rPr lang="en-US" dirty="0"/>
              <a:t>Rank of the matrix</a:t>
            </a:r>
            <a:r>
              <a:rPr lang="en-US" baseline="0" dirty="0"/>
              <a:t> is reduced since it throws out multi-collinear variables.  Often can be safely ignored.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We’d ideally want a lower number relative to its coefficients.  In other words, the lower the better since it measures how much we can trust the coefficient relationship.  If the </a:t>
            </a:r>
            <a:r>
              <a:rPr lang="en-US" sz="1200" dirty="0" err="1"/>
              <a:t>std</a:t>
            </a:r>
            <a:r>
              <a:rPr lang="en-US" sz="1200" dirty="0"/>
              <a:t> error is more</a:t>
            </a:r>
            <a:r>
              <a:rPr lang="en-US" sz="1200" baseline="0" dirty="0"/>
              <a:t> than the coefficient you can’t really trust the coefficient since it could be positive or negative…the model couldn’t figure it out.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T-VALUE We want it to be far away from zero as this would indicate we could reject the null hypothesis - that is, we could declare a relationship between weight and price exist.   According to T, We are less confident about cylinder displacement (cc)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price’s relationship.  The signal of price isn’t really in the variable “cc” and is likely captured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weight and hp.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4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drop</a:t>
            </a:r>
            <a:r>
              <a:rPr lang="en-US" baseline="0" dirty="0"/>
              <a:t> yet another engineered variable but let’s continue. P =.175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drop</a:t>
            </a:r>
            <a:r>
              <a:rPr lang="en-US" baseline="0" dirty="0"/>
              <a:t> yet another engineered variable but let’s continue.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6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0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10/4/20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10/4/20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10/4/20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10/4/20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10/4/20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10/4/20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is susceptible to </a:t>
            </a:r>
            <a:r>
              <a:rPr lang="en-US" b="1" dirty="0">
                <a:solidFill>
                  <a:schemeClr val="accent1"/>
                </a:solidFill>
              </a:rPr>
              <a:t>multi-</a:t>
            </a:r>
            <a:r>
              <a:rPr lang="en-US" b="1" dirty="0" err="1">
                <a:solidFill>
                  <a:schemeClr val="accent1"/>
                </a:solidFill>
              </a:rPr>
              <a:t>colinearity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21506" name="Picture 2" descr="Image result for shocked cat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51" y="1891467"/>
            <a:ext cx="3971248" cy="34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6973" y="1629298"/>
            <a:ext cx="3145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Don’t shock the cat by having multi-collinearity.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397" y="1263542"/>
            <a:ext cx="3458095" cy="498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397" y="3045237"/>
            <a:ext cx="3458095" cy="498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other words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397" y="4577547"/>
            <a:ext cx="3458095" cy="498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397" y="1745677"/>
            <a:ext cx="345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presence of two or more predictor variables sharing the same linear relationship with the outcome variable.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397" y="3543997"/>
            <a:ext cx="345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Two+ informative features are measuring essentially the same thing.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397" y="5040292"/>
            <a:ext cx="345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predicting ice cream sales you include Fahrenheit and Celsius temperatures as two separate informative features.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1D592AA-17AC-774D-8119-5A393CA4C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682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is susceptible to </a:t>
            </a:r>
            <a:r>
              <a:rPr lang="en-US" b="1" dirty="0">
                <a:solidFill>
                  <a:schemeClr val="accent1"/>
                </a:solidFill>
              </a:rPr>
              <a:t>multi-</a:t>
            </a:r>
            <a:r>
              <a:rPr lang="en-US" b="1" dirty="0" err="1">
                <a:solidFill>
                  <a:schemeClr val="accent1"/>
                </a:solidFill>
              </a:rPr>
              <a:t>colinearity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397" y="1263542"/>
            <a:ext cx="8503920" cy="498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What happens with multi-collinearity?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397" y="2346973"/>
            <a:ext cx="8503920" cy="498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good news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397" y="3629908"/>
            <a:ext cx="8503920" cy="4987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Best Practice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397" y="1745677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effect is exaggerated e.g. double counted.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397" y="2845733"/>
            <a:ext cx="850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problem is so prevalent/impactful that R’s linear regression function handles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algorithms are not affected by double counting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397" y="4092653"/>
            <a:ext cx="850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R removes it, do not rely on the function.  Understanding the data you put in will avoid “garbage in, garbage out” scenarios.</a:t>
            </a:r>
          </a:p>
        </p:txBody>
      </p:sp>
      <p:pic>
        <p:nvPicPr>
          <p:cNvPr id="23556" name="Picture 4" descr="Image result for happy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32" y="4798220"/>
            <a:ext cx="1629294" cy="137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8951370">
            <a:off x="3042457" y="4971012"/>
            <a:ext cx="1627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Make happy cats by</a:t>
            </a:r>
          </a:p>
          <a:p>
            <a:pPr algn="ctr"/>
            <a:r>
              <a:rPr lang="en-US" sz="1400" dirty="0"/>
              <a:t> knowing your data.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71995084-0CA9-6D42-8B1A-615F443D0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9346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R, script 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A8DC6-A5F2-4C44-B5E1-CC6718870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813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Summary of the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57" y="1483393"/>
            <a:ext cx="6315075" cy="462915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B6EC10E-0713-A647-89AD-F2F2FABE0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791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355057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Summary of the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4276" y="4738255"/>
            <a:ext cx="6866313" cy="3310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7295" y="4315326"/>
            <a:ext cx="6866313" cy="2576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13" idx="2"/>
          </p:cNvCxnSpPr>
          <p:nvPr/>
        </p:nvCxnSpPr>
        <p:spPr>
          <a:xfrm flipV="1">
            <a:off x="7733608" y="2776451"/>
            <a:ext cx="313112" cy="166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13" idx="2"/>
          </p:cNvCxnSpPr>
          <p:nvPr/>
        </p:nvCxnSpPr>
        <p:spPr>
          <a:xfrm flipV="1">
            <a:off x="7830589" y="2776451"/>
            <a:ext cx="216131" cy="212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315200" y="2261062"/>
            <a:ext cx="1463040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 ID of multi </a:t>
            </a:r>
            <a:r>
              <a:rPr lang="en-US" sz="1200" dirty="0" err="1"/>
              <a:t>colinearity</a:t>
            </a:r>
            <a:endParaRPr lang="en-US" sz="1200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334BB452-FA0D-474F-9C83-B1E1F41EE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7105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7" y="1355057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Summary of the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604084" y="2011680"/>
            <a:ext cx="3168316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945178"/>
            <a:ext cx="3506805" cy="6317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D23BDEA-A70E-C341-89CB-E01AE32EB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5" y="1306930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Summary of the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3064042" y="2011680"/>
            <a:ext cx="4882925" cy="19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80" y="2826327"/>
            <a:ext cx="1966762" cy="2242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546694E-9D07-014F-9337-9E1709134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Summary of the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344780" y="2011680"/>
            <a:ext cx="3602187" cy="168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14502" y="2537569"/>
            <a:ext cx="1230278" cy="2327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EF1774D-7B2F-764C-8342-3A2A433C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Summary of the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5165558" y="2438400"/>
            <a:ext cx="2399024" cy="126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01047" y="1496291"/>
            <a:ext cx="2527069" cy="942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average amount that the coefficients vary from the actual average value of our response variable.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3032" y="2485943"/>
            <a:ext cx="962526" cy="2427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5D227B7-0814-9544-B047-9C1F84968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6853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Summary of the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5862368" y="2427316"/>
            <a:ext cx="1702214" cy="12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01047" y="1496291"/>
            <a:ext cx="2527069" cy="93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coefficient t-value is a measure of how many standard deviations our coefficient estimate is far away from 0.  In another way, values away from 0 indicate a real relationship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30848" y="2501986"/>
            <a:ext cx="731520" cy="2427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8C65AE5-8B9A-D746-AE91-5E9B13934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9420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49095" cy="591477"/>
          </a:xfrm>
        </p:spPr>
        <p:txBody>
          <a:bodyPr/>
          <a:lstStyle/>
          <a:p>
            <a:r>
              <a:rPr lang="en-US" dirty="0"/>
              <a:t>Linear Regression for continuous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31767" y="5519650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032A7D9-C4FC-1146-9EEB-11337D39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Summary of the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01047" y="1496291"/>
            <a:ext cx="2527069" cy="9310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P-Values</a:t>
            </a:r>
          </a:p>
          <a:p>
            <a:pPr algn="ctr"/>
            <a:r>
              <a:rPr lang="en-US" sz="1200" dirty="0"/>
              <a:t>The probability of seeing a value larger than the t value.</a:t>
            </a:r>
          </a:p>
          <a:p>
            <a:pPr algn="ctr"/>
            <a:r>
              <a:rPr lang="en-US" sz="1200" dirty="0"/>
              <a:t>Small p-values mean its less likely due to chance.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59116" y="2518611"/>
            <a:ext cx="1855342" cy="2326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16" idx="3"/>
            <a:endCxn id="13" idx="3"/>
          </p:cNvCxnSpPr>
          <p:nvPr/>
        </p:nvCxnSpPr>
        <p:spPr>
          <a:xfrm flipV="1">
            <a:off x="7614458" y="1961804"/>
            <a:ext cx="1213658" cy="1719860"/>
          </a:xfrm>
          <a:prstGeom prst="bentConnector3">
            <a:avLst>
              <a:gd name="adj1" fmla="val 11883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654A954B-6362-5747-912F-EEB797EEA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3559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Summary of the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01047" y="1280161"/>
            <a:ext cx="2527069" cy="114715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P-Values</a:t>
            </a:r>
          </a:p>
          <a:p>
            <a:pPr algn="ctr"/>
            <a:r>
              <a:rPr lang="en-US" sz="1200" dirty="0"/>
              <a:t>In stats p &lt;0.05 is good but in business I have seen p&lt;0.2.</a:t>
            </a:r>
          </a:p>
          <a:p>
            <a:pPr algn="ctr"/>
            <a:r>
              <a:rPr lang="en-US" sz="1200" dirty="0"/>
              <a:t>It’s a good idea to rebuild a model without variables that do not meet the cutoff.</a:t>
            </a:r>
          </a:p>
        </p:txBody>
      </p:sp>
      <p:cxnSp>
        <p:nvCxnSpPr>
          <p:cNvPr id="9" name="Elbow Connector 8"/>
          <p:cNvCxnSpPr>
            <a:stCxn id="11" idx="3"/>
            <a:endCxn id="13" idx="3"/>
          </p:cNvCxnSpPr>
          <p:nvPr/>
        </p:nvCxnSpPr>
        <p:spPr>
          <a:xfrm flipV="1">
            <a:off x="7614458" y="1853739"/>
            <a:ext cx="1213658" cy="1827925"/>
          </a:xfrm>
          <a:prstGeom prst="bentConnector3">
            <a:avLst>
              <a:gd name="adj1" fmla="val 118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759116" y="2518611"/>
            <a:ext cx="1855342" cy="2326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7C6D381-AD02-C742-899A-CB82C6B0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3768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script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4A385-5F86-6A42-BA4C-E9132354F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1525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Parsimonious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6459" y="5303520"/>
            <a:ext cx="7631083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Parsimony or compactness is desirable in models.  The more features in a model, the more complexity we introduce, data integrity, data interactions, time to score and time to predict are all impacted.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1097630"/>
            <a:ext cx="6276975" cy="4181475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A807167-92BA-9C47-8FAE-FAE64B31C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62982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1097630"/>
            <a:ext cx="6276975" cy="41814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Parsimonious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01047" y="1148317"/>
            <a:ext cx="2527069" cy="104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R-</a:t>
            </a:r>
            <a:r>
              <a:rPr lang="en-US" sz="1100" dirty="0" err="1"/>
              <a:t>Sq</a:t>
            </a:r>
            <a:r>
              <a:rPr lang="en-US" sz="1100" dirty="0"/>
              <a:t>: how much of the variation are the model is fitting. R-</a:t>
            </a:r>
            <a:r>
              <a:rPr lang="en-US" sz="1100" dirty="0" err="1"/>
              <a:t>Sq</a:t>
            </a:r>
            <a:r>
              <a:rPr lang="en-US" sz="1100" dirty="0"/>
              <a:t>  measures the linear relationship between Price &amp; features </a:t>
            </a:r>
            <a:r>
              <a:rPr lang="en-US" altLang="en-US" sz="1100" dirty="0"/>
              <a:t>It always lies between 0 and 1 </a:t>
            </a:r>
          </a:p>
          <a:p>
            <a:pPr algn="ctr"/>
            <a:r>
              <a:rPr lang="en-US" sz="1100" dirty="0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79621" y="4940966"/>
            <a:ext cx="4828674" cy="176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3"/>
            <a:endCxn id="8" idx="3"/>
          </p:cNvCxnSpPr>
          <p:nvPr/>
        </p:nvCxnSpPr>
        <p:spPr>
          <a:xfrm flipV="1">
            <a:off x="6208295" y="1673043"/>
            <a:ext cx="2619821" cy="3356156"/>
          </a:xfrm>
          <a:prstGeom prst="bentConnector3">
            <a:avLst>
              <a:gd name="adj1" fmla="val 108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C3444DF-7ADD-EC4E-9B1F-D0667D3E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0385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3881437"/>
            <a:ext cx="8006269" cy="8048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two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211" y="5261811"/>
            <a:ext cx="8983579" cy="6416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can be said that both models explain ~87% of the variation in car prices.  Dropping the variables improved accuracy and reinforces the fact that the variables didn’t add value.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043" y="179671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043" y="358541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93558" y="3336758"/>
            <a:ext cx="80050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01853" y="2358189"/>
            <a:ext cx="930442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13621" y="4098758"/>
            <a:ext cx="930442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4" y="2190750"/>
            <a:ext cx="8086725" cy="74295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851733" y="2379495"/>
            <a:ext cx="930442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13EE7097-FFEF-F148-8B51-7DCC45D6B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6548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Prediction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211" y="5261811"/>
            <a:ext cx="8983579" cy="6416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Besides P-Values which is a variable level KPI, and adjusted R-</a:t>
            </a:r>
            <a:r>
              <a:rPr lang="en-US" dirty="0" err="1">
                <a:solidFill>
                  <a:schemeClr val="tx1"/>
                </a:solidFill>
              </a:rPr>
              <a:t>Sq</a:t>
            </a:r>
            <a:r>
              <a:rPr lang="en-US" dirty="0">
                <a:solidFill>
                  <a:schemeClr val="tx1"/>
                </a:solidFill>
              </a:rPr>
              <a:t> there are two popular KPI for evaluating continuous model predictions.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375" y="1502807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MAPE-</a:t>
            </a:r>
            <a:r>
              <a:rPr lang="en-US" dirty="0"/>
              <a:t> Mean Absolute Percentage Error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57804"/>
              </p:ext>
            </p:extLst>
          </p:nvPr>
        </p:nvGraphicFramePr>
        <p:xfrm>
          <a:off x="3130526" y="2910472"/>
          <a:ext cx="2915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14350" y="2085975"/>
            <a:ext cx="81581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7179" y="2490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8779" y="2490536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y-hat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45F47930-7DB6-DA42-93CF-AF2683E5A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58086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86806"/>
              </p:ext>
            </p:extLst>
          </p:nvPr>
        </p:nvGraphicFramePr>
        <p:xfrm>
          <a:off x="328400" y="2397125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Isosceles Triangle 7"/>
          <p:cNvSpPr/>
          <p:nvPr/>
        </p:nvSpPr>
        <p:spPr>
          <a:xfrm rot="5400000">
            <a:off x="4432698" y="3175398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8572" y="28003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6900" y="31599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36+16+9+4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2572" y="34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manually calculate RMSE, work the acronym backwards.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076" y="20047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1220" y="2004752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y-hat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2829" y="1990474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4379" y="1990473"/>
            <a:ext cx="11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ERROR-SQ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4995EDA-6662-044E-B82F-B26D1CA99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41369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the same units being measured, tells you +/- the prediction error.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8400" y="2397125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>
          <a:xfrm rot="5400000">
            <a:off x="4432698" y="3175398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8572" y="245506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6900" y="31599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36+16+9+4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2572" y="34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6185310" y="3170630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38296" y="2469355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00975" y="3057525"/>
                <a:ext cx="45719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16.25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5" y="3057525"/>
                <a:ext cx="45719" cy="407547"/>
              </a:xfrm>
              <a:prstGeom prst="rect">
                <a:avLst/>
              </a:prstGeom>
              <a:blipFill rotWithShape="0">
                <a:blip r:embed="rId6"/>
                <a:stretch>
                  <a:fillRect r="-18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843838" y="3571875"/>
            <a:ext cx="70884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=4.03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09AE1DD6-3832-4648-92FF-5560975F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28071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5" y="1174191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MAPE-</a:t>
            </a:r>
            <a:r>
              <a:rPr lang="en-US" dirty="0"/>
              <a:t> Mean Absolute Percentage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254153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Instead of squaring error, take the absolute error.  Then divide that by the </a:t>
            </a:r>
            <a:r>
              <a:rPr lang="en-US" b="1" u="sng" dirty="0">
                <a:solidFill>
                  <a:schemeClr val="bg1"/>
                </a:solidFill>
              </a:rPr>
              <a:t>forecast</a:t>
            </a:r>
            <a:r>
              <a:rPr lang="en-US" dirty="0">
                <a:solidFill>
                  <a:schemeClr val="bg1"/>
                </a:solidFill>
              </a:rPr>
              <a:t> value.  Lastly calculate a mean average of all the percentage errors.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05170"/>
              </p:ext>
            </p:extLst>
          </p:nvPr>
        </p:nvGraphicFramePr>
        <p:xfrm>
          <a:off x="314113" y="2354262"/>
          <a:ext cx="544375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 % of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=6/16 or </a:t>
                      </a:r>
                      <a:r>
                        <a:rPr lang="en-US" b="1" dirty="0"/>
                        <a:t>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=4/8 or </a:t>
                      </a:r>
                    </a:p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=3/17 or </a:t>
                      </a:r>
                      <a:r>
                        <a:rPr lang="en-US" b="1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=2/34 or </a:t>
                      </a:r>
                    </a:p>
                    <a:p>
                      <a:pPr algn="ctr"/>
                      <a:r>
                        <a:rPr lang="en-US" b="1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5400000">
            <a:off x="5761442" y="3175398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0074" y="2440781"/>
            <a:ext cx="216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Percentages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644" y="315991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37%+50%+17%+5%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9941" y="343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72388" y="3971925"/>
            <a:ext cx="87395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=27.7%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7F973EE-3F9F-0B47-8496-24706EFE6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0327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equation captures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4D18A85C-83E2-9643-9A92-3F05F2D7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script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pic>
        <p:nvPicPr>
          <p:cNvPr id="29698" name="Picture 2" descr="Image result for car sales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386" y="1764464"/>
            <a:ext cx="4762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7306" y="1764631"/>
            <a:ext cx="3015916" cy="593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good is Dale’s model?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FDCE6B2-0B24-D046-9D4E-36EB93C6F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588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1" y="1714500"/>
            <a:ext cx="5238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</a:t>
            </a:r>
          </a:p>
          <a:p>
            <a:endParaRPr lang="en-US" dirty="0"/>
          </a:p>
          <a:p>
            <a:r>
              <a:rPr lang="en-US" u="sng" dirty="0"/>
              <a:t>After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predict continuous business outcomes using linear regression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334000"/>
            <a:ext cx="855345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is an initial starting algorithm. It puts you on a path to more complex machine learning but more importantly you can start to frame business problems in terms algorithms can understand. 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82" y="202406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32" y="22717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32" y="255746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32" y="282416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02" y="3960145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3257694-CBCA-0A4F-BFA8-7C59569A3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79659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2497" y="1519643"/>
            <a:ext cx="7948366" cy="1884473"/>
            <a:chOff x="629493" y="1419881"/>
            <a:chExt cx="7948366" cy="1884473"/>
          </a:xfrm>
        </p:grpSpPr>
        <p:pic>
          <p:nvPicPr>
            <p:cNvPr id="7" name="Shape 3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hape 319"/>
                <p:cNvSpPr txBox="1"/>
                <p:nvPr/>
              </p:nvSpPr>
              <p:spPr>
                <a:xfrm>
                  <a:off x="1817393" y="2248718"/>
                  <a:ext cx="676046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0.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*satudray_dummy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-0.5</a:t>
                  </a:r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</a:t>
                  </a:r>
                </a:p>
              </p:txBody>
            </p:sp>
          </mc:Choice>
          <mc:Fallback xmlns="">
            <p:sp>
              <p:nvSpPr>
                <p:cNvPr id="8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760466" cy="5046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92" b="-96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7A9D26-5911-402B-B52F-D0DC2E5F9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01177"/>
              </p:ext>
            </p:extLst>
          </p:nvPr>
        </p:nvGraphicFramePr>
        <p:xfrm>
          <a:off x="1524000" y="3968078"/>
          <a:ext cx="609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158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Beta-Naught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Satuday_dummy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Fit Prediction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80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80DB6DC-FCE8-CE44-AE80-033C1388F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277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really going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between a prediction and actual.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some are negative and some are positive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77080" y="2219861"/>
            <a:ext cx="0" cy="276849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16518" y="2296482"/>
            <a:ext cx="9896" cy="1019212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948451" y="219588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55672" y="4530173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12897" y="4244340"/>
            <a:ext cx="9277" cy="299861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98EE999-AC42-3349-9B80-3ABD0906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really going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007" y="5203768"/>
            <a:ext cx="8512233" cy="96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24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9172D24-5321-474F-ACEA-E42E86E7D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764" y="1346662"/>
            <a:ext cx="335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Open </a:t>
            </a:r>
            <a:r>
              <a:rPr lang="en-US" sz="2800" b="1" u="sng" dirty="0" err="1"/>
              <a:t>C_Regression.R</a:t>
            </a:r>
            <a:endParaRPr lang="en-US" sz="2800" b="1" u="sn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2D6A1ED-B4E3-0940-A125-9241151B7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296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b="1">
                <a:latin typeface="Franklin Gothic Book" pitchFamily="34" charset="0"/>
              </a:rPr>
              <a:t>Goal: </a:t>
            </a:r>
            <a:r>
              <a:rPr lang="en-US">
                <a:latin typeface="Franklin Gothic Book" pitchFamily="34" charset="0"/>
              </a:rPr>
              <a:t>predict target values in other data where we have predictor values, but not target values</a:t>
            </a:r>
          </a:p>
          <a:p>
            <a:pPr>
              <a:defRPr/>
            </a:pPr>
            <a:r>
              <a:rPr lang="en-US">
                <a:latin typeface="Franklin Gothic Book" pitchFamily="34" charset="0"/>
              </a:rPr>
              <a:t>Classic data mining context</a:t>
            </a:r>
          </a:p>
          <a:p>
            <a:pPr>
              <a:defRPr/>
            </a:pPr>
            <a:r>
              <a:rPr lang="en-US">
                <a:latin typeface="Franklin Gothic Book" pitchFamily="34" charset="0"/>
              </a:rPr>
              <a:t>Model Goal: </a:t>
            </a:r>
            <a:r>
              <a:rPr lang="en-US" b="1">
                <a:latin typeface="Franklin Gothic Book" pitchFamily="34" charset="0"/>
              </a:rPr>
              <a:t>Optimize predictive accuracy</a:t>
            </a:r>
          </a:p>
          <a:p>
            <a:pPr>
              <a:defRPr/>
            </a:pPr>
            <a:r>
              <a:rPr lang="en-US">
                <a:latin typeface="Franklin Gothic Book" pitchFamily="34" charset="0"/>
              </a:rPr>
              <a:t>Train model on training data</a:t>
            </a:r>
          </a:p>
          <a:p>
            <a:pPr>
              <a:defRPr/>
            </a:pPr>
            <a:r>
              <a:rPr lang="en-US">
                <a:latin typeface="Franklin Gothic Book" pitchFamily="34" charset="0"/>
              </a:rPr>
              <a:t>Assess performance on validation (hold-out) data</a:t>
            </a:r>
          </a:p>
          <a:p>
            <a:pPr>
              <a:defRPr/>
            </a:pPr>
            <a:r>
              <a:rPr lang="en-US">
                <a:latin typeface="Franklin Gothic Book" pitchFamily="34" charset="0"/>
              </a:rPr>
              <a:t>Explaining role of predictors is not primary purpose (but useful)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24A0423-B2D5-1646-86F9-1D8CF70D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75874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79817" y="1413163"/>
            <a:ext cx="4364183" cy="406630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Price</a:t>
            </a:r>
            <a:r>
              <a:rPr lang="en-US" altLang="en-US" sz="2000" dirty="0">
                <a:latin typeface="Franklin Gothic Book" panose="020B0503020102020204" pitchFamily="34" charset="0"/>
              </a:rPr>
              <a:t> in Euros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Tires</a:t>
            </a:r>
            <a:r>
              <a:rPr lang="en-US" altLang="en-US" sz="2000" dirty="0">
                <a:latin typeface="Franklin Gothic Book" panose="020B0503020102020204" pitchFamily="34" charset="0"/>
              </a:rPr>
              <a:t> binary 0/1 are new tires on car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Age</a:t>
            </a:r>
            <a:r>
              <a:rPr lang="en-US" altLang="en-US" sz="2000" dirty="0">
                <a:latin typeface="Franklin Gothic Book" panose="020B0503020102020204" pitchFamily="34" charset="0"/>
              </a:rPr>
              <a:t> in months as of</a:t>
            </a:r>
            <a:r>
              <a:rPr lang="en-US" altLang="en-US" sz="2000" i="1" dirty="0">
                <a:latin typeface="Franklin Gothic Book" panose="020B0503020102020204" pitchFamily="34" charset="0"/>
              </a:rPr>
              <a:t> </a:t>
            </a:r>
            <a:r>
              <a:rPr lang="en-US" altLang="en-US" sz="2000" dirty="0">
                <a:latin typeface="Franklin Gothic Book" panose="020B0503020102020204" pitchFamily="34" charset="0"/>
              </a:rPr>
              <a:t>8/04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KM</a:t>
            </a:r>
            <a:r>
              <a:rPr lang="en-US" altLang="en-US" sz="2000" dirty="0">
                <a:latin typeface="Franklin Gothic Book" panose="020B0503020102020204" pitchFamily="34" charset="0"/>
              </a:rPr>
              <a:t> (kilometers)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Fuel Type </a:t>
            </a:r>
            <a:r>
              <a:rPr lang="en-US" altLang="en-US" sz="2000" dirty="0">
                <a:latin typeface="Franklin Gothic Book" panose="020B0503020102020204" pitchFamily="34" charset="0"/>
              </a:rPr>
              <a:t>(diesel, petrol, CNG)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HP</a:t>
            </a:r>
            <a:r>
              <a:rPr lang="en-US" altLang="en-US" sz="2000" dirty="0">
                <a:latin typeface="Franklin Gothic Book" panose="020B0503020102020204" pitchFamily="34" charset="0"/>
              </a:rPr>
              <a:t> (horsepower)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Metallic color </a:t>
            </a:r>
            <a:r>
              <a:rPr lang="en-US" altLang="en-US" sz="2000" dirty="0">
                <a:latin typeface="Franklin Gothic Book" panose="020B0503020102020204" pitchFamily="34" charset="0"/>
              </a:rPr>
              <a:t>(1=yes, 0=no)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Automatic transmission </a:t>
            </a:r>
            <a:r>
              <a:rPr lang="en-US" altLang="en-US" sz="2000" dirty="0">
                <a:latin typeface="Franklin Gothic Book" panose="020B0503020102020204" pitchFamily="34" charset="0"/>
              </a:rPr>
              <a:t>(1=yes, 0=no)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CC</a:t>
            </a:r>
            <a:r>
              <a:rPr lang="en-US" altLang="en-US" sz="2000" dirty="0">
                <a:latin typeface="Franklin Gothic Book" panose="020B0503020102020204" pitchFamily="34" charset="0"/>
              </a:rPr>
              <a:t> (cylinder volume)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Doors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err="1">
                <a:latin typeface="Franklin Gothic Book" panose="020B0503020102020204" pitchFamily="34" charset="0"/>
              </a:rPr>
              <a:t>Quarterly_Tax</a:t>
            </a:r>
            <a:r>
              <a:rPr lang="en-US" altLang="en-US" sz="2000" dirty="0">
                <a:latin typeface="Franklin Gothic Book" panose="020B0503020102020204" pitchFamily="34" charset="0"/>
              </a:rPr>
              <a:t> (road tax)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Franklin Gothic Book" panose="020B0503020102020204" pitchFamily="34" charset="0"/>
              </a:rPr>
              <a:t>Weight</a:t>
            </a:r>
            <a:r>
              <a:rPr lang="en-US" altLang="en-US" sz="2000" dirty="0">
                <a:latin typeface="Franklin Gothic Book" panose="020B0503020102020204" pitchFamily="34" charset="0"/>
              </a:rPr>
              <a:t> (in kg)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381" y="1163782"/>
            <a:ext cx="27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Open </a:t>
            </a:r>
            <a:r>
              <a:rPr lang="en-US" sz="2800" b="1" u="sng" dirty="0" err="1"/>
              <a:t>D_oldCar.R</a:t>
            </a:r>
            <a:endParaRPr lang="en-US" sz="2800" b="1" u="sng" dirty="0"/>
          </a:p>
        </p:txBody>
      </p:sp>
      <p:sp>
        <p:nvSpPr>
          <p:cNvPr id="8" name="Rectangle 7"/>
          <p:cNvSpPr/>
          <p:nvPr/>
        </p:nvSpPr>
        <p:spPr>
          <a:xfrm>
            <a:off x="208547" y="1961804"/>
            <a:ext cx="40105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the preprocessing and partitioning code in your toolbox, create a linear model of Toyota prices.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505497B-833F-C649-8126-B4C28DC53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272254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5124</TotalTime>
  <Words>1526</Words>
  <Application>Microsoft Macintosh PowerPoint</Application>
  <PresentationFormat>On-screen Show (4:3)</PresentationFormat>
  <Paragraphs>339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think-cell Slide</vt:lpstr>
      <vt:lpstr>Regression</vt:lpstr>
      <vt:lpstr>Linear Regression for continuous outcomes</vt:lpstr>
      <vt:lpstr>The linear combination equation captures information</vt:lpstr>
      <vt:lpstr>PowerPoint Presentation</vt:lpstr>
      <vt:lpstr>What’s really going on?</vt:lpstr>
      <vt:lpstr>So what is really going on?</vt:lpstr>
      <vt:lpstr>Let’s Practice</vt:lpstr>
      <vt:lpstr>Predictive Modeling</vt:lpstr>
      <vt:lpstr>Let’s practice.</vt:lpstr>
      <vt:lpstr>Regression is susceptible to multi-colinearity</vt:lpstr>
      <vt:lpstr>Regression is susceptible to multi-colinearity</vt:lpstr>
      <vt:lpstr>Back to R, script D!</vt:lpstr>
      <vt:lpstr>The Summary of the Fit</vt:lpstr>
      <vt:lpstr>The Summary of the Fit</vt:lpstr>
      <vt:lpstr>The Summary of the Fit</vt:lpstr>
      <vt:lpstr>The Summary of the Fit</vt:lpstr>
      <vt:lpstr>The Summary of the Fit</vt:lpstr>
      <vt:lpstr>The Summary of the Fit</vt:lpstr>
      <vt:lpstr>The Summary of the Fit</vt:lpstr>
      <vt:lpstr>The Summary of the Fit</vt:lpstr>
      <vt:lpstr>The Summary of the Fit</vt:lpstr>
      <vt:lpstr>Back to the script D</vt:lpstr>
      <vt:lpstr>Parsimonious Model</vt:lpstr>
      <vt:lpstr>Parsimonious Model</vt:lpstr>
      <vt:lpstr>Compare the two models</vt:lpstr>
      <vt:lpstr>Evaluating a Prediction Model</vt:lpstr>
      <vt:lpstr>RMSE</vt:lpstr>
      <vt:lpstr>RMSE</vt:lpstr>
      <vt:lpstr>MAPE</vt:lpstr>
      <vt:lpstr>Back to script D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269</cp:revision>
  <dcterms:created xsi:type="dcterms:W3CDTF">2018-05-23T17:24:59Z</dcterms:created>
  <dcterms:modified xsi:type="dcterms:W3CDTF">2020-10-05T00:37:56Z</dcterms:modified>
</cp:coreProperties>
</file>