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17" r:id="rId10"/>
    <p:sldId id="511" r:id="rId11"/>
    <p:sldId id="420" r:id="rId12"/>
    <p:sldId id="446" r:id="rId13"/>
    <p:sldId id="512" r:id="rId14"/>
    <p:sldId id="517" r:id="rId15"/>
    <p:sldId id="513" r:id="rId16"/>
    <p:sldId id="425" r:id="rId17"/>
    <p:sldId id="514" r:id="rId18"/>
    <p:sldId id="426" r:id="rId19"/>
    <p:sldId id="427" r:id="rId20"/>
    <p:sldId id="428" r:id="rId21"/>
    <p:sldId id="429" r:id="rId22"/>
    <p:sldId id="430" r:id="rId23"/>
    <p:sldId id="432" r:id="rId24"/>
    <p:sldId id="440" r:id="rId25"/>
    <p:sldId id="441" r:id="rId26"/>
    <p:sldId id="515" r:id="rId27"/>
    <p:sldId id="44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1" d="100"/>
          <a:sy n="121" d="100"/>
        </p:scale>
        <p:origin x="1304" y="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11/9/20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11/9/20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11/9/20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11/9/20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11/9/20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11/9/20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11/9/20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  <a:br>
              <a:rPr lang="en-US" dirty="0"/>
            </a:b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Loan</a:t>
                      </a:r>
                      <a:r>
                        <a:rPr lang="en-US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Lending Club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model to the loan data &amp; save as an example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more validated model with new loans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the loans in a dynamic plot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11/9/20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8948342-95B8-BA4D-BCAF-186CF394B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793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CAPM style plot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7FCED-96C8-5040-8EB2-3F2BB9509581}"/>
              </a:ext>
            </a:extLst>
          </p:cNvPr>
          <p:cNvSpPr txBox="1"/>
          <p:nvPr/>
        </p:nvSpPr>
        <p:spPr>
          <a:xfrm>
            <a:off x="154112" y="4345968"/>
            <a:ext cx="22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T-Bill: usually 3 month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B_ConsumerCreditScoring.R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D2BE-FE7D-E048-86D2-EC4EDE1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00870-1CC3-614D-B9A4-307F6B9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 using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FF4A-7776-EF43-9022-959326C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C6E3-C8DB-114F-B8D3-B1A34A1E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C5DBAA-3778-CF48-ADAA-2F560A99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6" t="13255" r="9323" b="32108"/>
          <a:stretch/>
        </p:blipFill>
        <p:spPr>
          <a:xfrm>
            <a:off x="116959" y="1212112"/>
            <a:ext cx="7448003" cy="379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58CE6-E19E-6E43-9141-06F074F4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9" y="5135526"/>
            <a:ext cx="6007182" cy="1057907"/>
          </a:xfrm>
          <a:prstGeom prst="rect">
            <a:avLst/>
          </a:prstGeom>
          <a:ln>
            <a:solidFill>
              <a:srgbClr val="FF02C8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A5E8CD5-00FC-414E-B88D-CCEDCAAE6045}"/>
              </a:ext>
            </a:extLst>
          </p:cNvPr>
          <p:cNvSpPr/>
          <p:nvPr/>
        </p:nvSpPr>
        <p:spPr>
          <a:xfrm>
            <a:off x="6953693" y="3019274"/>
            <a:ext cx="119769" cy="91787"/>
          </a:xfrm>
          <a:prstGeom prst="ellipse">
            <a:avLst/>
          </a:prstGeom>
          <a:solidFill>
            <a:srgbClr val="FF02C8"/>
          </a:solidFill>
          <a:ln>
            <a:solidFill>
              <a:srgbClr val="FF0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64E64D-4BA3-DA4B-A4F7-D6DC815C4BE8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6708561" y="1804021"/>
            <a:ext cx="1576056" cy="881334"/>
          </a:xfrm>
          <a:prstGeom prst="bentConnector3">
            <a:avLst>
              <a:gd name="adj1" fmla="val -1349"/>
            </a:avLst>
          </a:prstGeom>
          <a:ln>
            <a:solidFill>
              <a:srgbClr val="FF0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652BC4-70B9-4444-9FF9-40BDFBA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8" y="214367"/>
            <a:ext cx="1929743" cy="1257135"/>
          </a:xfrm>
          <a:prstGeom prst="rect">
            <a:avLst/>
          </a:prstGeom>
          <a:ln>
            <a:solidFill>
              <a:srgbClr val="FF02C8"/>
            </a:solidFill>
          </a:ln>
        </p:spPr>
      </p:pic>
    </p:spTree>
    <p:extLst>
      <p:ext uri="{BB962C8B-B14F-4D97-AF65-F5344CB8AC3E}">
        <p14:creationId xmlns:p14="http://schemas.microsoft.com/office/powerpoint/2010/main" val="378632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11/9/20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74657B-4975-3446-961B-CA6EB23B1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0971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an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common. </a:t>
            </a:r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11/9/20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D510DA2-28F8-8746-9B5D-9DBEC91A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878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3_C_NonTraditionalMkts.R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64" y="1884769"/>
            <a:ext cx="4197067" cy="31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198F4-BB89-430A-9B3C-DA4CCF719B96}"/>
              </a:ext>
            </a:extLst>
          </p:cNvPr>
          <p:cNvSpPr txBox="1"/>
          <p:nvPr/>
        </p:nvSpPr>
        <p:spPr>
          <a:xfrm>
            <a:off x="190058" y="2000247"/>
            <a:ext cx="357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Simulate opening to analyze a non-traditional market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12+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Chevron 21"/>
          <p:cNvSpPr/>
          <p:nvPr/>
        </p:nvSpPr>
        <p:spPr>
          <a:xfrm>
            <a:off x="2108591" y="4581479"/>
            <a:ext cx="3859504" cy="549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Pentagon 8"/>
          <p:cNvSpPr/>
          <p:nvPr/>
        </p:nvSpPr>
        <p:spPr>
          <a:xfrm>
            <a:off x="271202" y="3153968"/>
            <a:ext cx="2078195" cy="54923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Loan Origination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2143229" y="3153968"/>
            <a:ext cx="3859504" cy="549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36 or 60 Monthly Payments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5771823" y="315396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482986" y="4612217"/>
            <a:ext cx="26829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Transitional States of Nature:</a:t>
            </a:r>
          </a:p>
          <a:p>
            <a:r>
              <a:rPr lang="en-US" sz="1350" dirty="0"/>
              <a:t>Grace Period, late 30-60,60-90 days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727289" y="458147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164361" y="3267775"/>
            <a:ext cx="1183326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Fully Paid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0658" y="4664235"/>
            <a:ext cx="1422975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Charged Off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3611150" y="3520127"/>
            <a:ext cx="534393" cy="1083629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14" grpId="0"/>
      <p:bldP spid="19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A_ConsumerCreditTraining.R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11/9/20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4456</TotalTime>
  <Words>1244</Words>
  <Application>Microsoft Macintosh PowerPoint</Application>
  <PresentationFormat>On-screen Show (4:3)</PresentationFormat>
  <Paragraphs>220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Rockwell</vt:lpstr>
      <vt:lpstr>1_Office Theme</vt:lpstr>
      <vt:lpstr>Non-Traditional Market Making  &amp;  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Open A_ConsumerCreditTraining.R</vt:lpstr>
      <vt:lpstr>Agenda</vt:lpstr>
      <vt:lpstr>Cutoff Threshold</vt:lpstr>
      <vt:lpstr>Making a CAPM style plot</vt:lpstr>
      <vt:lpstr>Open B_ConsumerCreditScoring.R</vt:lpstr>
      <vt:lpstr>Actual Results using Models.</vt:lpstr>
      <vt:lpstr>Agenda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Agenda</vt:lpstr>
      <vt:lpstr>Open 3_C_NonTraditionalMkts.R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203</cp:revision>
  <dcterms:created xsi:type="dcterms:W3CDTF">2018-05-23T17:24:59Z</dcterms:created>
  <dcterms:modified xsi:type="dcterms:W3CDTF">2020-11-09T21:33:15Z</dcterms:modified>
</cp:coreProperties>
</file>