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72"/>
  </p:notesMasterIdLst>
  <p:sldIdLst>
    <p:sldId id="344" r:id="rId4"/>
    <p:sldId id="364" r:id="rId5"/>
    <p:sldId id="367" r:id="rId6"/>
    <p:sldId id="361" r:id="rId7"/>
    <p:sldId id="340" r:id="rId8"/>
    <p:sldId id="341" r:id="rId9"/>
    <p:sldId id="342" r:id="rId10"/>
    <p:sldId id="362" r:id="rId11"/>
    <p:sldId id="327" r:id="rId12"/>
    <p:sldId id="257" r:id="rId13"/>
    <p:sldId id="258" r:id="rId14"/>
    <p:sldId id="263" r:id="rId15"/>
    <p:sldId id="264" r:id="rId16"/>
    <p:sldId id="265" r:id="rId17"/>
    <p:sldId id="269" r:id="rId18"/>
    <p:sldId id="270" r:id="rId19"/>
    <p:sldId id="363" r:id="rId20"/>
    <p:sldId id="274" r:id="rId21"/>
    <p:sldId id="275" r:id="rId22"/>
    <p:sldId id="352" r:id="rId23"/>
    <p:sldId id="35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54" r:id="rId34"/>
    <p:sldId id="287" r:id="rId35"/>
    <p:sldId id="288" r:id="rId36"/>
    <p:sldId id="291" r:id="rId37"/>
    <p:sldId id="355" r:id="rId38"/>
    <p:sldId id="293" r:id="rId39"/>
    <p:sldId id="294" r:id="rId40"/>
    <p:sldId id="356" r:id="rId41"/>
    <p:sldId id="357" r:id="rId42"/>
    <p:sldId id="296" r:id="rId43"/>
    <p:sldId id="297" r:id="rId44"/>
    <p:sldId id="298" r:id="rId45"/>
    <p:sldId id="358" r:id="rId46"/>
    <p:sldId id="301" r:id="rId47"/>
    <p:sldId id="302" r:id="rId48"/>
    <p:sldId id="359" r:id="rId49"/>
    <p:sldId id="360" r:id="rId50"/>
    <p:sldId id="303" r:id="rId51"/>
    <p:sldId id="304" r:id="rId52"/>
    <p:sldId id="306" r:id="rId53"/>
    <p:sldId id="307" r:id="rId54"/>
    <p:sldId id="308" r:id="rId55"/>
    <p:sldId id="309" r:id="rId56"/>
    <p:sldId id="310" r:id="rId57"/>
    <p:sldId id="365" r:id="rId58"/>
    <p:sldId id="366" r:id="rId59"/>
    <p:sldId id="311" r:id="rId60"/>
    <p:sldId id="312" r:id="rId61"/>
    <p:sldId id="313" r:id="rId62"/>
    <p:sldId id="314" r:id="rId63"/>
    <p:sldId id="350" r:id="rId64"/>
    <p:sldId id="335" r:id="rId65"/>
    <p:sldId id="315" r:id="rId66"/>
    <p:sldId id="316" r:id="rId67"/>
    <p:sldId id="317" r:id="rId68"/>
    <p:sldId id="318" r:id="rId69"/>
    <p:sldId id="333" r:id="rId70"/>
    <p:sldId id="334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2080" autoAdjust="0"/>
  </p:normalViewPr>
  <p:slideViewPr>
    <p:cSldViewPr snapToGrid="0">
      <p:cViewPr varScale="1">
        <p:scale>
          <a:sx n="87" d="100"/>
          <a:sy n="87" d="100"/>
        </p:scale>
        <p:origin x="2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check for co-linear variables</a:t>
            </a:r>
          </a:p>
          <a:p>
            <a:r>
              <a:rPr lang="en-US" dirty="0"/>
              <a:t>Does not perform outlier suppression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Internal Purposes Only – Not to Be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11036-11C8-453C-818D-B090064BB0A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5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you can combine independent voters with someone that didn’t register.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86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AEC4A6A-C528-3B42-BB04-76528FFA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43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Deploy &amp; Monitor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1DF57DDF-0D63-BB43-983B-104A61D2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C6E70BA-DCF0-3A4A-B8E9-C488FCFED418}"/>
              </a:ext>
            </a:extLst>
          </p:cNvPr>
          <p:cNvSpPr txBox="1"/>
          <p:nvPr/>
        </p:nvSpPr>
        <p:spPr>
          <a:xfrm>
            <a:off x="114794" y="1999657"/>
            <a:ext cx="46040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D911F12-93A3-9F40-8E24-5B034B2C3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1FA9375-49FD-354D-A520-B74EFA70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742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922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74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rules governing actions, or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reality.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92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61136B9-246C-1344-8FEF-C30ACD45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748365B-68BA-F245-A854-0923FD28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2248524"/>
            <a:ext cx="3047892" cy="30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0597" y="1076172"/>
            <a:ext cx="599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</a:t>
            </a:r>
            <a:r>
              <a:rPr lang="en-US" sz="1600" i="1" dirty="0">
                <a:solidFill>
                  <a:prstClr val="black"/>
                </a:solidFill>
              </a:rPr>
              <a:t>Avoid open ended questions or just curiosity analysis.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3D9EC0-161B-074A-8CF7-24254DA6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EEABB-CDB4-E846-8F32-29F572E9F7C5}"/>
              </a:ext>
            </a:extLst>
          </p:cNvPr>
          <p:cNvSpPr txBox="1"/>
          <p:nvPr/>
        </p:nvSpPr>
        <p:spPr>
          <a:xfrm>
            <a:off x="2900597" y="1654035"/>
            <a:ext cx="624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Don’t measure things twice (multi-collinearity) like Celsius &amp; Fahrenheit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E6FD3-6C5B-B44B-9A75-FE5846B5B8F6}"/>
              </a:ext>
            </a:extLst>
          </p:cNvPr>
          <p:cNvSpPr/>
          <p:nvPr/>
        </p:nvSpPr>
        <p:spPr>
          <a:xfrm>
            <a:off x="2900596" y="2478120"/>
            <a:ext cx="62434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Employees that are on an improvement plan may leave voluntarily rather than get fired.  Data may record them as voluntarily leaving but that may mask the real issue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BF1E4-F1BD-5544-9FC8-7ADE1E73107D}"/>
              </a:ext>
            </a:extLst>
          </p:cNvPr>
          <p:cNvSpPr/>
          <p:nvPr/>
        </p:nvSpPr>
        <p:spPr>
          <a:xfrm>
            <a:off x="2900597" y="4040868"/>
            <a:ext cx="6243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 (data integrity)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8BE84-F0A5-2145-9EBF-25D5C269F743}"/>
              </a:ext>
            </a:extLst>
          </p:cNvPr>
          <p:cNvSpPr/>
          <p:nvPr/>
        </p:nvSpPr>
        <p:spPr>
          <a:xfrm>
            <a:off x="2900596" y="5357393"/>
            <a:ext cx="624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 &amp; misunderstanding of the project!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Including flight ”cancel status” when predicting flight delays</a:t>
            </a: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3256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1CB-BD11-C34B-80E3-EF0F17F7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new material?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BFA-5288-0041-8520-C6531351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is inherently ambiguous</a:t>
            </a:r>
          </a:p>
          <a:p>
            <a:r>
              <a:rPr lang="en-US" dirty="0"/>
              <a:t>Read C1,C2 and C3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BBC8-3903-7745-BE60-41D8E84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E133B-DE48-7242-A11F-9398BA22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021E2-2977-0C4F-821A-EBF4732F8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0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weird  stock photo light bulb">
            <a:extLst>
              <a:ext uri="{FF2B5EF4-FFF2-40B4-BE49-F238E27FC236}">
                <a16:creationId xmlns:a16="http://schemas.microsoft.com/office/drawing/2014/main" id="{63F8F040-F578-4EA4-A0C1-919F9012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6" y="1898964"/>
            <a:ext cx="4135483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1804916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2 States of Nature = 1 Light Switch or  “dummy variable”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 or Cat needs one column where dog =1, cat=0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the column has a 0 then its a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F40F864-6D4A-774D-B970-F2282D25855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7225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86990" y="1305782"/>
            <a:ext cx="411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3 States of Nature = 2 Light Switches or  “dummy variables”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If both columns are 0 then by default, this is the same information as the row having a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weird  stock photo light bulb">
            <a:extLst>
              <a:ext uri="{FF2B5EF4-FFF2-40B4-BE49-F238E27FC236}">
                <a16:creationId xmlns:a16="http://schemas.microsoft.com/office/drawing/2014/main" id="{D9E7E8F2-A689-46F1-8A83-EE330287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1030"/>
            <a:ext cx="3585029" cy="26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BE8FCBC-0007-A347-8A4E-952EF945C05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D12C4AE-754C-6543-8859-C00AD460E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78336"/>
              </p:ext>
            </p:extLst>
          </p:nvPr>
        </p:nvGraphicFramePr>
        <p:xfrm>
          <a:off x="5811187" y="2401341"/>
          <a:ext cx="12338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33">
                  <a:extLst>
                    <a:ext uri="{9D8B030D-6E8A-4147-A177-3AD203B41FA5}">
                      <a16:colId xmlns:a16="http://schemas.microsoft.com/office/drawing/2014/main" val="2235749819"/>
                    </a:ext>
                  </a:extLst>
                </a:gridCol>
                <a:gridCol w="674236">
                  <a:extLst>
                    <a:ext uri="{9D8B030D-6E8A-4147-A177-3AD203B41FA5}">
                      <a16:colId xmlns:a16="http://schemas.microsoft.com/office/drawing/2014/main" val="44361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8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9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0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2B9164E-EBEA-5043-9D64-4A19EE23409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1F746EA-F724-2548-B4BD-8ED176BEDD4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516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CU27E792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9913"/>
              </p:ext>
            </p:extLst>
          </p:nvPr>
        </p:nvGraphicFramePr>
        <p:xfrm>
          <a:off x="1023561" y="3867057"/>
          <a:ext cx="7505842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0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u="none" strike="noStrike" kern="1200" dirty="0" err="1">
                          <a:effectLst/>
                        </a:rPr>
                        <a:t>Affiliation_IndependentOther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24AD95A-25F7-1F49-BE17-34C2139E82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E34-6174-AC4C-A583-198E8A5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ACC8-19D7-9546-8265-80FFFAB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5722-4575-E546-B421-98FE2DA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7606-C282-3E4D-9858-DB2D6FCC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5F0753F-DCF0-E24F-ADCD-CE8006D0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35" y="956603"/>
            <a:ext cx="4922530" cy="5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8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for the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2F19247-26C5-DB49-B260-57A3BAAC3B2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2C50-0299-48AA-86ED-3258B68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89AFA-ABF8-4D91-B558-A685679F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869B-D960-481D-9FDD-B30815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ports analytics memes">
            <a:extLst>
              <a:ext uri="{FF2B5EF4-FFF2-40B4-BE49-F238E27FC236}">
                <a16:creationId xmlns:a16="http://schemas.microsoft.com/office/drawing/2014/main" id="{12DCBE5A-1A5A-4BD4-A667-346CC23E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1" y="1851830"/>
            <a:ext cx="3495765" cy="18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EF07E-5FCA-4CD1-BB8C-9B5F0B998B6B}"/>
              </a:ext>
            </a:extLst>
          </p:cNvPr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2EEA-CE7A-4DA5-9919-C1D7862D3537}"/>
              </a:ext>
            </a:extLst>
          </p:cNvPr>
          <p:cNvSpPr txBox="1"/>
          <p:nvPr/>
        </p:nvSpPr>
        <p:spPr>
          <a:xfrm>
            <a:off x="4187553" y="1861750"/>
            <a:ext cx="454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Using regular season stats predict the championship outcome: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834900-3041-400F-AB26-F82B9CD97C9F}"/>
              </a:ext>
            </a:extLst>
          </p:cNvPr>
          <p:cNvGrpSpPr/>
          <p:nvPr/>
        </p:nvGrpSpPr>
        <p:grpSpPr>
          <a:xfrm>
            <a:off x="4231095" y="2680607"/>
            <a:ext cx="3200400" cy="1199629"/>
            <a:chOff x="2514600" y="2356964"/>
            <a:chExt cx="3200400" cy="119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D4812B-150E-47D2-9F67-4FDD8EDB813F}"/>
                </a:ext>
              </a:extLst>
            </p:cNvPr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9DEDA-C9FA-43B5-97E9-17FF0768D4A4}"/>
                </a:ext>
              </a:extLst>
            </p:cNvPr>
            <p:cNvSpPr txBox="1"/>
            <p:nvPr/>
          </p:nvSpPr>
          <p:spPr>
            <a:xfrm>
              <a:off x="2514600" y="2356964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A318B1-7F4F-490E-9FD1-0E59D5E29A59}"/>
              </a:ext>
            </a:extLst>
          </p:cNvPr>
          <p:cNvSpPr txBox="1"/>
          <p:nvPr/>
        </p:nvSpPr>
        <p:spPr>
          <a:xfrm>
            <a:off x="4187552" y="1683693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1EF07B-2266-441E-AE1C-ED1C87BC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36149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71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Lebron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7DE8B-2BA5-4832-A232-BA5C0FEADE62}"/>
              </a:ext>
            </a:extLst>
          </p:cNvPr>
          <p:cNvSpPr txBox="1"/>
          <p:nvPr/>
        </p:nvSpPr>
        <p:spPr>
          <a:xfrm>
            <a:off x="314873" y="4284543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44C62-3572-4073-B352-2E2CA9648C49}"/>
              </a:ext>
            </a:extLst>
          </p:cNvPr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2BAE7901-9B21-FE42-802D-F6D282322C6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970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307" y="5614555"/>
            <a:ext cx="212994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</a:rPr>
              <a:t>but if interested can share code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3912362"/>
            <a:ext cx="2652154" cy="4999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6E8-290C-4B3B-9AC0-A3898B40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adjusts data in many ways.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F18B3D8-EB75-4D4C-96D6-B7DE4A11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66318"/>
              </p:ext>
            </p:extLst>
          </p:nvPr>
        </p:nvGraphicFramePr>
        <p:xfrm>
          <a:off x="274462" y="1417638"/>
          <a:ext cx="8489865" cy="4005834"/>
        </p:xfrm>
        <a:graphic>
          <a:graphicData uri="http://schemas.openxmlformats.org/drawingml/2006/table">
            <a:tbl>
              <a:tblPr/>
              <a:tblGrid>
                <a:gridCol w="26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22">
                  <a:extLst>
                    <a:ext uri="{9D8B030D-6E8A-4147-A177-3AD203B41FA5}">
                      <a16:colId xmlns:a16="http://schemas.microsoft.com/office/drawing/2014/main" val="3943134416"/>
                    </a:ext>
                  </a:extLst>
                </a:gridCol>
                <a:gridCol w="5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68580" marR="68580" marT="68580" marB="6858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Imputation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Na, Nan,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replacement 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Imputation Indicator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Append a binary column as imputation flag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Dummy Variables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dummy variables for categorical variables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Constant Attribute Suppression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Remove variables with a single value.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6769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Deviation –”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“deviation fact” about a categorical level. Tells us if ‘y’ is concentrated or diffuse when conditioned on the observed level of the original categorical variable.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125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Prevalence- 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cat_P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“prevalence fact” about a categorical level. Tells us if the original level was rare or common.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36004"/>
                  </a:ext>
                </a:extLst>
              </a:tr>
              <a:tr h="86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Estimated Single Variable Effects –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cat_B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categorical outcome w/Bayesian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cat_N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numeric outcome w/Regression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Bayesian model of the change in logit-odds in outcome from mean distribution conditioned on the observed value of the original variable.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regression model of the difference in outcome expectation conditioned on the observed value of the original variable.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83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Rare Cats*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/>
                          </a:solidFill>
                        </a:rPr>
                        <a:t>For categorical levels below a frequency threshold, pool different levels into a common “rare-level” variable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7917"/>
                  </a:ext>
                </a:extLst>
              </a:tr>
            </a:tbl>
          </a:graphicData>
        </a:graphic>
      </p:graphicFrame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BE4D09F-7E7D-4444-9D34-BD057638414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271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681915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0853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5774397" y="3034555"/>
            <a:ext cx="1116169" cy="447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432954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71039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  <p:bldP spid="5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</a:t>
            </a:r>
            <a:r>
              <a:rPr lang="en-US" i="1" dirty="0">
                <a:solidFill>
                  <a:prstClr val="white"/>
                </a:solidFill>
              </a:rPr>
              <a:t>separate data </a:t>
            </a:r>
            <a:r>
              <a:rPr lang="en-US" dirty="0">
                <a:solidFill>
                  <a:prstClr val="white"/>
                </a:solidFill>
              </a:rPr>
              <a:t>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0780-C506-4B21-AB60-5B24B49053EA}"/>
              </a:ext>
            </a:extLst>
          </p:cNvPr>
          <p:cNvSpPr txBox="1"/>
          <p:nvPr/>
        </p:nvSpPr>
        <p:spPr>
          <a:xfrm>
            <a:off x="417787" y="4957153"/>
            <a:ext cx="108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Best Practices: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D9FB198-E584-674B-A68D-850726BFF8C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3648158" y="167020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these names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31669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Outcome/Target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3BD8A-4276-4174-A5D7-CF43536EA632}"/>
              </a:ext>
            </a:extLst>
          </p:cNvPr>
          <p:cNvSpPr txBox="1"/>
          <p:nvPr/>
        </p:nvSpPr>
        <p:spPr>
          <a:xfrm>
            <a:off x="4309450" y="1540121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this name as the outcome.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9155E0-A1C5-CC46-B354-7C2CA4D98C3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96507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With factors, you combine by concatenating the levels, capturing the information contained in both levels such as “bald” “male” to “</a:t>
            </a:r>
            <a:r>
              <a:rPr lang="en-US" dirty="0" err="1">
                <a:solidFill>
                  <a:prstClr val="white"/>
                </a:solidFill>
              </a:rPr>
              <a:t>bald_male</a:t>
            </a:r>
            <a:r>
              <a:rPr lang="en-US" dirty="0">
                <a:solidFill>
                  <a:prstClr val="white"/>
                </a:solidFill>
              </a:rPr>
              <a:t>”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F561777-1014-674C-A944-72099607058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923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 or in airlines “revenue per mile. 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D08E1D2-9590-B242-A830-C42C868429B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DF859B7-37AC-7844-B222-A0D284A2ACE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362E-B73D-3548-85E3-51038AA6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2C29-CF60-CD49-B31E-17B36A4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9427-D75F-0647-985C-3F0780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AC2D-563A-694E-A609-E45C6546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L2 Political">
            <a:extLst>
              <a:ext uri="{FF2B5EF4-FFF2-40B4-BE49-F238E27FC236}">
                <a16:creationId xmlns:a16="http://schemas.microsoft.com/office/drawing/2014/main" id="{E63EE376-6EEC-364F-B523-0C67C0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1362543"/>
            <a:ext cx="2488887" cy="7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C27A5-0CC7-0F4D-A60B-6B48521ACCC5}"/>
              </a:ext>
            </a:extLst>
          </p:cNvPr>
          <p:cNvSpPr txBox="1"/>
          <p:nvPr/>
        </p:nvSpPr>
        <p:spPr>
          <a:xfrm>
            <a:off x="4295020" y="1274164"/>
            <a:ext cx="466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26000 households in 1 Congressional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550+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B3B7E-BB99-4446-A731-ABF3D25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3297832"/>
            <a:ext cx="3541475" cy="273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C68B6-961C-E948-952B-0B1CA0B5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02" y="3151261"/>
            <a:ext cx="3792929" cy="2926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CCDF7-FA6B-6F4B-87EB-3A7B81AA8514}"/>
              </a:ext>
            </a:extLst>
          </p:cNvPr>
          <p:cNvSpPr txBox="1"/>
          <p:nvPr/>
        </p:nvSpPr>
        <p:spPr>
          <a:xfrm>
            <a:off x="2038662" y="2788171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Map with any fields==10 lines of code!</a:t>
            </a:r>
          </a:p>
        </p:txBody>
      </p:sp>
    </p:spTree>
    <p:extLst>
      <p:ext uri="{BB962C8B-B14F-4D97-AF65-F5344CB8AC3E}">
        <p14:creationId xmlns:p14="http://schemas.microsoft.com/office/powerpoint/2010/main" val="565952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0EB82-03AB-ED4F-B68E-61D143F5CD75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band and honors science class  get their grades appended.  Band members not in honors science are retained but get “NA”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20D87-9C6D-8741-B1B9-DAAD3678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9" y="2981273"/>
            <a:ext cx="2400300" cy="1435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35C6C5-FFA5-3549-82D1-C11F4E48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9DEA5-1B93-6B4C-8D1E-9EE6BAAE58F0}"/>
              </a:ext>
            </a:extLst>
          </p:cNvPr>
          <p:cNvSpPr txBox="1"/>
          <p:nvPr/>
        </p:nvSpPr>
        <p:spPr>
          <a:xfrm>
            <a:off x="6775554" y="433215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D75ACF-7959-3A4F-A55A-E91AE6F90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D650C-79ED-304D-93A0-847EB725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71" y="2816381"/>
            <a:ext cx="2400300" cy="143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60A0E06-A1E7-0044-A7BC-43ACE1CE51E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4657D-7169-FF46-9892-C07BF8BDBD28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honors science and band class  get their </a:t>
            </a:r>
            <a:r>
              <a:rPr lang="en-US" dirty="0" err="1"/>
              <a:t>instuments</a:t>
            </a:r>
            <a:r>
              <a:rPr lang="en-US" dirty="0"/>
              <a:t> appended.  Science students not in band science are retained but get “NA”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B5166B-393C-014B-84FB-A64892A1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22DA12-987D-9242-8E4E-DA7FFDD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A9EEA2-71EE-6E44-B53C-D56793416770}"/>
              </a:ext>
            </a:extLst>
          </p:cNvPr>
          <p:cNvSpPr txBox="1"/>
          <p:nvPr/>
        </p:nvSpPr>
        <p:spPr>
          <a:xfrm>
            <a:off x="1019331" y="43921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3150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556D5D6-B584-654F-8298-1E78D267690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F65F6-9AEA-F14C-BD90-B891AB3A6AD2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both band and honors science are retained.  All others are dropped and no NAs appear.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97D06-CB0F-A142-9ECB-9243AE4A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79" y="4463738"/>
            <a:ext cx="24003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81DB26-8344-334A-9AE2-1229B0417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7" y="2868845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69DFA3-9C48-DF43-A297-459908E6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03" y="2868845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62D8A8-DAFB-0346-926B-669638AC2311}"/>
              </a:ext>
            </a:extLst>
          </p:cNvPr>
          <p:cNvSpPr txBox="1"/>
          <p:nvPr/>
        </p:nvSpPr>
        <p:spPr>
          <a:xfrm>
            <a:off x="6775554" y="439211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3074F-E948-6745-96C0-B38705B5E08B}"/>
              </a:ext>
            </a:extLst>
          </p:cNvPr>
          <p:cNvSpPr txBox="1"/>
          <p:nvPr/>
        </p:nvSpPr>
        <p:spPr>
          <a:xfrm>
            <a:off x="1019331" y="439211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4649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1990314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0EE04FD-E08A-5344-8ED5-55A9385180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F8B91-CD1D-044D-B235-B7C62DB68010}"/>
              </a:ext>
            </a:extLst>
          </p:cNvPr>
          <p:cNvSpPr txBox="1"/>
          <p:nvPr/>
        </p:nvSpPr>
        <p:spPr>
          <a:xfrm>
            <a:off x="0" y="1289161"/>
            <a:ext cx="88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students are retained and NAs filled in as needed.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F5595B-A656-8D4F-AD3B-69F2981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7" y="2359182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6C24E-05DA-C247-8099-1F5602C0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359182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FA375B-1DBE-9245-BAB3-19BD5C4A4ED1}"/>
              </a:ext>
            </a:extLst>
          </p:cNvPr>
          <p:cNvSpPr txBox="1"/>
          <p:nvPr/>
        </p:nvSpPr>
        <p:spPr>
          <a:xfrm>
            <a:off x="6775554" y="388245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A4E83-3A2A-6D41-9E51-6CACD95E78B1}"/>
              </a:ext>
            </a:extLst>
          </p:cNvPr>
          <p:cNvSpPr txBox="1"/>
          <p:nvPr/>
        </p:nvSpPr>
        <p:spPr>
          <a:xfrm>
            <a:off x="1019331" y="38824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41637-3DEA-4F49-8EC4-DC676416B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4006225"/>
            <a:ext cx="2400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291EC-A537-4B76-AFEA-50FDA25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D0A99-0F05-48B3-A289-E617FA2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A_Joins.R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2CA2-1BBE-449C-B395-C0723AC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1915-4810-F54F-9877-90E53331AB24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292025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B_DataPreProcessingEngineering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1061B8D-8764-9A4B-A720-5592AB29FA1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 posting Piazza questions – your TAs need something to do!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DUE (see syllabus)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 for those using </a:t>
            </a:r>
            <a:r>
              <a:rPr lang="en-US" sz="2400" dirty="0" err="1"/>
              <a:t>radiant.data</a:t>
            </a:r>
            <a:r>
              <a:rPr lang="en-US" sz="2400" dirty="0"/>
              <a:t>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241836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7032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6800</Words>
  <Application>Microsoft Macintosh PowerPoint</Application>
  <PresentationFormat>On-screen Show (4:3)</PresentationFormat>
  <Paragraphs>2668</Paragraphs>
  <Slides>68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Open Sans</vt:lpstr>
      <vt:lpstr>1_Office Theme</vt:lpstr>
      <vt:lpstr>2_Office Theme</vt:lpstr>
      <vt:lpstr>3_Office Theme</vt:lpstr>
      <vt:lpstr>CSCI E-96</vt:lpstr>
      <vt:lpstr>Any questions before new material?</vt:lpstr>
      <vt:lpstr>PowerPoint Presentation</vt:lpstr>
      <vt:lpstr>Agenda</vt:lpstr>
      <vt:lpstr>Data Structure for Analysis &amp; Modeling</vt:lpstr>
      <vt:lpstr>Data Structure for Analysis &amp; Modeling</vt:lpstr>
      <vt:lpstr>Data Structure for Analysis &amp; Modeling</vt:lpstr>
      <vt:lpstr>Agenda</vt:lpstr>
      <vt:lpstr>Modeling Process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Variable Treatment: library(vtreat)</vt:lpstr>
      <vt:lpstr>Vtreat adjusts data in many ways.</vt:lpstr>
      <vt:lpstr>Mean Imputation - PreProcessing</vt:lpstr>
      <vt:lpstr>Missing Flags- PreProcessing</vt:lpstr>
      <vt:lpstr>Dummy Variables - PreProcessing</vt:lpstr>
      <vt:lpstr>Vtreat Engineered CAT Variables Example</vt:lpstr>
      <vt:lpstr>Non-Informative Check</vt:lpstr>
      <vt:lpstr>Vtreat summary</vt:lpstr>
      <vt:lpstr>REVIEW: Informative Variables</vt:lpstr>
      <vt:lpstr>REVIEW: Outcome/Target Variable</vt:lpstr>
      <vt:lpstr>Engineering: SME – Factor Level Interactions</vt:lpstr>
      <vt:lpstr>Engineering: 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Additional Examples</vt:lpstr>
      <vt:lpstr>Feature Enrichment Requires a Join</vt:lpstr>
      <vt:lpstr>Left Join</vt:lpstr>
      <vt:lpstr>Right Join</vt:lpstr>
      <vt:lpstr>Inner Join</vt:lpstr>
      <vt:lpstr>Full Join</vt:lpstr>
      <vt:lpstr>Open A_Joins.R</vt:lpstr>
      <vt:lpstr>Agenda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40</cp:revision>
  <dcterms:created xsi:type="dcterms:W3CDTF">2018-09-09T20:06:05Z</dcterms:created>
  <dcterms:modified xsi:type="dcterms:W3CDTF">2021-02-08T23:43:26Z</dcterms:modified>
</cp:coreProperties>
</file>