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sldIdLst>
    <p:sldId id="297" r:id="rId2"/>
    <p:sldId id="517" r:id="rId3"/>
    <p:sldId id="328" r:id="rId4"/>
    <p:sldId id="354" r:id="rId5"/>
    <p:sldId id="401" r:id="rId6"/>
    <p:sldId id="402" r:id="rId7"/>
    <p:sldId id="403" r:id="rId8"/>
    <p:sldId id="458" r:id="rId9"/>
    <p:sldId id="459" r:id="rId10"/>
    <p:sldId id="355" r:id="rId11"/>
    <p:sldId id="356" r:id="rId12"/>
    <p:sldId id="357" r:id="rId13"/>
    <p:sldId id="358" r:id="rId14"/>
    <p:sldId id="359" r:id="rId15"/>
    <p:sldId id="363" r:id="rId16"/>
    <p:sldId id="464" r:id="rId17"/>
    <p:sldId id="465" r:id="rId18"/>
    <p:sldId id="365" r:id="rId19"/>
    <p:sldId id="364" r:id="rId20"/>
    <p:sldId id="366" r:id="rId21"/>
    <p:sldId id="367" r:id="rId22"/>
    <p:sldId id="368" r:id="rId23"/>
    <p:sldId id="369" r:id="rId24"/>
    <p:sldId id="467" r:id="rId25"/>
    <p:sldId id="468" r:id="rId26"/>
    <p:sldId id="469" r:id="rId27"/>
    <p:sldId id="515" r:id="rId28"/>
    <p:sldId id="516" r:id="rId29"/>
    <p:sldId id="509" r:id="rId30"/>
    <p:sldId id="510" r:id="rId31"/>
    <p:sldId id="484" r:id="rId32"/>
    <p:sldId id="477" r:id="rId33"/>
    <p:sldId id="485" r:id="rId34"/>
    <p:sldId id="454" r:id="rId35"/>
    <p:sldId id="382" r:id="rId36"/>
    <p:sldId id="488" r:id="rId37"/>
    <p:sldId id="487" r:id="rId38"/>
    <p:sldId id="479" r:id="rId39"/>
    <p:sldId id="480" r:id="rId40"/>
    <p:sldId id="481" r:id="rId41"/>
    <p:sldId id="482" r:id="rId42"/>
    <p:sldId id="483" r:id="rId43"/>
    <p:sldId id="489" r:id="rId44"/>
    <p:sldId id="448" r:id="rId45"/>
    <p:sldId id="449" r:id="rId46"/>
    <p:sldId id="450" r:id="rId47"/>
    <p:sldId id="404" r:id="rId48"/>
    <p:sldId id="518" r:id="rId49"/>
    <p:sldId id="511" r:id="rId50"/>
    <p:sldId id="492" r:id="rId51"/>
    <p:sldId id="378" r:id="rId52"/>
    <p:sldId id="493" r:id="rId53"/>
    <p:sldId id="451" r:id="rId54"/>
    <p:sldId id="494" r:id="rId55"/>
    <p:sldId id="512" r:id="rId56"/>
    <p:sldId id="495" r:id="rId57"/>
    <p:sldId id="453" r:id="rId58"/>
    <p:sldId id="383" r:id="rId59"/>
    <p:sldId id="496" r:id="rId60"/>
    <p:sldId id="381" r:id="rId61"/>
    <p:sldId id="497" r:id="rId62"/>
    <p:sldId id="498" r:id="rId63"/>
    <p:sldId id="499" r:id="rId64"/>
    <p:sldId id="455" r:id="rId65"/>
    <p:sldId id="502" r:id="rId66"/>
    <p:sldId id="385" r:id="rId67"/>
    <p:sldId id="500" r:id="rId68"/>
    <p:sldId id="501" r:id="rId69"/>
    <p:sldId id="503" r:id="rId70"/>
    <p:sldId id="384" r:id="rId71"/>
    <p:sldId id="504" r:id="rId72"/>
    <p:sldId id="505" r:id="rId73"/>
    <p:sldId id="506" r:id="rId74"/>
    <p:sldId id="387" r:id="rId75"/>
    <p:sldId id="391" r:id="rId76"/>
    <p:sldId id="508" r:id="rId77"/>
    <p:sldId id="390" r:id="rId78"/>
    <p:sldId id="519" r:id="rId79"/>
    <p:sldId id="520" r:id="rId80"/>
    <p:sldId id="522" r:id="rId81"/>
    <p:sldId id="523" r:id="rId82"/>
    <p:sldId id="524" r:id="rId83"/>
    <p:sldId id="525" r:id="rId84"/>
    <p:sldId id="392"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5" autoAdjust="0"/>
    <p:restoredTop sz="85836" autoAdjust="0"/>
  </p:normalViewPr>
  <p:slideViewPr>
    <p:cSldViewPr snapToGrid="0">
      <p:cViewPr varScale="1">
        <p:scale>
          <a:sx n="132" d="100"/>
          <a:sy n="132" d="100"/>
        </p:scale>
        <p:origin x="62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ring.com/articles/article7.htm"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a:t>
            </a:fld>
            <a:endParaRPr lang="en-US"/>
          </a:p>
        </p:txBody>
      </p:sp>
    </p:spTree>
    <p:extLst>
      <p:ext uri="{BB962C8B-B14F-4D97-AF65-F5344CB8AC3E}">
        <p14:creationId xmlns:p14="http://schemas.microsoft.com/office/powerpoint/2010/main" val="100576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44785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9</a:t>
            </a:fld>
            <a:endParaRPr lang="en-US"/>
          </a:p>
        </p:txBody>
      </p:sp>
    </p:spTree>
    <p:extLst>
      <p:ext uri="{BB962C8B-B14F-4D97-AF65-F5344CB8AC3E}">
        <p14:creationId xmlns:p14="http://schemas.microsoft.com/office/powerpoint/2010/main" val="26922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to trough analysis is a measure of volatility and often used in intraday.  A good resource is </a:t>
            </a:r>
            <a:r>
              <a:rPr lang="en-US" dirty="0">
                <a:hlinkClick r:id="rId3"/>
              </a:rPr>
              <a:t>http://www.pring.com/articles/article7.htm</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58</a:t>
            </a:fld>
            <a:endParaRPr lang="en-US"/>
          </a:p>
        </p:txBody>
      </p:sp>
    </p:spTree>
    <p:extLst>
      <p:ext uri="{BB962C8B-B14F-4D97-AF65-F5344CB8AC3E}">
        <p14:creationId xmlns:p14="http://schemas.microsoft.com/office/powerpoint/2010/main" val="189619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
        <p:nvSpPr>
          <p:cNvPr id="8"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11/15/21</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11/15/21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11/15/21</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11/15/21</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11/15/21</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11/15/21</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11/15/21</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11/15/21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harvard logo transparen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381952"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charts.com/companies/AMZN/revenu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benzinga.com/markets/21/11/23791953/ominous-death-cross-forms-on-johnson-johnsons-chart"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normAutofit/>
          </a:bodyPr>
          <a:lstStyle/>
          <a:p>
            <a:r>
              <a:rPr lang="en-US" sz="4800" dirty="0"/>
              <a:t>Equities</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11/15/21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11"/>
          </p:nvPr>
        </p:nvSpPr>
        <p:spPr/>
        <p:txBody>
          <a:bodyPr/>
          <a:lstStyle/>
          <a:p>
            <a:r>
              <a:rPr lang="en-US" dirty="0"/>
              <a:t>Kwartler CS96</a:t>
            </a: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6003635" y="4988467"/>
            <a:ext cx="184730" cy="369332"/>
          </a:xfrm>
          <a:prstGeom prst="rect">
            <a:avLst/>
          </a:prstGeom>
        </p:spPr>
        <p:txBody>
          <a:bodyPr wrap="none">
            <a:spAutoFit/>
          </a:bodyPr>
          <a:lstStyle/>
          <a:p>
            <a:pPr algn="ctr"/>
            <a:endParaRPr lang="en-US" b="1"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9" name="Rectangle 8">
            <a:extLst>
              <a:ext uri="{FF2B5EF4-FFF2-40B4-BE49-F238E27FC236}">
                <a16:creationId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our workshop we modeled the probability of risk using a decision tree and it looks like buying a consumer loan is a good investment.</a:t>
            </a:r>
          </a:p>
        </p:txBody>
      </p:sp>
      <p:sp>
        <p:nvSpPr>
          <p:cNvPr id="11" name="TextBox 10">
            <a:extLst>
              <a:ext uri="{FF2B5EF4-FFF2-40B4-BE49-F238E27FC236}">
                <a16:creationId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
        <p:nvSpPr>
          <p:cNvPr id="10" name="Rectangle 9">
            <a:extLst>
              <a:ext uri="{FF2B5EF4-FFF2-40B4-BE49-F238E27FC236}">
                <a16:creationId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
        <p:nvSpPr>
          <p:cNvPr id="15" name="Rectangle 14"/>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Stock price of US Steel</a:t>
            </a:r>
          </a:p>
        </p:txBody>
      </p:sp>
    </p:spTree>
    <p:extLst>
      <p:ext uri="{BB962C8B-B14F-4D97-AF65-F5344CB8AC3E}">
        <p14:creationId xmlns:p14="http://schemas.microsoft.com/office/powerpoint/2010/main" val="133752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Not all times series can be forecasted</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5219701" y="4843463"/>
            <a:ext cx="673582" cy="369332"/>
          </a:xfrm>
          <a:prstGeom prst="rect">
            <a:avLst/>
          </a:prstGeom>
          <a:noFill/>
        </p:spPr>
        <p:txBody>
          <a:bodyPr wrap="none" rtlCol="0">
            <a:spAutoFit/>
          </a:bodyPr>
          <a:lstStyle/>
          <a:p>
            <a:r>
              <a:rPr lang="en-US" b="1" dirty="0"/>
              <a:t>TIME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time series has a trend and seasonality so a traditional forecasting method like Holt Winters could be used.</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
        <p:nvSpPr>
          <p:cNvPr id="8" name="Rectangle 7"/>
          <p:cNvSpPr/>
          <p:nvPr/>
        </p:nvSpPr>
        <p:spPr>
          <a:xfrm>
            <a:off x="9564232" y="5123934"/>
            <a:ext cx="2489784" cy="230832"/>
          </a:xfrm>
          <a:prstGeom prst="rect">
            <a:avLst/>
          </a:prstGeom>
        </p:spPr>
        <p:txBody>
          <a:bodyPr wrap="none">
            <a:spAutoFit/>
          </a:bodyPr>
          <a:lstStyle/>
          <a:p>
            <a:r>
              <a:rPr lang="en-US" sz="900" dirty="0">
                <a:hlinkClick r:id="rId2"/>
              </a:rPr>
              <a:t>https://ycharts.com/companies/AMZN/revenues</a:t>
            </a:r>
            <a:endParaRPr lang="en-US" sz="900" dirty="0"/>
          </a:p>
        </p:txBody>
      </p:sp>
      <p:cxnSp>
        <p:nvCxnSpPr>
          <p:cNvPr id="15" name="Straight Arrow Connector 14"/>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224754" y="2767014"/>
            <a:ext cx="1548565" cy="369332"/>
          </a:xfrm>
          <a:prstGeom prst="rect">
            <a:avLst/>
          </a:prstGeom>
          <a:noFill/>
        </p:spPr>
        <p:txBody>
          <a:bodyPr wrap="none" rtlCol="0">
            <a:spAutoFit/>
          </a:bodyPr>
          <a:lstStyle/>
          <a:p>
            <a:r>
              <a:rPr lang="en-US" b="1" dirty="0" err="1"/>
              <a:t>Qrtly</a:t>
            </a:r>
            <a:r>
              <a:rPr lang="en-US" b="1" dirty="0"/>
              <a:t> Revenue</a:t>
            </a:r>
          </a:p>
        </p:txBody>
      </p:sp>
      <p:pic>
        <p:nvPicPr>
          <p:cNvPr id="18" name="Picture 17"/>
          <p:cNvPicPr>
            <a:picLocks noChangeAspect="1"/>
          </p:cNvPicPr>
          <p:nvPr/>
        </p:nvPicPr>
        <p:blipFill>
          <a:blip r:embed="rId3"/>
          <a:stretch>
            <a:fillRect/>
          </a:stretch>
        </p:blipFill>
        <p:spPr>
          <a:xfrm>
            <a:off x="3463395" y="1491123"/>
            <a:ext cx="5866871" cy="3034310"/>
          </a:xfrm>
          <a:prstGeom prst="rect">
            <a:avLst/>
          </a:prstGeom>
        </p:spPr>
      </p:pic>
    </p:spTree>
    <p:extLst>
      <p:ext uri="{BB962C8B-B14F-4D97-AF65-F5344CB8AC3E}">
        <p14:creationId xmlns:p14="http://schemas.microsoft.com/office/powerpoint/2010/main" val="1420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Rectangle 12"/>
          <p:cNvSpPr/>
          <p:nvPr/>
        </p:nvSpPr>
        <p:spPr>
          <a:xfrm>
            <a:off x="200247" y="5343540"/>
            <a:ext cx="11791506" cy="75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From a forecasting perspective stock prices are often considered a “random walk” meaning traditional econometric forecasting techniques do not apply. </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6138860" y="1948321"/>
            <a:ext cx="5866871" cy="3034310"/>
          </a:xfrm>
          <a:prstGeom prst="rect">
            <a:avLst/>
          </a:prstGeom>
        </p:spPr>
      </p:pic>
      <p:pic>
        <p:nvPicPr>
          <p:cNvPr id="15" name="Picture 14"/>
          <p:cNvPicPr>
            <a:picLocks noChangeAspect="1"/>
          </p:cNvPicPr>
          <p:nvPr/>
        </p:nvPicPr>
        <p:blipFill>
          <a:blip r:embed="rId3"/>
          <a:stretch>
            <a:fillRect/>
          </a:stretch>
        </p:blipFill>
        <p:spPr>
          <a:xfrm>
            <a:off x="207432" y="2121957"/>
            <a:ext cx="5207234" cy="2890307"/>
          </a:xfrm>
          <a:prstGeom prst="rect">
            <a:avLst/>
          </a:prstGeom>
        </p:spPr>
      </p:pic>
      <p:sp>
        <p:nvSpPr>
          <p:cNvPr id="6" name="Rectangle 5"/>
          <p:cNvSpPr/>
          <p:nvPr/>
        </p:nvSpPr>
        <p:spPr>
          <a:xfrm>
            <a:off x="169333" y="1303866"/>
            <a:ext cx="508000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Random Walk</a:t>
            </a:r>
          </a:p>
        </p:txBody>
      </p:sp>
      <p:sp>
        <p:nvSpPr>
          <p:cNvPr id="10" name="Rectangle 9"/>
          <p:cNvSpPr/>
          <p:nvPr/>
        </p:nvSpPr>
        <p:spPr>
          <a:xfrm>
            <a:off x="6197601" y="1303866"/>
            <a:ext cx="5774266"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Predictable Patterns (non-stock)</a:t>
            </a:r>
          </a:p>
        </p:txBody>
      </p:sp>
      <p:sp>
        <p:nvSpPr>
          <p:cNvPr id="7" name="TextBox 6"/>
          <p:cNvSpPr txBox="1"/>
          <p:nvPr/>
        </p:nvSpPr>
        <p:spPr>
          <a:xfrm>
            <a:off x="5486400" y="1439333"/>
            <a:ext cx="478272" cy="369332"/>
          </a:xfrm>
          <a:prstGeom prst="rect">
            <a:avLst/>
          </a:prstGeom>
          <a:noFill/>
        </p:spPr>
        <p:txBody>
          <a:bodyPr wrap="none" rtlCol="0">
            <a:spAutoFit/>
          </a:bodyPr>
          <a:lstStyle/>
          <a:p>
            <a:r>
              <a:rPr lang="en-US" dirty="0"/>
              <a:t>VS.</a:t>
            </a:r>
          </a:p>
        </p:txBody>
      </p:sp>
      <p:cxnSp>
        <p:nvCxnSpPr>
          <p:cNvPr id="9" name="Straight Connector 8"/>
          <p:cNvCxnSpPr/>
          <p:nvPr/>
        </p:nvCxnSpPr>
        <p:spPr>
          <a:xfrm>
            <a:off x="5725536" y="2116666"/>
            <a:ext cx="0" cy="29294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4288290" cy="1200329"/>
          </a:xfrm>
          <a:prstGeom prst="rect">
            <a:avLst/>
          </a:prstGeom>
          <a:noFill/>
        </p:spPr>
        <p:txBody>
          <a:bodyPr wrap="none" rtlCol="0">
            <a:spAutoFit/>
          </a:bodyPr>
          <a:lstStyle/>
          <a:p>
            <a:r>
              <a:rPr lang="en-US" dirty="0"/>
              <a:t>Q1 Jan/Feb/Mar plus ~30 days for reporting</a:t>
            </a:r>
          </a:p>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8" name="Rectangle 7">
            <a:extLst>
              <a:ext uri="{FF2B5EF4-FFF2-40B4-BE49-F238E27FC236}">
                <a16:creationId xmlns:a16="http://schemas.microsoft.com/office/drawing/2014/main" id="{3CFB414F-1B68-46F3-AF87-CA898730A0B9}"/>
              </a:ext>
            </a:extLst>
          </p:cNvPr>
          <p:cNvSpPr/>
          <p:nvPr/>
        </p:nvSpPr>
        <p:spPr>
          <a:xfrm>
            <a:off x="7367587" y="1571627"/>
            <a:ext cx="4272869"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4" name="Rectangle 13">
            <a:extLst>
              <a:ext uri="{FF2B5EF4-FFF2-40B4-BE49-F238E27FC236}">
                <a16:creationId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a16="http://schemas.microsoft.com/office/drawing/2014/main" id="{BC66E6B3-11D2-4696-9CBB-5257D011814B}"/>
              </a:ext>
            </a:extLst>
          </p:cNvPr>
          <p:cNvSpPr txBox="1"/>
          <p:nvPr/>
        </p:nvSpPr>
        <p:spPr>
          <a:xfrm>
            <a:off x="9668740" y="2454390"/>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a16="http://schemas.microsoft.com/office/drawing/2014/main" id="{A26852C9-E991-4B70-B2D5-463E00156CCA}"/>
              </a:ext>
            </a:extLst>
          </p:cNvPr>
          <p:cNvSpPr/>
          <p:nvPr/>
        </p:nvSpPr>
        <p:spPr>
          <a:xfrm>
            <a:off x="9477829" y="2249714"/>
            <a:ext cx="232227" cy="78168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796695"/>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Tree>
    <p:extLst>
      <p:ext uri="{BB962C8B-B14F-4D97-AF65-F5344CB8AC3E}">
        <p14:creationId xmlns:p14="http://schemas.microsoft.com/office/powerpoint/2010/main" val="239214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5" name="Rectangle 14">
            <a:extLst>
              <a:ext uri="{FF2B5EF4-FFF2-40B4-BE49-F238E27FC236}">
                <a16:creationId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 $20</a:t>
            </a:r>
          </a:p>
          <a:p>
            <a:r>
              <a:rPr lang="en-US" dirty="0"/>
              <a:t>2/26/18:  ~ $45</a:t>
            </a:r>
          </a:p>
          <a:p>
            <a:r>
              <a:rPr lang="en-US" dirty="0"/>
              <a:t>4/16/18: ~ $36</a:t>
            </a:r>
          </a:p>
          <a:p>
            <a:r>
              <a:rPr lang="en-US" dirty="0"/>
              <a:t>6/16/18: ~ $36</a:t>
            </a:r>
          </a:p>
          <a:p>
            <a:endParaRPr lang="en-US" dirty="0"/>
          </a:p>
        </p:txBody>
      </p:sp>
      <p:sp>
        <p:nvSpPr>
          <p:cNvPr id="17" name="TextBox 16">
            <a:extLst>
              <a:ext uri="{FF2B5EF4-FFF2-40B4-BE49-F238E27FC236}">
                <a16:creationId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7139231-CCAB-43EB-BF08-B6A78719CFB0}"/>
              </a:ext>
            </a:extLst>
          </p:cNvPr>
          <p:cNvSpPr txBox="1"/>
          <p:nvPr/>
        </p:nvSpPr>
        <p:spPr>
          <a:xfrm>
            <a:off x="9613162" y="3673122"/>
            <a:ext cx="2068195" cy="338554"/>
          </a:xfrm>
          <a:prstGeom prst="rect">
            <a:avLst/>
          </a:prstGeom>
          <a:noFill/>
        </p:spPr>
        <p:txBody>
          <a:bodyPr wrap="none" rtlCol="0">
            <a:spAutoFit/>
          </a:bodyPr>
          <a:lstStyle/>
          <a:p>
            <a:r>
              <a:rPr lang="en-US" sz="1600" dirty="0"/>
              <a:t>Retaliatory Auto tariffs</a:t>
            </a:r>
          </a:p>
        </p:txBody>
      </p:sp>
      <p:sp>
        <p:nvSpPr>
          <p:cNvPr id="23" name="Right Brace 22">
            <a:extLst>
              <a:ext uri="{FF2B5EF4-FFF2-40B4-BE49-F238E27FC236}">
                <a16:creationId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13600" y="2212041"/>
            <a:ext cx="410754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Missed quarterly earnings (self inflicted)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Steel Tariffs (political/macro)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 Tariffs (out of sector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2" name="Rectangle 11">
            <a:extLst>
              <a:ext uri="{FF2B5EF4-FFF2-40B4-BE49-F238E27FC236}">
                <a16:creationId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belief investor would not have bought or sold. </a:t>
            </a:r>
          </a:p>
        </p:txBody>
      </p:sp>
    </p:spTree>
    <p:extLst>
      <p:ext uri="{BB962C8B-B14F-4D97-AF65-F5344CB8AC3E}">
        <p14:creationId xmlns:p14="http://schemas.microsoft.com/office/powerpoint/2010/main" val="350214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24</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fundamental investor would have sold after the quarterly earnings report waiting for another financial indicator to buy again (next quarter).</a:t>
            </a:r>
          </a:p>
        </p:txBody>
      </p:sp>
    </p:spTree>
    <p:extLst>
      <p:ext uri="{BB962C8B-B14F-4D97-AF65-F5344CB8AC3E}">
        <p14:creationId xmlns:p14="http://schemas.microsoft.com/office/powerpoint/2010/main" val="406282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25</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technical investor may have gotten out after the price drop but back in as positive moment based on steel tariffs occurred only to sell again after the momentum faded based on automotive tariffs</a:t>
            </a:r>
          </a:p>
        </p:txBody>
      </p:sp>
    </p:spTree>
    <p:extLst>
      <p:ext uri="{BB962C8B-B14F-4D97-AF65-F5344CB8AC3E}">
        <p14:creationId xmlns:p14="http://schemas.microsoft.com/office/powerpoint/2010/main" val="226989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An HFT would have been in and out many times per second and minute making money no matter the direction, they work only with speed as an advantage. </a:t>
            </a:r>
          </a:p>
        </p:txBody>
      </p:sp>
      <p:sp>
        <p:nvSpPr>
          <p:cNvPr id="11" name="Footer Placeholder 5">
            <a:extLst>
              <a:ext uri="{FF2B5EF4-FFF2-40B4-BE49-F238E27FC236}">
                <a16:creationId xmlns:a16="http://schemas.microsoft.com/office/drawing/2014/main" id="{630D59AF-80A3-C249-890C-004ABC6CF9B1}"/>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118294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B69D85C1-292C-4644-A557-BA0CA7070E0D}"/>
              </a:ext>
            </a:extLst>
          </p:cNvPr>
          <p:cNvPicPr>
            <a:picLocks noChangeAspect="1"/>
          </p:cNvPicPr>
          <p:nvPr/>
        </p:nvPicPr>
        <p:blipFill rotWithShape="1">
          <a:blip r:embed="rId2"/>
          <a:srcRect t="21920"/>
          <a:stretch/>
        </p:blipFill>
        <p:spPr>
          <a:xfrm>
            <a:off x="20" y="1128713"/>
            <a:ext cx="12191980" cy="3879226"/>
          </a:xfrm>
          <a:prstGeom prst="rect">
            <a:avLst/>
          </a:prstGeom>
        </p:spPr>
      </p:pic>
      <p:sp>
        <p:nvSpPr>
          <p:cNvPr id="2" name="Title 1">
            <a:extLst>
              <a:ext uri="{FF2B5EF4-FFF2-40B4-BE49-F238E27FC236}">
                <a16:creationId xmlns:a16="http://schemas.microsoft.com/office/drawing/2014/main" id="{851B8590-3807-AA48-B7F5-C70EA60BEA58}"/>
              </a:ext>
            </a:extLst>
          </p:cNvPr>
          <p:cNvSpPr>
            <a:spLocks noGrp="1"/>
          </p:cNvSpPr>
          <p:nvPr>
            <p:ph type="title"/>
          </p:nvPr>
        </p:nvSpPr>
        <p:spPr>
          <a:xfrm>
            <a:off x="804484" y="5566756"/>
            <a:ext cx="10592174" cy="656946"/>
          </a:xfrm>
        </p:spPr>
        <p:txBody>
          <a:bodyPr vert="horz" lIns="91440" tIns="45720" rIns="91440" bIns="45720" rtlCol="0" anchor="t">
            <a:noAutofit/>
          </a:bodyPr>
          <a:lstStyle/>
          <a:p>
            <a:r>
              <a:rPr lang="en-US" sz="2400" dirty="0">
                <a:solidFill>
                  <a:srgbClr val="000000"/>
                </a:solidFill>
              </a:rPr>
              <a:t>US Steel Update: Pandemic Fearful Economic Panic &amp; Uncertainty</a:t>
            </a:r>
          </a:p>
        </p:txBody>
      </p:sp>
      <p:sp>
        <p:nvSpPr>
          <p:cNvPr id="4" name="Footer Placeholder 3">
            <a:extLst>
              <a:ext uri="{FF2B5EF4-FFF2-40B4-BE49-F238E27FC236}">
                <a16:creationId xmlns:a16="http://schemas.microsoft.com/office/drawing/2014/main" id="{C46EC3A4-BD5C-3544-A8C3-32F4DC48BB77}"/>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defTabSz="914400">
              <a:spcAft>
                <a:spcPts val="600"/>
              </a:spcAft>
              <a:defRPr/>
            </a:pPr>
            <a:r>
              <a:rPr lang="en-US" sz="1000" kern="1200">
                <a:solidFill>
                  <a:srgbClr val="898989"/>
                </a:solidFill>
                <a:latin typeface="Calibri" panose="020F0502020204030204"/>
                <a:ea typeface="+mn-ea"/>
                <a:cs typeface="+mn-cs"/>
              </a:rPr>
              <a:t>Kwartler</a:t>
            </a:r>
          </a:p>
        </p:txBody>
      </p:sp>
      <p:sp>
        <p:nvSpPr>
          <p:cNvPr id="10" name="Rectangle 9">
            <a:extLst>
              <a:ext uri="{FF2B5EF4-FFF2-40B4-BE49-F238E27FC236}">
                <a16:creationId xmlns:a16="http://schemas.microsoft.com/office/drawing/2014/main" id="{151F1B89-FAA0-C24D-B1D7-0AB17D77742E}"/>
              </a:ext>
            </a:extLst>
          </p:cNvPr>
          <p:cNvSpPr/>
          <p:nvPr/>
        </p:nvSpPr>
        <p:spPr>
          <a:xfrm>
            <a:off x="10115551" y="3786188"/>
            <a:ext cx="342900" cy="5000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22C057-6739-CE4A-949B-9C25E9862636}"/>
              </a:ext>
            </a:extLst>
          </p:cNvPr>
          <p:cNvSpPr txBox="1"/>
          <p:nvPr/>
        </p:nvSpPr>
        <p:spPr>
          <a:xfrm>
            <a:off x="2957513" y="5800725"/>
            <a:ext cx="184731" cy="369332"/>
          </a:xfrm>
          <a:prstGeom prst="rect">
            <a:avLst/>
          </a:prstGeom>
          <a:noFill/>
        </p:spPr>
        <p:txBody>
          <a:bodyPr wrap="none" rtlCol="0">
            <a:spAutoFit/>
          </a:bodyPr>
          <a:lstStyle/>
          <a:p>
            <a:endParaRPr lang="en-US" dirty="0"/>
          </a:p>
        </p:txBody>
      </p:sp>
      <p:sp>
        <p:nvSpPr>
          <p:cNvPr id="12" name="Rectangle 11">
            <a:extLst>
              <a:ext uri="{FF2B5EF4-FFF2-40B4-BE49-F238E27FC236}">
                <a16:creationId xmlns:a16="http://schemas.microsoft.com/office/drawing/2014/main" id="{D94C6684-7B8B-634E-A64E-E13F2D60C482}"/>
              </a:ext>
            </a:extLst>
          </p:cNvPr>
          <p:cNvSpPr/>
          <p:nvPr/>
        </p:nvSpPr>
        <p:spPr>
          <a:xfrm>
            <a:off x="10753725" y="3786188"/>
            <a:ext cx="1119188" cy="3857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7C9C05-DDF8-B841-A91E-E58BB3C0F32C}"/>
              </a:ext>
            </a:extLst>
          </p:cNvPr>
          <p:cNvSpPr/>
          <p:nvPr/>
        </p:nvSpPr>
        <p:spPr>
          <a:xfrm>
            <a:off x="523874" y="1957811"/>
            <a:ext cx="4942103" cy="26280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C6F39B1-E483-2444-9802-B6F72F8F68B7}"/>
              </a:ext>
            </a:extLst>
          </p:cNvPr>
          <p:cNvSpPr txBox="1">
            <a:spLocks/>
          </p:cNvSpPr>
          <p:nvPr/>
        </p:nvSpPr>
        <p:spPr>
          <a:xfrm>
            <a:off x="297440" y="1050202"/>
            <a:ext cx="4645166"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Steel Tariff &amp; Trade War as discussed.</a:t>
            </a:r>
          </a:p>
        </p:txBody>
      </p:sp>
      <p:sp>
        <p:nvSpPr>
          <p:cNvPr id="14" name="Title 1">
            <a:extLst>
              <a:ext uri="{FF2B5EF4-FFF2-40B4-BE49-F238E27FC236}">
                <a16:creationId xmlns:a16="http://schemas.microsoft.com/office/drawing/2014/main" id="{8F7DDD74-3E6B-014B-A8D0-8121E2BD113F}"/>
              </a:ext>
            </a:extLst>
          </p:cNvPr>
          <p:cNvSpPr txBox="1">
            <a:spLocks/>
          </p:cNvSpPr>
          <p:nvPr/>
        </p:nvSpPr>
        <p:spPr>
          <a:xfrm>
            <a:off x="5465977" y="1081301"/>
            <a:ext cx="3668927"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US Steel Update: Declining Impact of Trade War &amp; Expected “Soft Landing” Recession</a:t>
            </a:r>
          </a:p>
        </p:txBody>
      </p:sp>
      <p:sp>
        <p:nvSpPr>
          <p:cNvPr id="15" name="Rectangle 14">
            <a:extLst>
              <a:ext uri="{FF2B5EF4-FFF2-40B4-BE49-F238E27FC236}">
                <a16:creationId xmlns:a16="http://schemas.microsoft.com/office/drawing/2014/main" id="{34D0A0AB-93CC-CD4A-8917-B8D2B8364ECA}"/>
              </a:ext>
            </a:extLst>
          </p:cNvPr>
          <p:cNvSpPr/>
          <p:nvPr/>
        </p:nvSpPr>
        <p:spPr>
          <a:xfrm>
            <a:off x="5597236" y="1957811"/>
            <a:ext cx="3311236" cy="26280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0497BBC4-D1A4-D443-B428-84FB5027A34A}"/>
              </a:ext>
            </a:extLst>
          </p:cNvPr>
          <p:cNvSpPr txBox="1">
            <a:spLocks/>
          </p:cNvSpPr>
          <p:nvPr/>
        </p:nvSpPr>
        <p:spPr>
          <a:xfrm>
            <a:off x="9658275" y="1128713"/>
            <a:ext cx="2533706"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Pandemic Dip and Uncertainty</a:t>
            </a:r>
          </a:p>
        </p:txBody>
      </p:sp>
    </p:spTree>
    <p:extLst>
      <p:ext uri="{BB962C8B-B14F-4D97-AF65-F5344CB8AC3E}">
        <p14:creationId xmlns:p14="http://schemas.microsoft.com/office/powerpoint/2010/main" val="373708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p:bldP spid="15"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5668FE-74E0-9E48-96A4-CE4F0E5072CB}"/>
              </a:ext>
            </a:extLst>
          </p:cNvPr>
          <p:cNvPicPr>
            <a:picLocks noChangeAspect="1"/>
          </p:cNvPicPr>
          <p:nvPr/>
        </p:nvPicPr>
        <p:blipFill>
          <a:blip r:embed="rId2"/>
          <a:stretch>
            <a:fillRect/>
          </a:stretch>
        </p:blipFill>
        <p:spPr>
          <a:xfrm>
            <a:off x="-1" y="1144471"/>
            <a:ext cx="12179227" cy="4108217"/>
          </a:xfrm>
          <a:prstGeom prst="rect">
            <a:avLst/>
          </a:prstGeom>
        </p:spPr>
      </p:pic>
      <p:sp>
        <p:nvSpPr>
          <p:cNvPr id="4" name="Footer Placeholder 3">
            <a:extLst>
              <a:ext uri="{FF2B5EF4-FFF2-40B4-BE49-F238E27FC236}">
                <a16:creationId xmlns:a16="http://schemas.microsoft.com/office/drawing/2014/main" id="{C46EC3A4-BD5C-3544-A8C3-32F4DC48BB77}"/>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defTabSz="914400">
              <a:spcAft>
                <a:spcPts val="600"/>
              </a:spcAft>
              <a:defRPr/>
            </a:pPr>
            <a:r>
              <a:rPr lang="en-US" sz="1000" kern="1200">
                <a:solidFill>
                  <a:srgbClr val="898989"/>
                </a:solidFill>
                <a:latin typeface="Calibri" panose="020F0502020204030204"/>
                <a:ea typeface="+mn-ea"/>
                <a:cs typeface="+mn-cs"/>
              </a:rPr>
              <a:t>Kwartler</a:t>
            </a:r>
          </a:p>
        </p:txBody>
      </p:sp>
      <p:sp>
        <p:nvSpPr>
          <p:cNvPr id="7" name="TextBox 6">
            <a:extLst>
              <a:ext uri="{FF2B5EF4-FFF2-40B4-BE49-F238E27FC236}">
                <a16:creationId xmlns:a16="http://schemas.microsoft.com/office/drawing/2014/main" id="{A722C057-6739-CE4A-949B-9C25E9862636}"/>
              </a:ext>
            </a:extLst>
          </p:cNvPr>
          <p:cNvSpPr txBox="1"/>
          <p:nvPr/>
        </p:nvSpPr>
        <p:spPr>
          <a:xfrm>
            <a:off x="2957513" y="5800725"/>
            <a:ext cx="184731" cy="369332"/>
          </a:xfrm>
          <a:prstGeom prst="rect">
            <a:avLst/>
          </a:prstGeom>
          <a:noFill/>
        </p:spPr>
        <p:txBody>
          <a:bodyPr wrap="none" rtlCol="0">
            <a:spAutoFit/>
          </a:bodyPr>
          <a:lstStyle/>
          <a:p>
            <a:endParaRPr lang="en-US" dirty="0"/>
          </a:p>
        </p:txBody>
      </p:sp>
      <p:sp>
        <p:nvSpPr>
          <p:cNvPr id="13" name="Rectangle 12">
            <a:extLst>
              <a:ext uri="{FF2B5EF4-FFF2-40B4-BE49-F238E27FC236}">
                <a16:creationId xmlns:a16="http://schemas.microsoft.com/office/drawing/2014/main" id="{D9E76B05-6FD3-6C42-93F7-C5B5DF4B7014}"/>
              </a:ext>
            </a:extLst>
          </p:cNvPr>
          <p:cNvSpPr/>
          <p:nvPr/>
        </p:nvSpPr>
        <p:spPr>
          <a:xfrm flipH="1">
            <a:off x="10825929" y="1957811"/>
            <a:ext cx="1291001" cy="26280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7B1E4D7-A2CC-6943-9A4F-32966BD50EC8}"/>
              </a:ext>
            </a:extLst>
          </p:cNvPr>
          <p:cNvSpPr txBox="1">
            <a:spLocks/>
          </p:cNvSpPr>
          <p:nvPr/>
        </p:nvSpPr>
        <p:spPr>
          <a:xfrm>
            <a:off x="9809017" y="815358"/>
            <a:ext cx="2370209"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Looks like a positive momentum?  Improving US economy, infrastructure bill</a:t>
            </a:r>
          </a:p>
        </p:txBody>
      </p:sp>
      <p:sp>
        <p:nvSpPr>
          <p:cNvPr id="15" name="Title 14">
            <a:extLst>
              <a:ext uri="{FF2B5EF4-FFF2-40B4-BE49-F238E27FC236}">
                <a16:creationId xmlns:a16="http://schemas.microsoft.com/office/drawing/2014/main" id="{0614FDF8-6A2F-A848-AF45-1A1E88D45565}"/>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274903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dirty="0"/>
              <a:t>What is an example of a stock that has been impacted by macroeconomic forces?</a:t>
            </a:r>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29</a:t>
            </a:fld>
            <a:endParaRPr lang="en-US"/>
          </a:p>
        </p:txBody>
      </p:sp>
      <p:sp>
        <p:nvSpPr>
          <p:cNvPr id="7" name="Footer Placeholder 5">
            <a:extLst>
              <a:ext uri="{FF2B5EF4-FFF2-40B4-BE49-F238E27FC236}">
                <a16:creationId xmlns:a16="http://schemas.microsoft.com/office/drawing/2014/main" id="{B63CAD89-9197-9942-BCFB-18F4A982AB3B}"/>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412875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985334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a:bodyPr>
          <a:lstStyle/>
          <a:p>
            <a:r>
              <a:rPr lang="en-US" sz="2800" dirty="0"/>
              <a:t>What is an example of a stock that has been impacted by external forces?</a:t>
            </a:r>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30</a:t>
            </a:fld>
            <a:endParaRPr lang="en-US"/>
          </a:p>
        </p:txBody>
      </p:sp>
      <p:sp>
        <p:nvSpPr>
          <p:cNvPr id="13" name="Footer Placeholder 5">
            <a:extLst>
              <a:ext uri="{FF2B5EF4-FFF2-40B4-BE49-F238E27FC236}">
                <a16:creationId xmlns:a16="http://schemas.microsoft.com/office/drawing/2014/main" id="{8ECA0CF3-8F19-6044-B47B-619A47DA55BF}"/>
              </a:ext>
            </a:extLst>
          </p:cNvPr>
          <p:cNvSpPr>
            <a:spLocks noGrp="1"/>
          </p:cNvSpPr>
          <p:nvPr>
            <p:ph type="ftr" sz="quarter" idx="11"/>
          </p:nvPr>
        </p:nvSpPr>
        <p:spPr>
          <a:xfrm>
            <a:off x="4038600" y="6356350"/>
            <a:ext cx="4114800" cy="365125"/>
          </a:xfrm>
        </p:spPr>
        <p:txBody>
          <a:bodyPr/>
          <a:lstStyle/>
          <a:p>
            <a:r>
              <a:rPr lang="en-US"/>
              <a:t>Kwartler CS96</a:t>
            </a:r>
            <a:endParaRPr lang="en-US" dirty="0"/>
          </a:p>
        </p:txBody>
      </p:sp>
      <p:pic>
        <p:nvPicPr>
          <p:cNvPr id="6" name="Picture 5">
            <a:extLst>
              <a:ext uri="{FF2B5EF4-FFF2-40B4-BE49-F238E27FC236}">
                <a16:creationId xmlns:a16="http://schemas.microsoft.com/office/drawing/2014/main" id="{1B3C8A62-1BFA-A74F-8A82-6D30DD202F63}"/>
              </a:ext>
            </a:extLst>
          </p:cNvPr>
          <p:cNvPicPr>
            <a:picLocks noChangeAspect="1"/>
          </p:cNvPicPr>
          <p:nvPr/>
        </p:nvPicPr>
        <p:blipFill>
          <a:blip r:embed="rId2"/>
          <a:stretch>
            <a:fillRect/>
          </a:stretch>
        </p:blipFill>
        <p:spPr>
          <a:xfrm>
            <a:off x="313813" y="1099574"/>
            <a:ext cx="5231581" cy="3126566"/>
          </a:xfrm>
          <a:prstGeom prst="rect">
            <a:avLst/>
          </a:prstGeom>
          <a:ln>
            <a:solidFill>
              <a:schemeClr val="bg2">
                <a:lumMod val="50000"/>
              </a:schemeClr>
            </a:solidFill>
          </a:ln>
        </p:spPr>
      </p:pic>
      <p:pic>
        <p:nvPicPr>
          <p:cNvPr id="8" name="Picture 7">
            <a:extLst>
              <a:ext uri="{FF2B5EF4-FFF2-40B4-BE49-F238E27FC236}">
                <a16:creationId xmlns:a16="http://schemas.microsoft.com/office/drawing/2014/main" id="{64527A7B-500A-F447-8111-AA820A95FB4B}"/>
              </a:ext>
            </a:extLst>
          </p:cNvPr>
          <p:cNvPicPr>
            <a:picLocks noChangeAspect="1"/>
          </p:cNvPicPr>
          <p:nvPr/>
        </p:nvPicPr>
        <p:blipFill>
          <a:blip r:embed="rId3"/>
          <a:stretch>
            <a:fillRect/>
          </a:stretch>
        </p:blipFill>
        <p:spPr>
          <a:xfrm>
            <a:off x="6200775" y="1120775"/>
            <a:ext cx="5548312" cy="3315855"/>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3BB3CC7A-C44E-5A48-AFA5-04B558844C0C}"/>
              </a:ext>
            </a:extLst>
          </p:cNvPr>
          <p:cNvPicPr>
            <a:picLocks noChangeAspect="1"/>
          </p:cNvPicPr>
          <p:nvPr/>
        </p:nvPicPr>
        <p:blipFill>
          <a:blip r:embed="rId4"/>
          <a:stretch>
            <a:fillRect/>
          </a:stretch>
        </p:blipFill>
        <p:spPr>
          <a:xfrm>
            <a:off x="3472733" y="3809871"/>
            <a:ext cx="4523658" cy="2703488"/>
          </a:xfrm>
          <a:prstGeom prst="rect">
            <a:avLst/>
          </a:prstGeom>
          <a:ln>
            <a:solidFill>
              <a:schemeClr val="bg2">
                <a:lumMod val="50000"/>
              </a:schemeClr>
            </a:solidFill>
          </a:ln>
        </p:spPr>
      </p:pic>
    </p:spTree>
    <p:extLst>
      <p:ext uri="{BB962C8B-B14F-4D97-AF65-F5344CB8AC3E}">
        <p14:creationId xmlns:p14="http://schemas.microsoft.com/office/powerpoint/2010/main" val="339731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339884"/>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31</a:t>
            </a:fld>
            <a:endParaRPr lang="en-US" dirty="0"/>
          </a:p>
        </p:txBody>
      </p:sp>
    </p:spTree>
    <p:extLst>
      <p:ext uri="{BB962C8B-B14F-4D97-AF65-F5344CB8AC3E}">
        <p14:creationId xmlns:p14="http://schemas.microsoft.com/office/powerpoint/2010/main" val="39689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has many API related libraries.</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32</a:t>
            </a:fld>
            <a:endParaRPr lang="en-US"/>
          </a:p>
        </p:txBody>
      </p:sp>
      <p:pic>
        <p:nvPicPr>
          <p:cNvPr id="11" name="Picture 2" descr="Image result for what is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34296" r="34593"/>
          <a:stretch/>
        </p:blipFill>
        <p:spPr bwMode="auto">
          <a:xfrm>
            <a:off x="5198532" y="2912439"/>
            <a:ext cx="1778001"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9369" y="1945310"/>
            <a:ext cx="5053263" cy="646331"/>
          </a:xfrm>
          <a:prstGeom prst="rect">
            <a:avLst/>
          </a:prstGeom>
          <a:ln>
            <a:solidFill>
              <a:schemeClr val="accent6"/>
            </a:solidFill>
          </a:ln>
        </p:spPr>
        <p:txBody>
          <a:bodyPr wrap="square">
            <a:spAutoFit/>
          </a:bodyPr>
          <a:lstStyle/>
          <a:p>
            <a:pPr algn="ctr"/>
            <a:r>
              <a:rPr lang="en-US" dirty="0" err="1"/>
              <a:t>Quantmod</a:t>
            </a:r>
            <a:r>
              <a:rPr lang="en-US" dirty="0"/>
              <a:t> handles the request &amp; organizing data to a time series object.</a:t>
            </a:r>
          </a:p>
        </p:txBody>
      </p:sp>
      <p:sp>
        <p:nvSpPr>
          <p:cNvPr id="16" name="Rectangle 15">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Rather than code requests &amp; parse responses ourselves we use the </a:t>
            </a:r>
            <a:r>
              <a:rPr lang="en-US" sz="2000" dirty="0" err="1">
                <a:solidFill>
                  <a:schemeClr val="bg1"/>
                </a:solidFill>
              </a:rPr>
              <a:t>quantmod</a:t>
            </a:r>
            <a:r>
              <a:rPr lang="en-US" sz="2000" dirty="0">
                <a:solidFill>
                  <a:schemeClr val="bg1"/>
                </a:solidFill>
              </a:rPr>
              <a:t> package.</a:t>
            </a:r>
          </a:p>
        </p:txBody>
      </p:sp>
      <p:pic>
        <p:nvPicPr>
          <p:cNvPr id="1026" name="Picture 2" descr="Image result fo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75" y="3500483"/>
            <a:ext cx="1063625" cy="8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ahoo financ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578" b="31733"/>
          <a:stretch/>
        </p:blipFill>
        <p:spPr bwMode="auto">
          <a:xfrm>
            <a:off x="7165975" y="3548497"/>
            <a:ext cx="1931959" cy="72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7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9117454"/>
              </p:ext>
            </p:extLst>
          </p:nvPr>
        </p:nvGraphicFramePr>
        <p:xfrm>
          <a:off x="3190413" y="1111250"/>
          <a:ext cx="5811174" cy="192024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12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Manipulate a time series object TTR_A.R</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33</a:t>
            </a:fld>
            <a:endParaRPr lang="en-US" dirty="0"/>
          </a:p>
        </p:txBody>
      </p:sp>
    </p:spTree>
    <p:extLst>
      <p:ext uri="{BB962C8B-B14F-4D97-AF65-F5344CB8AC3E}">
        <p14:creationId xmlns:p14="http://schemas.microsoft.com/office/powerpoint/2010/main" val="254023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3C8ED64-C774-4AEA-B160-79E9FCCDE563}"/>
              </a:ext>
            </a:extLst>
          </p:cNvPr>
          <p:cNvSpPr/>
          <p:nvPr/>
        </p:nvSpPr>
        <p:spPr>
          <a:xfrm>
            <a:off x="293111"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Day</a:t>
            </a:r>
          </a:p>
        </p:txBody>
      </p:sp>
      <p:sp>
        <p:nvSpPr>
          <p:cNvPr id="2" name="Title 1">
            <a:extLst>
              <a:ext uri="{FF2B5EF4-FFF2-40B4-BE49-F238E27FC236}">
                <a16:creationId xmlns:a16="http://schemas.microsoft.com/office/drawing/2014/main" id="{572B8767-3890-493B-9469-7265550E508F}"/>
              </a:ext>
            </a:extLst>
          </p:cNvPr>
          <p:cNvSpPr>
            <a:spLocks noGrp="1"/>
          </p:cNvSpPr>
          <p:nvPr>
            <p:ph type="title"/>
          </p:nvPr>
        </p:nvSpPr>
        <p:spPr/>
        <p:txBody>
          <a:bodyPr>
            <a:normAutofit fontScale="90000"/>
          </a:bodyPr>
          <a:lstStyle/>
          <a:p>
            <a:r>
              <a:rPr lang="en-US" dirty="0"/>
              <a:t>Interpreting a Candlestick Chart</a:t>
            </a:r>
          </a:p>
        </p:txBody>
      </p:sp>
      <p:sp>
        <p:nvSpPr>
          <p:cNvPr id="3" name="Date Placeholder 2">
            <a:extLst>
              <a:ext uri="{FF2B5EF4-FFF2-40B4-BE49-F238E27FC236}">
                <a16:creationId xmlns:a16="http://schemas.microsoft.com/office/drawing/2014/main" id="{F78C16CA-4FBD-4B7C-8DE2-22D685A5B817}"/>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52449ABF-2B64-4DFC-92BB-E7110FD93ABD}"/>
              </a:ext>
            </a:extLst>
          </p:cNvPr>
          <p:cNvSpPr>
            <a:spLocks noGrp="1"/>
          </p:cNvSpPr>
          <p:nvPr>
            <p:ph type="ftr" sz="quarter" idx="11"/>
          </p:nvPr>
        </p:nvSpPr>
        <p:spPr/>
        <p:txBody>
          <a:bodyPr/>
          <a:lstStyle/>
          <a:p>
            <a:r>
              <a:rPr lang="en-US" dirty="0"/>
              <a:t>Kwartler CS96</a:t>
            </a:r>
          </a:p>
        </p:txBody>
      </p:sp>
      <p:pic>
        <p:nvPicPr>
          <p:cNvPr id="5" name="Picture 4">
            <a:extLst>
              <a:ext uri="{FF2B5EF4-FFF2-40B4-BE49-F238E27FC236}">
                <a16:creationId xmlns:a16="http://schemas.microsoft.com/office/drawing/2014/main" id="{17CA8BD1-8E4C-446B-94AF-2A1C7FF888CF}"/>
              </a:ext>
            </a:extLst>
          </p:cNvPr>
          <p:cNvPicPr>
            <a:picLocks noChangeAspect="1"/>
          </p:cNvPicPr>
          <p:nvPr/>
        </p:nvPicPr>
        <p:blipFill>
          <a:blip r:embed="rId2"/>
          <a:stretch>
            <a:fillRect/>
          </a:stretch>
        </p:blipFill>
        <p:spPr>
          <a:xfrm>
            <a:off x="3374162" y="2346783"/>
            <a:ext cx="5047318" cy="2653151"/>
          </a:xfrm>
          <a:prstGeom prst="rect">
            <a:avLst/>
          </a:prstGeom>
        </p:spPr>
      </p:pic>
      <p:grpSp>
        <p:nvGrpSpPr>
          <p:cNvPr id="24" name="Group 23">
            <a:extLst>
              <a:ext uri="{FF2B5EF4-FFF2-40B4-BE49-F238E27FC236}">
                <a16:creationId xmlns:a16="http://schemas.microsoft.com/office/drawing/2014/main" id="{DE84F4FA-CFAE-4378-B136-FAE63E723072}"/>
              </a:ext>
            </a:extLst>
          </p:cNvPr>
          <p:cNvGrpSpPr/>
          <p:nvPr/>
        </p:nvGrpSpPr>
        <p:grpSpPr>
          <a:xfrm>
            <a:off x="9188846" y="2162117"/>
            <a:ext cx="2237114" cy="3408501"/>
            <a:chOff x="9384272" y="2162117"/>
            <a:chExt cx="2237114" cy="3408501"/>
          </a:xfrm>
        </p:grpSpPr>
        <p:cxnSp>
          <p:nvCxnSpPr>
            <p:cNvPr id="14" name="Straight Connector 13">
              <a:extLst>
                <a:ext uri="{FF2B5EF4-FFF2-40B4-BE49-F238E27FC236}">
                  <a16:creationId xmlns:a16="http://schemas.microsoft.com/office/drawing/2014/main" id="{084BD5AA-D717-4487-AB2E-92302E6A5357}"/>
                </a:ext>
              </a:extLst>
            </p:cNvPr>
            <p:cNvCxnSpPr/>
            <p:nvPr/>
          </p:nvCxnSpPr>
          <p:spPr>
            <a:xfrm>
              <a:off x="9747343"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79EA74-5C9A-4A39-8A3F-78D6F57FEAA9}"/>
                </a:ext>
              </a:extLst>
            </p:cNvPr>
            <p:cNvSpPr/>
            <p:nvPr/>
          </p:nvSpPr>
          <p:spPr>
            <a:xfrm>
              <a:off x="9384272" y="2780731"/>
              <a:ext cx="739588" cy="19901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5AE76F-3FA3-446C-A961-1A70E958DA97}"/>
                </a:ext>
              </a:extLst>
            </p:cNvPr>
            <p:cNvSpPr txBox="1"/>
            <p:nvPr/>
          </p:nvSpPr>
          <p:spPr>
            <a:xfrm>
              <a:off x="10123860" y="2596065"/>
              <a:ext cx="1374094" cy="369332"/>
            </a:xfrm>
            <a:prstGeom prst="rect">
              <a:avLst/>
            </a:prstGeom>
            <a:noFill/>
          </p:spPr>
          <p:txBody>
            <a:bodyPr wrap="none" rtlCol="0">
              <a:spAutoFit/>
            </a:bodyPr>
            <a:lstStyle/>
            <a:p>
              <a:r>
                <a:rPr lang="en-US" dirty="0"/>
                <a:t>Closing Price</a:t>
              </a:r>
            </a:p>
          </p:txBody>
        </p:sp>
        <p:sp>
          <p:nvSpPr>
            <p:cNvPr id="16" name="TextBox 15">
              <a:extLst>
                <a:ext uri="{FF2B5EF4-FFF2-40B4-BE49-F238E27FC236}">
                  <a16:creationId xmlns:a16="http://schemas.microsoft.com/office/drawing/2014/main" id="{47F636A7-C016-4BA5-B2BA-0565037879EF}"/>
                </a:ext>
              </a:extLst>
            </p:cNvPr>
            <p:cNvSpPr txBox="1"/>
            <p:nvPr/>
          </p:nvSpPr>
          <p:spPr>
            <a:xfrm>
              <a:off x="9742185" y="2162117"/>
              <a:ext cx="1130438" cy="369332"/>
            </a:xfrm>
            <a:prstGeom prst="rect">
              <a:avLst/>
            </a:prstGeom>
            <a:noFill/>
          </p:spPr>
          <p:txBody>
            <a:bodyPr wrap="none" rtlCol="0">
              <a:spAutoFit/>
            </a:bodyPr>
            <a:lstStyle/>
            <a:p>
              <a:r>
                <a:rPr lang="en-US" dirty="0"/>
                <a:t>High Price</a:t>
              </a:r>
            </a:p>
          </p:txBody>
        </p:sp>
        <p:sp>
          <p:nvSpPr>
            <p:cNvPr id="17" name="TextBox 16">
              <a:extLst>
                <a:ext uri="{FF2B5EF4-FFF2-40B4-BE49-F238E27FC236}">
                  <a16:creationId xmlns:a16="http://schemas.microsoft.com/office/drawing/2014/main" id="{DA8E9353-CECC-4901-9E8C-51790CBAC403}"/>
                </a:ext>
              </a:extLst>
            </p:cNvPr>
            <p:cNvSpPr txBox="1"/>
            <p:nvPr/>
          </p:nvSpPr>
          <p:spPr>
            <a:xfrm>
              <a:off x="10123860" y="4417679"/>
              <a:ext cx="1497526" cy="369332"/>
            </a:xfrm>
            <a:prstGeom prst="rect">
              <a:avLst/>
            </a:prstGeom>
            <a:noFill/>
          </p:spPr>
          <p:txBody>
            <a:bodyPr wrap="none" rtlCol="0">
              <a:spAutoFit/>
            </a:bodyPr>
            <a:lstStyle/>
            <a:p>
              <a:r>
                <a:rPr lang="en-US" dirty="0"/>
                <a:t>Opening Price</a:t>
              </a:r>
            </a:p>
          </p:txBody>
        </p:sp>
        <p:sp>
          <p:nvSpPr>
            <p:cNvPr id="18" name="TextBox 17">
              <a:extLst>
                <a:ext uri="{FF2B5EF4-FFF2-40B4-BE49-F238E27FC236}">
                  <a16:creationId xmlns:a16="http://schemas.microsoft.com/office/drawing/2014/main" id="{4ACA545B-A6BD-448B-BB74-E2107F9BE1E1}"/>
                </a:ext>
              </a:extLst>
            </p:cNvPr>
            <p:cNvSpPr txBox="1"/>
            <p:nvPr/>
          </p:nvSpPr>
          <p:spPr>
            <a:xfrm>
              <a:off x="9753387" y="5201286"/>
              <a:ext cx="1086259" cy="369332"/>
            </a:xfrm>
            <a:prstGeom prst="rect">
              <a:avLst/>
            </a:prstGeom>
            <a:noFill/>
          </p:spPr>
          <p:txBody>
            <a:bodyPr wrap="none" rtlCol="0">
              <a:spAutoFit/>
            </a:bodyPr>
            <a:lstStyle/>
            <a:p>
              <a:r>
                <a:rPr lang="en-US" dirty="0"/>
                <a:t>Low Price</a:t>
              </a:r>
            </a:p>
          </p:txBody>
        </p:sp>
      </p:grpSp>
      <p:grpSp>
        <p:nvGrpSpPr>
          <p:cNvPr id="23" name="Group 22">
            <a:extLst>
              <a:ext uri="{FF2B5EF4-FFF2-40B4-BE49-F238E27FC236}">
                <a16:creationId xmlns:a16="http://schemas.microsoft.com/office/drawing/2014/main" id="{6F60816C-DD2C-49EA-A53E-1499FA1E4841}"/>
              </a:ext>
            </a:extLst>
          </p:cNvPr>
          <p:cNvGrpSpPr/>
          <p:nvPr/>
        </p:nvGrpSpPr>
        <p:grpSpPr>
          <a:xfrm>
            <a:off x="631214" y="2162117"/>
            <a:ext cx="2237114" cy="3408501"/>
            <a:chOff x="5925146" y="2162117"/>
            <a:chExt cx="2237114" cy="3408501"/>
          </a:xfrm>
        </p:grpSpPr>
        <p:cxnSp>
          <p:nvCxnSpPr>
            <p:cNvPr id="8" name="Straight Connector 7">
              <a:extLst>
                <a:ext uri="{FF2B5EF4-FFF2-40B4-BE49-F238E27FC236}">
                  <a16:creationId xmlns:a16="http://schemas.microsoft.com/office/drawing/2014/main" id="{709C56B9-F0D8-40BC-9FB3-CA06E6C76D2E}"/>
                </a:ext>
              </a:extLst>
            </p:cNvPr>
            <p:cNvCxnSpPr/>
            <p:nvPr/>
          </p:nvCxnSpPr>
          <p:spPr>
            <a:xfrm>
              <a:off x="6288217"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72E685-38CA-4441-8516-54BA8F03CA4E}"/>
                </a:ext>
              </a:extLst>
            </p:cNvPr>
            <p:cNvSpPr txBox="1"/>
            <p:nvPr/>
          </p:nvSpPr>
          <p:spPr>
            <a:xfrm>
              <a:off x="6664734" y="2596065"/>
              <a:ext cx="1497526" cy="369332"/>
            </a:xfrm>
            <a:prstGeom prst="rect">
              <a:avLst/>
            </a:prstGeom>
            <a:noFill/>
          </p:spPr>
          <p:txBody>
            <a:bodyPr wrap="none" rtlCol="0">
              <a:spAutoFit/>
            </a:bodyPr>
            <a:lstStyle/>
            <a:p>
              <a:r>
                <a:rPr lang="en-US" dirty="0"/>
                <a:t>Opening Price</a:t>
              </a:r>
            </a:p>
          </p:txBody>
        </p:sp>
        <p:sp>
          <p:nvSpPr>
            <p:cNvPr id="10" name="TextBox 9">
              <a:extLst>
                <a:ext uri="{FF2B5EF4-FFF2-40B4-BE49-F238E27FC236}">
                  <a16:creationId xmlns:a16="http://schemas.microsoft.com/office/drawing/2014/main" id="{2A4EF473-1837-4FF7-A911-74FCAA018467}"/>
                </a:ext>
              </a:extLst>
            </p:cNvPr>
            <p:cNvSpPr txBox="1"/>
            <p:nvPr/>
          </p:nvSpPr>
          <p:spPr>
            <a:xfrm>
              <a:off x="6283059" y="2162117"/>
              <a:ext cx="1130438" cy="369332"/>
            </a:xfrm>
            <a:prstGeom prst="rect">
              <a:avLst/>
            </a:prstGeom>
            <a:noFill/>
          </p:spPr>
          <p:txBody>
            <a:bodyPr wrap="none" rtlCol="0">
              <a:spAutoFit/>
            </a:bodyPr>
            <a:lstStyle/>
            <a:p>
              <a:r>
                <a:rPr lang="en-US" dirty="0"/>
                <a:t>High Price</a:t>
              </a:r>
            </a:p>
          </p:txBody>
        </p:sp>
        <p:sp>
          <p:nvSpPr>
            <p:cNvPr id="11" name="TextBox 10">
              <a:extLst>
                <a:ext uri="{FF2B5EF4-FFF2-40B4-BE49-F238E27FC236}">
                  <a16:creationId xmlns:a16="http://schemas.microsoft.com/office/drawing/2014/main" id="{A2A792E1-B5E2-4DF6-A4C8-F80D2DE00B23}"/>
                </a:ext>
              </a:extLst>
            </p:cNvPr>
            <p:cNvSpPr txBox="1"/>
            <p:nvPr/>
          </p:nvSpPr>
          <p:spPr>
            <a:xfrm>
              <a:off x="6664734" y="4417679"/>
              <a:ext cx="1374094" cy="369332"/>
            </a:xfrm>
            <a:prstGeom prst="rect">
              <a:avLst/>
            </a:prstGeom>
            <a:noFill/>
          </p:spPr>
          <p:txBody>
            <a:bodyPr wrap="none" rtlCol="0">
              <a:spAutoFit/>
            </a:bodyPr>
            <a:lstStyle/>
            <a:p>
              <a:r>
                <a:rPr lang="en-US" dirty="0"/>
                <a:t>Closing Price</a:t>
              </a:r>
            </a:p>
          </p:txBody>
        </p:sp>
        <p:sp>
          <p:nvSpPr>
            <p:cNvPr id="12" name="TextBox 11">
              <a:extLst>
                <a:ext uri="{FF2B5EF4-FFF2-40B4-BE49-F238E27FC236}">
                  <a16:creationId xmlns:a16="http://schemas.microsoft.com/office/drawing/2014/main" id="{730C793D-72F3-424C-9510-FF06526A3DF0}"/>
                </a:ext>
              </a:extLst>
            </p:cNvPr>
            <p:cNvSpPr txBox="1"/>
            <p:nvPr/>
          </p:nvSpPr>
          <p:spPr>
            <a:xfrm>
              <a:off x="6283059" y="5201286"/>
              <a:ext cx="1086259" cy="369332"/>
            </a:xfrm>
            <a:prstGeom prst="rect">
              <a:avLst/>
            </a:prstGeom>
            <a:noFill/>
          </p:spPr>
          <p:txBody>
            <a:bodyPr wrap="none" rtlCol="0">
              <a:spAutoFit/>
            </a:bodyPr>
            <a:lstStyle/>
            <a:p>
              <a:r>
                <a:rPr lang="en-US" dirty="0"/>
                <a:t>Low Price</a:t>
              </a:r>
            </a:p>
          </p:txBody>
        </p:sp>
        <p:sp>
          <p:nvSpPr>
            <p:cNvPr id="6" name="Rectangle 5">
              <a:extLst>
                <a:ext uri="{FF2B5EF4-FFF2-40B4-BE49-F238E27FC236}">
                  <a16:creationId xmlns:a16="http://schemas.microsoft.com/office/drawing/2014/main" id="{60276B6E-BD7E-4F37-B42D-F595896C1EB1}"/>
                </a:ext>
              </a:extLst>
            </p:cNvPr>
            <p:cNvSpPr/>
            <p:nvPr/>
          </p:nvSpPr>
          <p:spPr>
            <a:xfrm>
              <a:off x="5925146" y="2780731"/>
              <a:ext cx="739588" cy="19901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3655B8B-A366-4B9A-A478-CD0771D2F029}"/>
              </a:ext>
            </a:extLst>
          </p:cNvPr>
          <p:cNvSpPr/>
          <p:nvPr/>
        </p:nvSpPr>
        <p:spPr>
          <a:xfrm>
            <a:off x="8850743"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 Day</a:t>
            </a:r>
          </a:p>
        </p:txBody>
      </p:sp>
    </p:spTree>
    <p:extLst>
      <p:ext uri="{BB962C8B-B14F-4D97-AF65-F5344CB8AC3E}">
        <p14:creationId xmlns:p14="http://schemas.microsoft.com/office/powerpoint/2010/main" val="3795771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TTR_A.R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577155"/>
            <a:ext cx="3454472"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time series dynamically</a:t>
            </a:r>
          </a:p>
        </p:txBody>
      </p:sp>
      <p:sp>
        <p:nvSpPr>
          <p:cNvPr id="7" name="Slide Number Placeholder 4">
            <a:extLst>
              <a:ext uri="{FF2B5EF4-FFF2-40B4-BE49-F238E27FC236}">
                <a16:creationId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35</a:t>
            </a:fld>
            <a:endParaRPr lang="en-US" dirty="0"/>
          </a:p>
        </p:txBody>
      </p:sp>
      <p:pic>
        <p:nvPicPr>
          <p:cNvPr id="1026" name="Picture 2" descr="Image result for stock trading meme">
            <a:extLst>
              <a:ext uri="{FF2B5EF4-FFF2-40B4-BE49-F238E27FC236}">
                <a16:creationId xmlns:a16="http://schemas.microsoft.com/office/drawing/2014/main" id="{6A5FE4A4-0592-4111-A4D8-42CE9FD4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77154"/>
            <a:ext cx="4332248" cy="424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2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45475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spTree>
    <p:extLst>
      <p:ext uri="{BB962C8B-B14F-4D97-AF65-F5344CB8AC3E}">
        <p14:creationId xmlns:p14="http://schemas.microsoft.com/office/powerpoint/2010/main" val="3629109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a:t>Technical traders use “indicators” to trigger actions.</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37</a:t>
            </a:fld>
            <a:endParaRPr lang="en-US"/>
          </a:p>
        </p:txBody>
      </p:sp>
      <p:sp>
        <p:nvSpPr>
          <p:cNvPr id="7" name="TextBox 6"/>
          <p:cNvSpPr txBox="1"/>
          <p:nvPr/>
        </p:nvSpPr>
        <p:spPr>
          <a:xfrm>
            <a:off x="287863" y="1371598"/>
            <a:ext cx="7179081" cy="923330"/>
          </a:xfrm>
          <a:prstGeom prst="rect">
            <a:avLst/>
          </a:prstGeom>
          <a:noFill/>
        </p:spPr>
        <p:txBody>
          <a:bodyPr wrap="none" rtlCol="0">
            <a:spAutoFit/>
          </a:bodyPr>
          <a:lstStyle/>
          <a:p>
            <a:r>
              <a:rPr lang="en-US" dirty="0"/>
              <a:t>1. Indicator:</a:t>
            </a:r>
          </a:p>
          <a:p>
            <a:r>
              <a:rPr lang="en-US" dirty="0"/>
              <a:t>If the daily Boris Johnson quotes of “economic recovery” is greater than 5, </a:t>
            </a:r>
          </a:p>
          <a:p>
            <a:r>
              <a:rPr lang="en-US" dirty="0"/>
              <a:t>then buy (or hold) WLTW (Willis Towers Watson) the next day.</a:t>
            </a:r>
          </a:p>
        </p:txBody>
      </p:sp>
      <p:sp>
        <p:nvSpPr>
          <p:cNvPr id="8" name="TextBox 7"/>
          <p:cNvSpPr txBox="1"/>
          <p:nvPr/>
        </p:nvSpPr>
        <p:spPr>
          <a:xfrm>
            <a:off x="287863" y="2542493"/>
            <a:ext cx="6588407" cy="646331"/>
          </a:xfrm>
          <a:prstGeom prst="rect">
            <a:avLst/>
          </a:prstGeom>
          <a:noFill/>
        </p:spPr>
        <p:txBody>
          <a:bodyPr wrap="none" rtlCol="0">
            <a:spAutoFit/>
          </a:bodyPr>
          <a:lstStyle/>
          <a:p>
            <a:r>
              <a:rPr lang="en-US" dirty="0"/>
              <a:t>2. Back-testing:</a:t>
            </a:r>
          </a:p>
          <a:p>
            <a:r>
              <a:rPr lang="en-US" dirty="0"/>
              <a:t>In the last 180 days, this indicator has yielded a 6% return [fictitious]</a:t>
            </a:r>
          </a:p>
        </p:txBody>
      </p:sp>
      <p:sp>
        <p:nvSpPr>
          <p:cNvPr id="9" name="TextBox 8"/>
          <p:cNvSpPr txBox="1"/>
          <p:nvPr/>
        </p:nvSpPr>
        <p:spPr>
          <a:xfrm>
            <a:off x="287863" y="3202893"/>
            <a:ext cx="9660209" cy="646331"/>
          </a:xfrm>
          <a:prstGeom prst="rect">
            <a:avLst/>
          </a:prstGeom>
          <a:noFill/>
        </p:spPr>
        <p:txBody>
          <a:bodyPr wrap="none" rtlCol="0">
            <a:spAutoFit/>
          </a:bodyPr>
          <a:lstStyle/>
          <a:p>
            <a:r>
              <a:rPr lang="en-US" dirty="0"/>
              <a:t>3. In Production:</a:t>
            </a:r>
          </a:p>
          <a:p>
            <a:r>
              <a:rPr lang="en-US" dirty="0"/>
              <a:t>Set up a script to monitor Boris’ “economic recovery” quotes and buy if the number is greater than 5.</a:t>
            </a:r>
          </a:p>
        </p:txBody>
      </p:sp>
      <p:sp>
        <p:nvSpPr>
          <p:cNvPr id="10" name="TextBox 9"/>
          <p:cNvSpPr txBox="1"/>
          <p:nvPr/>
        </p:nvSpPr>
        <p:spPr>
          <a:xfrm>
            <a:off x="287863" y="3863293"/>
            <a:ext cx="7253524" cy="646331"/>
          </a:xfrm>
          <a:prstGeom prst="rect">
            <a:avLst/>
          </a:prstGeom>
          <a:noFill/>
        </p:spPr>
        <p:txBody>
          <a:bodyPr wrap="none" rtlCol="0">
            <a:spAutoFit/>
          </a:bodyPr>
          <a:lstStyle/>
          <a:p>
            <a:r>
              <a:rPr lang="en-US" dirty="0"/>
              <a:t>4. Execution:</a:t>
            </a:r>
          </a:p>
          <a:p>
            <a:r>
              <a:rPr lang="en-US" dirty="0"/>
              <a:t>In any given day that has quotes &gt; 5 buy WLTW otherwise have no position.</a:t>
            </a:r>
          </a:p>
        </p:txBody>
      </p:sp>
      <p:sp>
        <p:nvSpPr>
          <p:cNvPr id="11" name="TextBox 10"/>
          <p:cNvSpPr txBox="1"/>
          <p:nvPr/>
        </p:nvSpPr>
        <p:spPr>
          <a:xfrm>
            <a:off x="287863" y="4591426"/>
            <a:ext cx="5930534" cy="646331"/>
          </a:xfrm>
          <a:prstGeom prst="rect">
            <a:avLst/>
          </a:prstGeom>
          <a:noFill/>
        </p:spPr>
        <p:txBody>
          <a:bodyPr wrap="none" rtlCol="0">
            <a:spAutoFit/>
          </a:bodyPr>
          <a:lstStyle/>
          <a:p>
            <a:r>
              <a:rPr lang="en-US" dirty="0"/>
              <a:t>5. Continual Monitor:</a:t>
            </a:r>
          </a:p>
          <a:p>
            <a:r>
              <a:rPr lang="en-US" dirty="0"/>
              <a:t>If you are in WLTW and quotes is  &lt; 5, then sell and vice versa.</a:t>
            </a:r>
          </a:p>
        </p:txBody>
      </p:sp>
    </p:spTree>
    <p:extLst>
      <p:ext uri="{BB962C8B-B14F-4D97-AF65-F5344CB8AC3E}">
        <p14:creationId xmlns:p14="http://schemas.microsoft.com/office/powerpoint/2010/main" val="402263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38</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p:txBody>
      </p:sp>
      <p:sp>
        <p:nvSpPr>
          <p:cNvPr id="8" name="Rectangle 7"/>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don’t necessarily care why a price changes.</a:t>
            </a:r>
          </a:p>
        </p:txBody>
      </p:sp>
    </p:spTree>
    <p:extLst>
      <p:ext uri="{BB962C8B-B14F-4D97-AF65-F5344CB8AC3E}">
        <p14:creationId xmlns:p14="http://schemas.microsoft.com/office/powerpoint/2010/main" val="229698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39</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84801"/>
            <a:ext cx="11338560" cy="711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believe tradeable information is immediately embedded in the price (not worth the effort to “scalp” i.e. trade based on speed, acting on info before others ).</a:t>
            </a:r>
          </a:p>
        </p:txBody>
      </p:sp>
    </p:spTree>
    <p:extLst>
      <p:ext uri="{BB962C8B-B14F-4D97-AF65-F5344CB8AC3E}">
        <p14:creationId xmlns:p14="http://schemas.microsoft.com/office/powerpoint/2010/main" val="148493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576916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40</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67867"/>
            <a:ext cx="11338560" cy="728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realize that some amount of trades occur due to emotion.  Technical traders are unemotional when trading thereby exploiting the emotional traders.  </a:t>
            </a:r>
          </a:p>
        </p:txBody>
      </p:sp>
    </p:spTree>
    <p:extLst>
      <p:ext uri="{BB962C8B-B14F-4D97-AF65-F5344CB8AC3E}">
        <p14:creationId xmlns:p14="http://schemas.microsoft.com/office/powerpoint/2010/main" val="2747662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Markets fluctuate.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technical traders to be successful, there needs to be pricing volatility.</a:t>
            </a:r>
          </a:p>
        </p:txBody>
      </p:sp>
    </p:spTree>
    <p:extLst>
      <p:ext uri="{BB962C8B-B14F-4D97-AF65-F5344CB8AC3E}">
        <p14:creationId xmlns:p14="http://schemas.microsoft.com/office/powerpoint/2010/main" val="1961793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64405-5964-4FDF-8384-D8013435ED95}"/>
              </a:ext>
            </a:extLst>
          </p:cNvPr>
          <p:cNvSpPr/>
          <p:nvPr/>
        </p:nvSpPr>
        <p:spPr>
          <a:xfrm>
            <a:off x="243840" y="1257299"/>
            <a:ext cx="11704320" cy="1045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p>
          <a:p>
            <a:pPr algn="ctr"/>
            <a:r>
              <a:rPr lang="en-US" sz="2400" dirty="0"/>
              <a:t>Further research is needed to be successful. </a:t>
            </a:r>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ectangle 6"/>
          <p:cNvSpPr/>
          <p:nvPr/>
        </p:nvSpPr>
        <p:spPr>
          <a:xfrm>
            <a:off x="243841" y="3382153"/>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42</a:t>
            </a:fld>
            <a:endParaRPr lang="en-US" dirty="0"/>
          </a:p>
        </p:txBody>
      </p:sp>
    </p:spTree>
    <p:extLst>
      <p:ext uri="{BB962C8B-B14F-4D97-AF65-F5344CB8AC3E}">
        <p14:creationId xmlns:p14="http://schemas.microsoft.com/office/powerpoint/2010/main" val="15968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95907"/>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1" i="0" kern="1200" dirty="0">
                          <a:solidFill>
                            <a:srgbClr val="C00000"/>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Tree>
    <p:extLst>
      <p:ext uri="{BB962C8B-B14F-4D97-AF65-F5344CB8AC3E}">
        <p14:creationId xmlns:p14="http://schemas.microsoft.com/office/powerpoint/2010/main" val="4054388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a:t>In addition to </a:t>
            </a:r>
            <a:r>
              <a:rPr lang="en-US" sz="2800" dirty="0" err="1"/>
              <a:t>quantmod</a:t>
            </a:r>
            <a:r>
              <a:rPr lang="en-US" sz="2800" dirty="0"/>
              <a:t> we will use TTR (technical trading rules)</a:t>
            </a:r>
          </a:p>
        </p:txBody>
      </p:sp>
      <p:sp>
        <p:nvSpPr>
          <p:cNvPr id="3" name="Date Placeholder 2">
            <a:extLst>
              <a:ext uri="{FF2B5EF4-FFF2-40B4-BE49-F238E27FC236}">
                <a16:creationId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28ACFE7F-3A0D-44AD-A5A5-8DF58FE83184}"/>
              </a:ext>
            </a:extLst>
          </p:cNvPr>
          <p:cNvSpPr>
            <a:spLocks noGrp="1"/>
          </p:cNvSpPr>
          <p:nvPr>
            <p:ph type="ftr" sz="quarter" idx="11"/>
          </p:nvPr>
        </p:nvSpPr>
        <p:spPr/>
        <p:txBody>
          <a:bodyPr/>
          <a:lstStyle/>
          <a:p>
            <a:r>
              <a:rPr lang="en-US" dirty="0"/>
              <a:t>Kwartler CS96</a:t>
            </a:r>
          </a:p>
        </p:txBody>
      </p:sp>
      <p:sp>
        <p:nvSpPr>
          <p:cNvPr id="6" name="TextBox 8">
            <a:extLst>
              <a:ext uri="{FF2B5EF4-FFF2-40B4-BE49-F238E27FC236}">
                <a16:creationId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rgbClr val="C00000"/>
                </a:solidFill>
                <a:latin typeface="Consolas" panose="020B0609020204030204" pitchFamily="49" charset="0"/>
              </a:rPr>
              <a:t>SMA()  #simple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#Relative Strength Index</a:t>
            </a:r>
          </a:p>
        </p:txBody>
      </p:sp>
      <p:sp>
        <p:nvSpPr>
          <p:cNvPr id="8" name="Rectangle 7">
            <a:extLst>
              <a:ext uri="{FF2B5EF4-FFF2-40B4-BE49-F238E27FC236}">
                <a16:creationId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simple indicators but there are many more and you could even develop your own.</a:t>
            </a:r>
          </a:p>
        </p:txBody>
      </p:sp>
      <p:sp>
        <p:nvSpPr>
          <p:cNvPr id="9" name="Slide Number Placeholder 4">
            <a:extLst>
              <a:ext uri="{FF2B5EF4-FFF2-40B4-BE49-F238E27FC236}">
                <a16:creationId xmlns:a16="http://schemas.microsoft.com/office/drawing/2014/main" id="{BB886A6A-761A-4044-B22B-C8232272913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44</a:t>
            </a:fld>
            <a:endParaRPr lang="en-US" dirty="0"/>
          </a:p>
        </p:txBody>
      </p:sp>
    </p:spTree>
    <p:extLst>
      <p:ext uri="{BB962C8B-B14F-4D97-AF65-F5344CB8AC3E}">
        <p14:creationId xmlns:p14="http://schemas.microsoft.com/office/powerpoint/2010/main" val="1393411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45</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46</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9296400" y="3031067"/>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296400" y="5147734"/>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49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47</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the day’s close 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E5A5E0-DEBA-F440-86E1-4453BCAA48BE}"/>
              </a:ext>
            </a:extLst>
          </p:cNvPr>
          <p:cNvPicPr>
            <a:picLocks noChangeAspect="1"/>
          </p:cNvPicPr>
          <p:nvPr/>
        </p:nvPicPr>
        <p:blipFill rotWithShape="1">
          <a:blip r:embed="rId2"/>
          <a:srcRect b="17697"/>
          <a:stretch/>
        </p:blipFill>
        <p:spPr>
          <a:xfrm>
            <a:off x="4179887" y="1738364"/>
            <a:ext cx="2489200" cy="2435430"/>
          </a:xfrm>
          <a:prstGeom prst="rect">
            <a:avLst/>
          </a:prstGeom>
        </p:spPr>
      </p:pic>
      <p:sp>
        <p:nvSpPr>
          <p:cNvPr id="13" name="Rectangle 12">
            <a:extLst>
              <a:ext uri="{FF2B5EF4-FFF2-40B4-BE49-F238E27FC236}">
                <a16:creationId xmlns:a16="http://schemas.microsoft.com/office/drawing/2014/main" id="{3F93501E-0298-8241-83E6-7856E63A1B23}"/>
              </a:ext>
            </a:extLst>
          </p:cNvPr>
          <p:cNvSpPr/>
          <p:nvPr/>
        </p:nvSpPr>
        <p:spPr>
          <a:xfrm>
            <a:off x="4149213" y="2010698"/>
            <a:ext cx="2521975" cy="1337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EA1DF7-1EFF-EF41-A906-3B2BFA00F8B2}"/>
              </a:ext>
            </a:extLst>
          </p:cNvPr>
          <p:cNvSpPr/>
          <p:nvPr/>
        </p:nvSpPr>
        <p:spPr>
          <a:xfrm>
            <a:off x="4129548" y="2300749"/>
            <a:ext cx="2521975" cy="25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a:t>Why Lag? Version 1</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48</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Because there is a lag for acting on the trigger, you move all data down by one period.</a:t>
            </a:r>
          </a:p>
        </p:txBody>
      </p:sp>
      <p:sp>
        <p:nvSpPr>
          <p:cNvPr id="6" name="Rectangle 5">
            <a:extLst>
              <a:ext uri="{FF2B5EF4-FFF2-40B4-BE49-F238E27FC236}">
                <a16:creationId xmlns:a16="http://schemas.microsoft.com/office/drawing/2014/main" id="{A837A5DA-AB21-5F44-BC05-FB425D9B700A}"/>
              </a:ext>
            </a:extLst>
          </p:cNvPr>
          <p:cNvSpPr/>
          <p:nvPr/>
        </p:nvSpPr>
        <p:spPr>
          <a:xfrm>
            <a:off x="500063" y="1714500"/>
            <a:ext cx="2728912" cy="3143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Indicator:</a:t>
            </a:r>
          </a:p>
          <a:p>
            <a:pPr algn="ctr"/>
            <a:r>
              <a:rPr lang="en-US" dirty="0"/>
              <a:t>“Buy if the previous day closing price was &gt;$115 &amp; sell if &lt;$115 </a:t>
            </a:r>
          </a:p>
        </p:txBody>
      </p:sp>
      <p:sp>
        <p:nvSpPr>
          <p:cNvPr id="7" name="TextBox 6">
            <a:extLst>
              <a:ext uri="{FF2B5EF4-FFF2-40B4-BE49-F238E27FC236}">
                <a16:creationId xmlns:a16="http://schemas.microsoft.com/office/drawing/2014/main" id="{63119F74-9FF1-0F49-81CF-BC10CB708279}"/>
              </a:ext>
            </a:extLst>
          </p:cNvPr>
          <p:cNvSpPr txBox="1"/>
          <p:nvPr/>
        </p:nvSpPr>
        <p:spPr>
          <a:xfrm>
            <a:off x="7034981" y="1946787"/>
            <a:ext cx="3819833" cy="646331"/>
          </a:xfrm>
          <a:prstGeom prst="rect">
            <a:avLst/>
          </a:prstGeom>
          <a:noFill/>
        </p:spPr>
        <p:txBody>
          <a:bodyPr wrap="square" rtlCol="0">
            <a:spAutoFit/>
          </a:bodyPr>
          <a:lstStyle/>
          <a:p>
            <a:r>
              <a:rPr lang="en-US" dirty="0"/>
              <a:t>End of Closing Oct 19: Buy when the market opens Oct 20</a:t>
            </a:r>
          </a:p>
        </p:txBody>
      </p:sp>
      <p:sp>
        <p:nvSpPr>
          <p:cNvPr id="12" name="TextBox 11">
            <a:extLst>
              <a:ext uri="{FF2B5EF4-FFF2-40B4-BE49-F238E27FC236}">
                <a16:creationId xmlns:a16="http://schemas.microsoft.com/office/drawing/2014/main" id="{2425F690-F2FF-D246-9FE8-E698DDB2B324}"/>
              </a:ext>
            </a:extLst>
          </p:cNvPr>
          <p:cNvSpPr txBox="1"/>
          <p:nvPr/>
        </p:nvSpPr>
        <p:spPr>
          <a:xfrm>
            <a:off x="6980904" y="3205317"/>
            <a:ext cx="3819833" cy="1754326"/>
          </a:xfrm>
          <a:prstGeom prst="rect">
            <a:avLst/>
          </a:prstGeom>
          <a:noFill/>
        </p:spPr>
        <p:txBody>
          <a:bodyPr wrap="square" rtlCol="0">
            <a:spAutoFit/>
          </a:bodyPr>
          <a:lstStyle/>
          <a:p>
            <a:r>
              <a:rPr lang="en-US" dirty="0"/>
              <a:t>End of Closing Oct 26, 27: Hold because the price is &gt;115.  You even hold Oct 28 all day because the indication is </a:t>
            </a:r>
            <a:r>
              <a:rPr lang="en-US" i="1" dirty="0"/>
              <a:t>closing</a:t>
            </a:r>
            <a:r>
              <a:rPr lang="en-US" dirty="0"/>
              <a:t> day price.  At the end of Oct 28, the indication triggers at $111.  You sell on Oct 29.</a:t>
            </a:r>
          </a:p>
        </p:txBody>
      </p:sp>
    </p:spTree>
    <p:extLst>
      <p:ext uri="{BB962C8B-B14F-4D97-AF65-F5344CB8AC3E}">
        <p14:creationId xmlns:p14="http://schemas.microsoft.com/office/powerpoint/2010/main" val="4162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1" nodeType="clickEffect">
                                  <p:stCondLst>
                                    <p:cond delay="0"/>
                                  </p:stCondLst>
                                  <p:childTnLst>
                                    <p:animEffect transition="out" filter="dissolv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9" grpId="1" animBg="1"/>
      <p:bldP spid="6" grpId="0" animBg="1"/>
      <p:bldP spid="7" grpId="0"/>
      <p:bldP spid="7" grpId="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A2C2-C0E6-9341-8A55-D1D46138FC1E}"/>
              </a:ext>
            </a:extLst>
          </p:cNvPr>
          <p:cNvSpPr>
            <a:spLocks noGrp="1"/>
          </p:cNvSpPr>
          <p:nvPr>
            <p:ph type="title"/>
          </p:nvPr>
        </p:nvSpPr>
        <p:spPr/>
        <p:txBody>
          <a:bodyPr>
            <a:normAutofit fontScale="90000"/>
          </a:bodyPr>
          <a:lstStyle/>
          <a:p>
            <a:r>
              <a:rPr lang="en-US" dirty="0"/>
              <a:t>Why Lag? Version 2</a:t>
            </a:r>
          </a:p>
        </p:txBody>
      </p:sp>
      <p:sp>
        <p:nvSpPr>
          <p:cNvPr id="3" name="Date Placeholder 2">
            <a:extLst>
              <a:ext uri="{FF2B5EF4-FFF2-40B4-BE49-F238E27FC236}">
                <a16:creationId xmlns:a16="http://schemas.microsoft.com/office/drawing/2014/main" id="{BFF835BA-5A32-5A44-B773-15054F14FA7D}"/>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85B677DC-3EE5-9644-ACC3-4FD6D9D8BE06}"/>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0B05883-B9EE-084C-ACE7-85B022C4E399}"/>
              </a:ext>
            </a:extLst>
          </p:cNvPr>
          <p:cNvSpPr>
            <a:spLocks noGrp="1"/>
          </p:cNvSpPr>
          <p:nvPr>
            <p:ph type="sldNum" sz="quarter" idx="4"/>
          </p:nvPr>
        </p:nvSpPr>
        <p:spPr/>
        <p:txBody>
          <a:bodyPr/>
          <a:lstStyle/>
          <a:p>
            <a:fld id="{37290FF7-652B-4475-AEAB-8B1A5D23AE09}" type="slidenum">
              <a:rPr lang="en-US" smtClean="0"/>
              <a:t>49</a:t>
            </a:fld>
            <a:endParaRPr lang="en-US"/>
          </a:p>
        </p:txBody>
      </p:sp>
      <p:sp>
        <p:nvSpPr>
          <p:cNvPr id="6" name="TextBox 5">
            <a:extLst>
              <a:ext uri="{FF2B5EF4-FFF2-40B4-BE49-F238E27FC236}">
                <a16:creationId xmlns:a16="http://schemas.microsoft.com/office/drawing/2014/main" id="{C894D529-D580-3E40-8BB9-BF119AAF1B51}"/>
              </a:ext>
            </a:extLst>
          </p:cNvPr>
          <p:cNvSpPr txBox="1"/>
          <p:nvPr/>
        </p:nvSpPr>
        <p:spPr>
          <a:xfrm>
            <a:off x="754743" y="2133600"/>
            <a:ext cx="4666855" cy="1477328"/>
          </a:xfrm>
          <a:prstGeom prst="rect">
            <a:avLst/>
          </a:prstGeom>
          <a:noFill/>
        </p:spPr>
        <p:txBody>
          <a:bodyPr wrap="none" rtlCol="0">
            <a:spAutoFit/>
          </a:bodyPr>
          <a:lstStyle/>
          <a:p>
            <a:pPr marL="285750" indent="-285750">
              <a:buFont typeface="Arial" panose="020B0604020202020204" pitchFamily="34" charset="0"/>
              <a:buChar char="•"/>
            </a:pPr>
            <a:r>
              <a:rPr lang="en-US" dirty="0"/>
              <a:t>Day 1 you have a closing price at 4:00pm EST</a:t>
            </a:r>
          </a:p>
          <a:p>
            <a:pPr marL="285750" indent="-285750">
              <a:buFont typeface="Arial" panose="020B0604020202020204" pitchFamily="34" charset="0"/>
              <a:buChar char="•"/>
            </a:pPr>
            <a:r>
              <a:rPr lang="en-US" dirty="0"/>
              <a:t>Day 2 you have a closing price at 4:00pm EST</a:t>
            </a:r>
          </a:p>
          <a:p>
            <a:pPr marL="285750" indent="-285750">
              <a:buFont typeface="Arial" panose="020B0604020202020204" pitchFamily="34" charset="0"/>
              <a:buChar char="•"/>
            </a:pPr>
            <a:r>
              <a:rPr lang="en-US" dirty="0"/>
              <a:t>Day 3 you have a closing price at 4:00pm EST</a:t>
            </a:r>
          </a:p>
          <a:p>
            <a:pPr marL="285750" indent="-285750">
              <a:buFont typeface="Arial" panose="020B0604020202020204" pitchFamily="34" charset="0"/>
              <a:buChar char="•"/>
            </a:pPr>
            <a:r>
              <a:rPr lang="en-US" dirty="0"/>
              <a:t>Day 4 you have a closing price at 4:00pm EST</a:t>
            </a:r>
          </a:p>
          <a:p>
            <a:pPr marL="285750" indent="-285750">
              <a:buFont typeface="Arial" panose="020B0604020202020204" pitchFamily="34" charset="0"/>
              <a:buChar char="•"/>
            </a:pPr>
            <a:r>
              <a:rPr lang="en-US" dirty="0"/>
              <a:t>Day 5 you have a closing price at 4:00pm EST</a:t>
            </a:r>
          </a:p>
        </p:txBody>
      </p:sp>
      <p:sp>
        <p:nvSpPr>
          <p:cNvPr id="7" name="Triangle 6">
            <a:extLst>
              <a:ext uri="{FF2B5EF4-FFF2-40B4-BE49-F238E27FC236}">
                <a16:creationId xmlns:a16="http://schemas.microsoft.com/office/drawing/2014/main" id="{8D15720F-50D3-8A47-BDAC-752A57715AD4}"/>
              </a:ext>
            </a:extLst>
          </p:cNvPr>
          <p:cNvSpPr/>
          <p:nvPr/>
        </p:nvSpPr>
        <p:spPr>
          <a:xfrm rot="5400000">
            <a:off x="5094514" y="2540000"/>
            <a:ext cx="1915886" cy="11611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594DC-AAA3-5442-87A4-CE2EC33B2B51}"/>
              </a:ext>
            </a:extLst>
          </p:cNvPr>
          <p:cNvSpPr/>
          <p:nvPr/>
        </p:nvSpPr>
        <p:spPr>
          <a:xfrm>
            <a:off x="914400" y="3570514"/>
            <a:ext cx="4455886"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you have 5 complete data points to calculate the moving average.</a:t>
            </a:r>
          </a:p>
        </p:txBody>
      </p:sp>
      <p:sp>
        <p:nvSpPr>
          <p:cNvPr id="9" name="TextBox 8">
            <a:extLst>
              <a:ext uri="{FF2B5EF4-FFF2-40B4-BE49-F238E27FC236}">
                <a16:creationId xmlns:a16="http://schemas.microsoft.com/office/drawing/2014/main" id="{96E11599-6BDC-714D-AFD5-659D62077525}"/>
              </a:ext>
            </a:extLst>
          </p:cNvPr>
          <p:cNvSpPr txBox="1"/>
          <p:nvPr/>
        </p:nvSpPr>
        <p:spPr>
          <a:xfrm>
            <a:off x="6770916" y="2518229"/>
            <a:ext cx="37229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Day 6 at 9:30AM is the earliest you could trade using the 5 day MA.</a:t>
            </a:r>
          </a:p>
        </p:txBody>
      </p:sp>
      <p:sp>
        <p:nvSpPr>
          <p:cNvPr id="10" name="TextBox 9">
            <a:extLst>
              <a:ext uri="{FF2B5EF4-FFF2-40B4-BE49-F238E27FC236}">
                <a16:creationId xmlns:a16="http://schemas.microsoft.com/office/drawing/2014/main" id="{78DF4AE0-C59C-D04A-A647-7DC283DECE20}"/>
              </a:ext>
            </a:extLst>
          </p:cNvPr>
          <p:cNvSpPr txBox="1"/>
          <p:nvPr/>
        </p:nvSpPr>
        <p:spPr>
          <a:xfrm>
            <a:off x="10087428" y="5965371"/>
            <a:ext cx="1936749" cy="246221"/>
          </a:xfrm>
          <a:prstGeom prst="rect">
            <a:avLst/>
          </a:prstGeom>
          <a:noFill/>
        </p:spPr>
        <p:txBody>
          <a:bodyPr wrap="none" rtlCol="0">
            <a:spAutoFit/>
          </a:bodyPr>
          <a:lstStyle/>
          <a:p>
            <a:r>
              <a:rPr lang="en-US" sz="1000" i="1" dirty="0"/>
              <a:t>*setting aside futures/after hours</a:t>
            </a:r>
          </a:p>
        </p:txBody>
      </p:sp>
      <p:sp>
        <p:nvSpPr>
          <p:cNvPr id="11" name="Rectangle 10">
            <a:extLst>
              <a:ext uri="{FF2B5EF4-FFF2-40B4-BE49-F238E27FC236}">
                <a16:creationId xmlns:a16="http://schemas.microsoft.com/office/drawing/2014/main" id="{A60284E4-4C1C-B242-82DA-0CA384C1E3FF}"/>
              </a:ext>
            </a:extLst>
          </p:cNvPr>
          <p:cNvSpPr/>
          <p:nvPr/>
        </p:nvSpPr>
        <p:spPr>
          <a:xfrm>
            <a:off x="6698343" y="3193143"/>
            <a:ext cx="4455886" cy="89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a result you have to move the results of the calculation ”down” 1 day because that is when you would have it for use (day6)</a:t>
            </a:r>
          </a:p>
        </p:txBody>
      </p:sp>
    </p:spTree>
    <p:extLst>
      <p:ext uri="{BB962C8B-B14F-4D97-AF65-F5344CB8AC3E}">
        <p14:creationId xmlns:p14="http://schemas.microsoft.com/office/powerpoint/2010/main" val="378142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it is safe.  I bought the stock because the EPS is good.</a:t>
            </a:r>
          </a:p>
        </p:txBody>
      </p:sp>
      <p:sp>
        <p:nvSpPr>
          <p:cNvPr id="10" name="Slide Number Placeholder 4">
            <a:extLst>
              <a:ext uri="{FF2B5EF4-FFF2-40B4-BE49-F238E27FC236}">
                <a16:creationId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
        <p:nvSpPr>
          <p:cNvPr id="12" name="Rectangle 11">
            <a:extLst>
              <a:ext uri="{FF2B5EF4-FFF2-40B4-BE49-F238E27FC236}">
                <a16:creationId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51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50</a:t>
            </a:fld>
            <a:endParaRPr lang="en-US" dirty="0"/>
          </a:p>
        </p:txBody>
      </p:sp>
    </p:spTree>
    <p:extLst>
      <p:ext uri="{BB962C8B-B14F-4D97-AF65-F5344CB8AC3E}">
        <p14:creationId xmlns:p14="http://schemas.microsoft.com/office/powerpoint/2010/main" val="4290751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TTR_B.R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51</a:t>
            </a:fld>
            <a:endParaRPr lang="en-US" dirty="0"/>
          </a:p>
        </p:txBody>
      </p:sp>
    </p:spTree>
    <p:extLst>
      <p:ext uri="{BB962C8B-B14F-4D97-AF65-F5344CB8AC3E}">
        <p14:creationId xmlns:p14="http://schemas.microsoft.com/office/powerpoint/2010/main" val="3636445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119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52</a:t>
            </a:fld>
            <a:endParaRPr lang="en-US" dirty="0"/>
          </a:p>
        </p:txBody>
      </p:sp>
    </p:spTree>
    <p:extLst>
      <p:ext uri="{BB962C8B-B14F-4D97-AF65-F5344CB8AC3E}">
        <p14:creationId xmlns:p14="http://schemas.microsoft.com/office/powerpoint/2010/main" val="3356799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4891398"/>
            <a:chOff x="240631" y="1032571"/>
            <a:chExt cx="10271460" cy="4891398"/>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a:blip r:embed="rId2"/>
            <a:stretch>
              <a:fillRect/>
            </a:stretch>
          </p:blipFill>
          <p:spPr>
            <a:xfrm>
              <a:off x="240631" y="1032571"/>
              <a:ext cx="9933542" cy="4891398"/>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04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3721474"/>
            <a:chOff x="240631" y="1032571"/>
            <a:chExt cx="10271460" cy="3721474"/>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rotWithShape="1">
            <a:blip r:embed="rId2"/>
            <a:srcRect b="26916"/>
            <a:stretch/>
          </p:blipFill>
          <p:spPr>
            <a:xfrm>
              <a:off x="240631" y="1032571"/>
              <a:ext cx="9933542" cy="3574822"/>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333" y="5461000"/>
            <a:ext cx="3062120" cy="646331"/>
          </a:xfrm>
          <a:prstGeom prst="rect">
            <a:avLst/>
          </a:prstGeom>
          <a:noFill/>
        </p:spPr>
        <p:txBody>
          <a:bodyPr wrap="none" rtlCol="0">
            <a:spAutoFit/>
          </a:bodyPr>
          <a:lstStyle/>
          <a:p>
            <a:r>
              <a:rPr lang="en-US" dirty="0"/>
              <a:t>200 day: 9.5 months of trading</a:t>
            </a:r>
          </a:p>
          <a:p>
            <a:r>
              <a:rPr lang="en-US" dirty="0"/>
              <a:t>50 day: ~2.4 months of trading</a:t>
            </a:r>
          </a:p>
        </p:txBody>
      </p:sp>
      <p:sp>
        <p:nvSpPr>
          <p:cNvPr id="6" name="Right Arrow 5"/>
          <p:cNvSpPr/>
          <p:nvPr/>
        </p:nvSpPr>
        <p:spPr>
          <a:xfrm>
            <a:off x="3800127" y="5521699"/>
            <a:ext cx="2336800"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Indicator Information</a:t>
            </a:r>
          </a:p>
        </p:txBody>
      </p:sp>
      <p:sp>
        <p:nvSpPr>
          <p:cNvPr id="16" name="TextBox 15"/>
          <p:cNvSpPr txBox="1"/>
          <p:nvPr/>
        </p:nvSpPr>
        <p:spPr>
          <a:xfrm>
            <a:off x="6197600" y="5461000"/>
            <a:ext cx="5164667" cy="646331"/>
          </a:xfrm>
          <a:prstGeom prst="rect">
            <a:avLst/>
          </a:prstGeom>
          <a:noFill/>
        </p:spPr>
        <p:txBody>
          <a:bodyPr wrap="square" rtlCol="0">
            <a:spAutoFit/>
          </a:bodyPr>
          <a:lstStyle/>
          <a:p>
            <a:r>
              <a:rPr lang="en-US" dirty="0"/>
              <a:t>If the 50day average is &gt; than the 200day then money is moving into the stock.  Converse is True.</a:t>
            </a:r>
          </a:p>
        </p:txBody>
      </p:sp>
    </p:spTree>
    <p:extLst>
      <p:ext uri="{BB962C8B-B14F-4D97-AF65-F5344CB8AC3E}">
        <p14:creationId xmlns:p14="http://schemas.microsoft.com/office/powerpoint/2010/main" val="3844642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D6B3-9673-F84E-8C05-89CE0DD740DC}"/>
              </a:ext>
            </a:extLst>
          </p:cNvPr>
          <p:cNvSpPr>
            <a:spLocks noGrp="1"/>
          </p:cNvSpPr>
          <p:nvPr>
            <p:ph type="title"/>
          </p:nvPr>
        </p:nvSpPr>
        <p:spPr/>
        <p:txBody>
          <a:bodyPr>
            <a:normAutofit fontScale="90000"/>
          </a:bodyPr>
          <a:lstStyle/>
          <a:p>
            <a:r>
              <a:rPr lang="en-US" dirty="0"/>
              <a:t>Do people really use SMA?</a:t>
            </a:r>
          </a:p>
        </p:txBody>
      </p:sp>
      <p:sp>
        <p:nvSpPr>
          <p:cNvPr id="3" name="Date Placeholder 2">
            <a:extLst>
              <a:ext uri="{FF2B5EF4-FFF2-40B4-BE49-F238E27FC236}">
                <a16:creationId xmlns:a16="http://schemas.microsoft.com/office/drawing/2014/main" id="{240478F7-FE89-1646-ACFD-D11E1174F9E1}"/>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5" name="Slide Number Placeholder 4">
            <a:extLst>
              <a:ext uri="{FF2B5EF4-FFF2-40B4-BE49-F238E27FC236}">
                <a16:creationId xmlns:a16="http://schemas.microsoft.com/office/drawing/2014/main" id="{E002F096-B26A-104D-BC7A-3C5B2782D1E9}"/>
              </a:ext>
            </a:extLst>
          </p:cNvPr>
          <p:cNvSpPr>
            <a:spLocks noGrp="1"/>
          </p:cNvSpPr>
          <p:nvPr>
            <p:ph type="sldNum" sz="quarter" idx="4"/>
          </p:nvPr>
        </p:nvSpPr>
        <p:spPr/>
        <p:txBody>
          <a:bodyPr/>
          <a:lstStyle/>
          <a:p>
            <a:fld id="{37290FF7-652B-4475-AEAB-8B1A5D23AE09}" type="slidenum">
              <a:rPr lang="en-US" smtClean="0"/>
              <a:t>55</a:t>
            </a:fld>
            <a:endParaRPr lang="en-US"/>
          </a:p>
        </p:txBody>
      </p:sp>
      <p:sp>
        <p:nvSpPr>
          <p:cNvPr id="6" name="Rectangle 5">
            <a:extLst>
              <a:ext uri="{FF2B5EF4-FFF2-40B4-BE49-F238E27FC236}">
                <a16:creationId xmlns:a16="http://schemas.microsoft.com/office/drawing/2014/main" id="{43930406-EBFD-B048-A49D-504A6886829B}"/>
              </a:ext>
            </a:extLst>
          </p:cNvPr>
          <p:cNvSpPr/>
          <p:nvPr/>
        </p:nvSpPr>
        <p:spPr>
          <a:xfrm>
            <a:off x="275771" y="5834988"/>
            <a:ext cx="8940800" cy="923330"/>
          </a:xfrm>
          <a:prstGeom prst="rect">
            <a:avLst/>
          </a:prstGeom>
        </p:spPr>
        <p:txBody>
          <a:bodyPr wrap="square">
            <a:spAutoFit/>
          </a:bodyPr>
          <a:lstStyle/>
          <a:p>
            <a:r>
              <a:rPr lang="en-US" dirty="0">
                <a:hlinkClick r:id="rId2"/>
              </a:rPr>
              <a:t>https://www.benzinga.com/markets/21/11/23791953/ominous-death-cross-forms-on-johnson-johnsons-chart</a:t>
            </a:r>
            <a:endParaRPr lang="en-US" dirty="0"/>
          </a:p>
          <a:p>
            <a:endParaRPr lang="en-US" dirty="0"/>
          </a:p>
        </p:txBody>
      </p:sp>
      <p:sp>
        <p:nvSpPr>
          <p:cNvPr id="9" name="Footer Placeholder 3">
            <a:extLst>
              <a:ext uri="{FF2B5EF4-FFF2-40B4-BE49-F238E27FC236}">
                <a16:creationId xmlns:a16="http://schemas.microsoft.com/office/drawing/2014/main" id="{139D743B-CCA8-344B-A63C-C295B8C387A5}"/>
              </a:ext>
            </a:extLst>
          </p:cNvPr>
          <p:cNvSpPr>
            <a:spLocks noGrp="1"/>
          </p:cNvSpPr>
          <p:nvPr>
            <p:ph type="ftr" sz="quarter" idx="11"/>
          </p:nvPr>
        </p:nvSpPr>
        <p:spPr>
          <a:xfrm>
            <a:off x="4038600" y="6356350"/>
            <a:ext cx="4114800" cy="365125"/>
          </a:xfrm>
        </p:spPr>
        <p:txBody>
          <a:bodyPr/>
          <a:lstStyle/>
          <a:p>
            <a:r>
              <a:rPr lang="en-US" dirty="0"/>
              <a:t>Kwartler CS96</a:t>
            </a:r>
          </a:p>
        </p:txBody>
      </p:sp>
      <p:pic>
        <p:nvPicPr>
          <p:cNvPr id="7" name="Picture 6">
            <a:extLst>
              <a:ext uri="{FF2B5EF4-FFF2-40B4-BE49-F238E27FC236}">
                <a16:creationId xmlns:a16="http://schemas.microsoft.com/office/drawing/2014/main" id="{B78DAFDB-B28D-2548-B02A-FF373FF954F8}"/>
              </a:ext>
            </a:extLst>
          </p:cNvPr>
          <p:cNvPicPr>
            <a:picLocks noChangeAspect="1"/>
          </p:cNvPicPr>
          <p:nvPr/>
        </p:nvPicPr>
        <p:blipFill>
          <a:blip r:embed="rId3"/>
          <a:stretch>
            <a:fillRect/>
          </a:stretch>
        </p:blipFill>
        <p:spPr>
          <a:xfrm>
            <a:off x="3581400" y="1167256"/>
            <a:ext cx="4220685" cy="4523487"/>
          </a:xfrm>
          <a:prstGeom prst="rect">
            <a:avLst/>
          </a:prstGeom>
        </p:spPr>
      </p:pic>
    </p:spTree>
    <p:extLst>
      <p:ext uri="{BB962C8B-B14F-4D97-AF65-F5344CB8AC3E}">
        <p14:creationId xmlns:p14="http://schemas.microsoft.com/office/powerpoint/2010/main" val="2005419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716871"/>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56</a:t>
            </a:fld>
            <a:endParaRPr lang="en-US" dirty="0"/>
          </a:p>
        </p:txBody>
      </p:sp>
    </p:spTree>
    <p:extLst>
      <p:ext uri="{BB962C8B-B14F-4D97-AF65-F5344CB8AC3E}">
        <p14:creationId xmlns:p14="http://schemas.microsoft.com/office/powerpoint/2010/main" val="823755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FB73-85DC-4683-AB70-C01B7F3764DE}"/>
              </a:ext>
            </a:extLst>
          </p:cNvPr>
          <p:cNvSpPr>
            <a:spLocks noGrp="1"/>
          </p:cNvSpPr>
          <p:nvPr>
            <p:ph type="title"/>
          </p:nvPr>
        </p:nvSpPr>
        <p:spPr/>
        <p:txBody>
          <a:bodyPr>
            <a:normAutofit fontScale="90000"/>
          </a:bodyPr>
          <a:lstStyle/>
          <a:p>
            <a:r>
              <a:rPr lang="en-US" dirty="0"/>
              <a:t>Once you have an indicator you must test it.</a:t>
            </a:r>
          </a:p>
        </p:txBody>
      </p:sp>
      <p:sp>
        <p:nvSpPr>
          <p:cNvPr id="3" name="Date Placeholder 2">
            <a:extLst>
              <a:ext uri="{FF2B5EF4-FFF2-40B4-BE49-F238E27FC236}">
                <a16:creationId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F471AE61-90AD-4ABD-84D8-DB9A0BCB72EF}"/>
              </a:ext>
            </a:extLst>
          </p:cNvPr>
          <p:cNvSpPr>
            <a:spLocks noGrp="1"/>
          </p:cNvSpPr>
          <p:nvPr>
            <p:ph type="ftr" sz="quarter" idx="11"/>
          </p:nvPr>
        </p:nvSpPr>
        <p:spPr/>
        <p:txBody>
          <a:bodyPr/>
          <a:lstStyle/>
          <a:p>
            <a:r>
              <a:rPr lang="en-US" dirty="0"/>
              <a:t>Kwartler CS96</a:t>
            </a:r>
          </a:p>
        </p:txBody>
      </p:sp>
      <p:sp>
        <p:nvSpPr>
          <p:cNvPr id="5" name="Rectangle 4">
            <a:extLst>
              <a:ext uri="{FF2B5EF4-FFF2-40B4-BE49-F238E27FC236}">
                <a16:creationId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6" name="Picture 5"/>
          <p:cNvPicPr>
            <a:picLocks noChangeAspect="1"/>
          </p:cNvPicPr>
          <p:nvPr/>
        </p:nvPicPr>
        <p:blipFill rotWithShape="1">
          <a:blip r:embed="rId2"/>
          <a:srcRect l="6111" t="13805" b="9768"/>
          <a:stretch/>
        </p:blipFill>
        <p:spPr>
          <a:xfrm>
            <a:off x="948268" y="1049868"/>
            <a:ext cx="10261600" cy="4311086"/>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Interpreting the Rate of Change (ROC)</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447834"/>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4151794"/>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300539"/>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4318825"/>
            <a:ext cx="2266608" cy="461665"/>
          </a:xfrm>
          <a:prstGeom prst="rect">
            <a:avLst/>
          </a:prstGeom>
          <a:noFill/>
        </p:spPr>
        <p:txBody>
          <a:bodyPr wrap="square" rtlCol="0">
            <a:spAutoFit/>
          </a:bodyPr>
          <a:lstStyle/>
          <a:p>
            <a:r>
              <a:rPr lang="en-US" sz="1200" dirty="0"/>
              <a:t>Peak to trough % change, used to understand volatility.</a:t>
            </a:r>
          </a:p>
        </p:txBody>
      </p:sp>
      <p:sp>
        <p:nvSpPr>
          <p:cNvPr id="14" name="Slide Number Placeholder 4">
            <a:extLst>
              <a:ext uri="{FF2B5EF4-FFF2-40B4-BE49-F238E27FC236}">
                <a16:creationId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58</a:t>
            </a:fld>
            <a:endParaRPr lang="en-US" dirty="0"/>
          </a:p>
        </p:txBody>
      </p:sp>
      <p:pic>
        <p:nvPicPr>
          <p:cNvPr id="17" name="Picture 16">
            <a:extLst>
              <a:ext uri="{FF2B5EF4-FFF2-40B4-BE49-F238E27FC236}">
                <a16:creationId xmlns:a16="http://schemas.microsoft.com/office/drawing/2014/main" id="{7DEFD573-152F-4ADA-929D-D502BBF3D3BE}"/>
              </a:ext>
            </a:extLst>
          </p:cNvPr>
          <p:cNvPicPr>
            <a:picLocks noChangeAspect="1"/>
          </p:cNvPicPr>
          <p:nvPr/>
        </p:nvPicPr>
        <p:blipFill>
          <a:blip r:embed="rId3"/>
          <a:stretch>
            <a:fillRect/>
          </a:stretch>
        </p:blipFill>
        <p:spPr>
          <a:xfrm>
            <a:off x="2457776" y="1229390"/>
            <a:ext cx="5083643" cy="3857015"/>
          </a:xfrm>
          <a:prstGeom prst="rect">
            <a:avLst/>
          </a:prstGeom>
        </p:spPr>
      </p:pic>
      <p:sp>
        <p:nvSpPr>
          <p:cNvPr id="18" name="Rectangle 17">
            <a:extLst>
              <a:ext uri="{FF2B5EF4-FFF2-40B4-BE49-F238E27FC236}">
                <a16:creationId xmlns:a16="http://schemas.microsoft.com/office/drawing/2014/main" id="{8E571BB5-3C97-4EEC-86D9-D2BC82DF1564}"/>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SMA as an Indicator for CMG as shown in a performance chart.</a:t>
            </a:r>
          </a:p>
        </p:txBody>
      </p:sp>
    </p:spTree>
    <p:extLst>
      <p:ext uri="{BB962C8B-B14F-4D97-AF65-F5344CB8AC3E}">
        <p14:creationId xmlns:p14="http://schemas.microsoft.com/office/powerpoint/2010/main" val="4086849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411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59</a:t>
            </a:fld>
            <a:endParaRPr lang="en-US" dirty="0"/>
          </a:p>
        </p:txBody>
      </p:sp>
    </p:spTree>
    <p:extLst>
      <p:ext uri="{BB962C8B-B14F-4D97-AF65-F5344CB8AC3E}">
        <p14:creationId xmlns:p14="http://schemas.microsoft.com/office/powerpoint/2010/main" val="30194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4" name="Title 2">
            <a:extLst>
              <a:ext uri="{FF2B5EF4-FFF2-40B4-BE49-F238E27FC236}">
                <a16:creationId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TTR_C_50Day_200Day_SMA.R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dirty="0"/>
          </a:p>
        </p:txBody>
      </p:sp>
      <p:sp>
        <p:nvSpPr>
          <p:cNvPr id="5" name="Footer Placeholder 4"/>
          <p:cNvSpPr>
            <a:spLocks noGrp="1"/>
          </p:cNvSpPr>
          <p:nvPr>
            <p:ph type="ftr" sz="quarter" idx="11"/>
          </p:nvPr>
        </p:nvSpPr>
        <p:spPr/>
        <p:txBody>
          <a:bodyPr/>
          <a:lstStyle/>
          <a:p>
            <a:r>
              <a:rPr lang="en-US"/>
              <a:t>Kwartler CS96</a:t>
            </a:r>
            <a:endParaRPr lang="en-US" dirty="0"/>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a:t>Learning Objective:</a:t>
            </a:r>
          </a:p>
          <a:p>
            <a:pPr marL="285750" indent="-285750">
              <a:buFont typeface="Arial" panose="020B0604020202020204" pitchFamily="34" charset="0"/>
              <a:buChar char="•"/>
            </a:pPr>
            <a:r>
              <a:rPr lang="en-US"/>
              <a:t>Get real stock data</a:t>
            </a:r>
          </a:p>
          <a:p>
            <a:pPr marL="285750" indent="-285750">
              <a:buFont typeface="Arial" panose="020B0604020202020204" pitchFamily="34" charset="0"/>
              <a:buChar char="•"/>
            </a:pPr>
            <a:r>
              <a:rPr lang="en-US"/>
              <a:t>Subset an xts object</a:t>
            </a:r>
          </a:p>
          <a:p>
            <a:pPr marL="285750" indent="-285750">
              <a:buFont typeface="Arial" panose="020B0604020202020204" pitchFamily="34" charset="0"/>
              <a:buChar char="•"/>
            </a:pPr>
            <a:r>
              <a:rPr lang="en-US"/>
              <a:t>Calculate SMA 50 &amp; 200</a:t>
            </a:r>
          </a:p>
          <a:p>
            <a:pPr marL="285750" indent="-285750">
              <a:buFont typeface="Arial" panose="020B0604020202020204" pitchFamily="34" charset="0"/>
              <a:buChar char="•"/>
            </a:pPr>
            <a:r>
              <a:rPr lang="en-US"/>
              <a:t>Create a trading indicator (rule)</a:t>
            </a:r>
          </a:p>
          <a:p>
            <a:pPr marL="285750" indent="-285750">
              <a:buFont typeface="Arial" panose="020B0604020202020204" pitchFamily="34" charset="0"/>
              <a:buChar char="•"/>
            </a:pPr>
            <a:r>
              <a:rPr lang="en-US"/>
              <a:t>Lag the Rule</a:t>
            </a:r>
          </a:p>
          <a:p>
            <a:pPr marL="285750" indent="-285750">
              <a:buFont typeface="Arial" panose="020B0604020202020204" pitchFamily="34" charset="0"/>
              <a:buChar char="•"/>
            </a:pPr>
            <a:r>
              <a:rPr lang="en-US"/>
              <a:t>Back-test the lagged rule to see cumulative returns</a:t>
            </a:r>
          </a:p>
          <a:p>
            <a:pPr marL="285750" indent="-285750">
              <a:buFont typeface="Arial" panose="020B0604020202020204" pitchFamily="34" charset="0"/>
              <a:buChar char="•"/>
            </a:pPr>
            <a:r>
              <a:rPr lang="en-US"/>
              <a:t>Switch a single character in the rule &amp; back-test again to see the impact like Knight Capital</a:t>
            </a:r>
            <a:endParaRPr lang="en-US" dirty="0"/>
          </a:p>
        </p:txBody>
      </p:sp>
      <p:sp>
        <p:nvSpPr>
          <p:cNvPr id="7" name="Slide Number Placeholder 4">
            <a:extLst>
              <a:ext uri="{FF2B5EF4-FFF2-40B4-BE49-F238E27FC236}">
                <a16:creationId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60</a:t>
            </a:fld>
            <a:endParaRPr lang="en-US" dirty="0"/>
          </a:p>
        </p:txBody>
      </p:sp>
      <p:pic>
        <p:nvPicPr>
          <p:cNvPr id="1026" name="Picture 2" descr="When you work in a Steel Mill And people whine about how hot it is outside.  | Make a Meme">
            <a:extLst>
              <a:ext uri="{FF2B5EF4-FFF2-40B4-BE49-F238E27FC236}">
                <a16:creationId xmlns:a16="http://schemas.microsoft.com/office/drawing/2014/main" id="{94B66CEE-3922-7448-8282-10AA9EC0B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74" y="2079523"/>
            <a:ext cx="4293420" cy="269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469279"/>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tx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61</a:t>
            </a:fld>
            <a:endParaRPr lang="en-US" dirty="0"/>
          </a:p>
        </p:txBody>
      </p:sp>
    </p:spTree>
    <p:extLst>
      <p:ext uri="{BB962C8B-B14F-4D97-AF65-F5344CB8AC3E}">
        <p14:creationId xmlns:p14="http://schemas.microsoft.com/office/powerpoint/2010/main" val="801561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62</a:t>
            </a:fld>
            <a:endParaRPr lang="en-US"/>
          </a:p>
        </p:txBody>
      </p:sp>
      <p:pic>
        <p:nvPicPr>
          <p:cNvPr id="2050" name="Picture 2" descr="Image result for take a break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2562"/>
            <a:ext cx="5953125"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33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262354"/>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Walk through the moving </a:t>
                      </a:r>
                      <a:r>
                        <a:rPr lang="en-US" sz="2000" b="1" i="0" kern="1200" dirty="0" err="1">
                          <a:solidFill>
                            <a:srgbClr val="C00000"/>
                          </a:solidFill>
                          <a:effectLst/>
                          <a:latin typeface="+mn-lt"/>
                          <a:ea typeface="+mn-ea"/>
                          <a:cs typeface="+mn-cs"/>
                        </a:rPr>
                        <a:t>avg</a:t>
                      </a:r>
                      <a:r>
                        <a:rPr lang="en-US" sz="2000" b="1" i="0" kern="1200" dirty="0">
                          <a:solidFill>
                            <a:srgbClr val="C00000"/>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63</a:t>
            </a:fld>
            <a:endParaRPr lang="en-US" dirty="0"/>
          </a:p>
        </p:txBody>
      </p:sp>
    </p:spTree>
    <p:extLst>
      <p:ext uri="{BB962C8B-B14F-4D97-AF65-F5344CB8AC3E}">
        <p14:creationId xmlns:p14="http://schemas.microsoft.com/office/powerpoint/2010/main" val="1074901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Moving Average Convergence Divergence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48CD98B2-86C5-4424-9E0D-5C53BDDABF1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t>By measuring </a:t>
            </a:r>
            <a:r>
              <a:rPr lang="en-US" i="1" u="sng"/>
              <a:t>the moving average of two moving averages with different time frames</a:t>
            </a:r>
            <a:r>
              <a:rPr lang="en-US"/>
              <a:t>, an investor hopes to capture when momentum is building or receding.  </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defTabSz="914400">
              <a:spcAft>
                <a:spcPts val="600"/>
              </a:spcAft>
            </a:pPr>
            <a:fld id="{6700A58B-DD98-43D0-B791-721480A02982}" type="datetime1">
              <a:rPr lang="en-US">
                <a:solidFill>
                  <a:srgbClr val="FFFFFF"/>
                </a:solidFill>
              </a:rPr>
              <a:pPr defTabSz="914400">
                <a:spcAft>
                  <a:spcPts val="600"/>
                </a:spcAft>
              </a:pPr>
              <a:t>11/15/21</a:t>
            </a:fld>
            <a:endParaRPr lang="en-US">
              <a:solidFill>
                <a:srgbClr val="FFFFFF"/>
              </a:solidFill>
            </a:endParaRPr>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Kwartler CS96</a:t>
            </a:r>
          </a:p>
        </p:txBody>
      </p:sp>
    </p:spTree>
    <p:extLst>
      <p:ext uri="{BB962C8B-B14F-4D97-AF65-F5344CB8AC3E}">
        <p14:creationId xmlns:p14="http://schemas.microsoft.com/office/powerpoint/2010/main" val="7806514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pic>
        <p:nvPicPr>
          <p:cNvPr id="1026" name="Picture 2" descr="https://encrypted-tbn0.gstatic.com/images?q=tbn:ANd9GcTmWHhswmZeevpKDSAZfqIDwA2FsFNYWFvej9pYWddu7rBRY3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7" y="1282700"/>
            <a:ext cx="5491687"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600" y="2743200"/>
            <a:ext cx="5560689" cy="369332"/>
          </a:xfrm>
          <a:prstGeom prst="rect">
            <a:avLst/>
          </a:prstGeom>
          <a:noFill/>
        </p:spPr>
        <p:txBody>
          <a:bodyPr wrap="none" rtlCol="0">
            <a:spAutoFit/>
          </a:bodyPr>
          <a:lstStyle/>
          <a:p>
            <a:pPr algn="ctr"/>
            <a:r>
              <a:rPr lang="en-US" dirty="0"/>
              <a:t>Money is moving into a stock…let’s jump on the upswing!</a:t>
            </a:r>
          </a:p>
        </p:txBody>
      </p:sp>
      <p:sp>
        <p:nvSpPr>
          <p:cNvPr id="8" name="TextBox 7"/>
          <p:cNvSpPr txBox="1"/>
          <p:nvPr/>
        </p:nvSpPr>
        <p:spPr>
          <a:xfrm>
            <a:off x="1007134" y="3251200"/>
            <a:ext cx="4511620" cy="369332"/>
          </a:xfrm>
          <a:prstGeom prst="rect">
            <a:avLst/>
          </a:prstGeom>
          <a:noFill/>
        </p:spPr>
        <p:txBody>
          <a:bodyPr wrap="none" rtlCol="0">
            <a:spAutoFit/>
          </a:bodyPr>
          <a:lstStyle/>
          <a:p>
            <a:pPr algn="ctr"/>
            <a:r>
              <a:rPr lang="en-US" dirty="0"/>
              <a:t>Money is moving away from a stock…let’s sell!</a:t>
            </a:r>
          </a:p>
        </p:txBody>
      </p:sp>
    </p:spTree>
    <p:extLst>
      <p:ext uri="{BB962C8B-B14F-4D97-AF65-F5344CB8AC3E}">
        <p14:creationId xmlns:p14="http://schemas.microsoft.com/office/powerpoint/2010/main" val="3204414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1673402" y="3890348"/>
            <a:ext cx="8216929" cy="461665"/>
          </a:xfrm>
          <a:prstGeom prst="rect">
            <a:avLst/>
          </a:prstGeom>
          <a:noFill/>
        </p:spPr>
        <p:txBody>
          <a:bodyPr wrap="none" rtlCol="0">
            <a:spAutoFit/>
          </a:bodyPr>
          <a:lstStyle/>
          <a:p>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67</a:t>
            </a:fld>
            <a:endParaRPr lang="en-US" dirty="0"/>
          </a:p>
        </p:txBody>
      </p:sp>
      <p:sp>
        <p:nvSpPr>
          <p:cNvPr id="8" name="TextBox 7">
            <a:extLst>
              <a:ext uri="{FF2B5EF4-FFF2-40B4-BE49-F238E27FC236}">
                <a16:creationId xmlns:a16="http://schemas.microsoft.com/office/drawing/2014/main" id="{61AF331C-E908-C945-9FD4-7EF3871C9FF4}"/>
              </a:ext>
            </a:extLst>
          </p:cNvPr>
          <p:cNvSpPr txBox="1"/>
          <p:nvPr/>
        </p:nvSpPr>
        <p:spPr>
          <a:xfrm>
            <a:off x="1673402" y="4404083"/>
            <a:ext cx="8569525" cy="461665"/>
          </a:xfrm>
          <a:prstGeom prst="rect">
            <a:avLst/>
          </a:prstGeom>
          <a:noFill/>
        </p:spPr>
        <p:txBody>
          <a:bodyPr wrap="none" rtlCol="0">
            <a:spAutoFit/>
          </a:bodyPr>
          <a:lstStyle/>
          <a:p>
            <a:r>
              <a:rPr lang="en-US" sz="2400" b="1" dirty="0"/>
              <a:t>Calculate the </a:t>
            </a:r>
            <a:r>
              <a:rPr lang="en-US" sz="2400" b="1" u="sng" dirty="0"/>
              <a:t>difference</a:t>
            </a:r>
            <a:r>
              <a:rPr lang="en-US" sz="2400" b="1" dirty="0"/>
              <a:t> between averages from the previous step</a:t>
            </a:r>
          </a:p>
        </p:txBody>
      </p:sp>
      <p:sp>
        <p:nvSpPr>
          <p:cNvPr id="10" name="TextBox 9">
            <a:extLst>
              <a:ext uri="{FF2B5EF4-FFF2-40B4-BE49-F238E27FC236}">
                <a16:creationId xmlns:a16="http://schemas.microsoft.com/office/drawing/2014/main" id="{B007F6D4-D93E-F541-8C06-5D967407E9D4}"/>
              </a:ext>
            </a:extLst>
          </p:cNvPr>
          <p:cNvSpPr txBox="1"/>
          <p:nvPr/>
        </p:nvSpPr>
        <p:spPr>
          <a:xfrm>
            <a:off x="1673402" y="4917818"/>
            <a:ext cx="7575087" cy="461665"/>
          </a:xfrm>
          <a:prstGeom prst="rect">
            <a:avLst/>
          </a:prstGeom>
          <a:noFill/>
        </p:spPr>
        <p:txBody>
          <a:bodyPr wrap="none" rtlCol="0">
            <a:spAutoFit/>
          </a:bodyPr>
          <a:lstStyle/>
          <a:p>
            <a:r>
              <a:rPr lang="en-US" sz="2400" b="1" dirty="0"/>
              <a:t>Calculate the 9 day Moving Avg (</a:t>
            </a:r>
            <a:r>
              <a:rPr lang="en-US" sz="2400" b="1" dirty="0" err="1"/>
              <a:t>nSig</a:t>
            </a:r>
            <a:r>
              <a:rPr lang="en-US" sz="2400" b="1" dirty="0"/>
              <a:t>) of the previous step</a:t>
            </a:r>
          </a:p>
        </p:txBody>
      </p:sp>
    </p:spTree>
    <p:extLst>
      <p:ext uri="{BB962C8B-B14F-4D97-AF65-F5344CB8AC3E}">
        <p14:creationId xmlns:p14="http://schemas.microsoft.com/office/powerpoint/2010/main" val="37287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696498" y="3890348"/>
            <a:ext cx="10673948"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averages from #1 (in R it’s the MACD column)</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68</a:t>
            </a:fld>
            <a:endParaRPr lang="en-US" dirty="0"/>
          </a:p>
        </p:txBody>
      </p:sp>
      <p:sp>
        <p:nvSpPr>
          <p:cNvPr id="12" name="Rectangle 11">
            <a:extLst>
              <a:ext uri="{FF2B5EF4-FFF2-40B4-BE49-F238E27FC236}">
                <a16:creationId xmlns:a16="http://schemas.microsoft.com/office/drawing/2014/main" id="{E4599AE8-081F-489C-8386-807080053530}"/>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When MACD output of #2 &gt; Signal, the price is accelerating, positive momentum/money is coming to the equity which represents a buying opportunity.  Converse is true.</a:t>
            </a:r>
          </a:p>
        </p:txBody>
      </p:sp>
    </p:spTree>
    <p:extLst>
      <p:ext uri="{BB962C8B-B14F-4D97-AF65-F5344CB8AC3E}">
        <p14:creationId xmlns:p14="http://schemas.microsoft.com/office/powerpoint/2010/main" val="1347834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71021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69</a:t>
            </a:fld>
            <a:endParaRPr lang="en-US" dirty="0"/>
          </a:p>
        </p:txBody>
      </p:sp>
    </p:spTree>
    <p:extLst>
      <p:ext uri="{BB962C8B-B14F-4D97-AF65-F5344CB8AC3E}">
        <p14:creationId xmlns:p14="http://schemas.microsoft.com/office/powerpoint/2010/main" val="415597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5" name="Title 2">
            <a:extLst>
              <a:ext uri="{FF2B5EF4-FFF2-40B4-BE49-F238E27FC236}">
                <a16:creationId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TTR_D.R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423267"/>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70</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93698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71</a:t>
            </a:fld>
            <a:endParaRPr lang="en-US" dirty="0"/>
          </a:p>
        </p:txBody>
      </p:sp>
    </p:spTree>
    <p:extLst>
      <p:ext uri="{BB962C8B-B14F-4D97-AF65-F5344CB8AC3E}">
        <p14:creationId xmlns:p14="http://schemas.microsoft.com/office/powerpoint/2010/main" val="2934901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a momentum indicator…</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72</a:t>
            </a:fld>
            <a:endParaRPr lang="en-US"/>
          </a:p>
        </p:txBody>
      </p:sp>
      <p:sp>
        <p:nvSpPr>
          <p:cNvPr id="6" name="TextBox 5"/>
          <p:cNvSpPr txBox="1"/>
          <p:nvPr/>
        </p:nvSpPr>
        <p:spPr>
          <a:xfrm>
            <a:off x="728134" y="1794933"/>
            <a:ext cx="1065106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captures when the market is moving positively or negatively towards an equity.  When emotional sentiment is positive or negative.</a:t>
            </a:r>
          </a:p>
        </p:txBody>
      </p:sp>
      <p:sp>
        <p:nvSpPr>
          <p:cNvPr id="7" name="TextBox 6"/>
          <p:cNvSpPr txBox="1"/>
          <p:nvPr/>
        </p:nvSpPr>
        <p:spPr>
          <a:xfrm>
            <a:off x="728134" y="3308866"/>
            <a:ext cx="8850115"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MACD does not “Buy Low &amp; Sell High” It’s buy high and sell higher!</a:t>
            </a:r>
          </a:p>
        </p:txBody>
      </p:sp>
      <p:sp>
        <p:nvSpPr>
          <p:cNvPr id="8" name="TextBox 7"/>
          <p:cNvSpPr txBox="1"/>
          <p:nvPr/>
        </p:nvSpPr>
        <p:spPr>
          <a:xfrm>
            <a:off x="728134" y="4453467"/>
            <a:ext cx="109050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will not identify the market low point or high point exactly.  So the returns will never be 100% of the possibility.  </a:t>
            </a:r>
          </a:p>
        </p:txBody>
      </p:sp>
    </p:spTree>
    <p:extLst>
      <p:ext uri="{BB962C8B-B14F-4D97-AF65-F5344CB8AC3E}">
        <p14:creationId xmlns:p14="http://schemas.microsoft.com/office/powerpoint/2010/main" val="553899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258495"/>
              </p:ext>
            </p:extLst>
          </p:nvPr>
        </p:nvGraphicFramePr>
        <p:xfrm>
          <a:off x="3190413" y="1111250"/>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&amp; Applying the RSI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Learn what a relative strength indicator 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Interpret RSI as an indication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Construction &amp; visualization of RSI in dynamic</a:t>
                      </a:r>
                      <a:r>
                        <a:rPr lang="en-US" sz="2000" b="0" i="0" kern="1200" baseline="0" dirty="0">
                          <a:solidFill>
                            <a:schemeClr val="dk1"/>
                          </a:solidFill>
                          <a:effectLst/>
                          <a:latin typeface="+mn-lt"/>
                          <a:ea typeface="+mn-ea"/>
                          <a:cs typeface="+mn-cs"/>
                        </a:rPr>
                        <a:t> plot with TTR_E.R</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11/15/21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73</a:t>
            </a:fld>
            <a:endParaRPr lang="en-US" dirty="0"/>
          </a:p>
        </p:txBody>
      </p:sp>
    </p:spTree>
    <p:extLst>
      <p:ext uri="{BB962C8B-B14F-4D97-AF65-F5344CB8AC3E}">
        <p14:creationId xmlns:p14="http://schemas.microsoft.com/office/powerpoint/2010/main" val="19664150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74</a:t>
            </a:fld>
            <a:endParaRPr lang="en-US" dirty="0"/>
          </a:p>
        </p:txBody>
      </p:sp>
    </p:spTree>
    <p:extLst>
      <p:ext uri="{BB962C8B-B14F-4D97-AF65-F5344CB8AC3E}">
        <p14:creationId xmlns:p14="http://schemas.microsoft.com/office/powerpoint/2010/main" val="380763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lide Number Placeholder 4">
            <a:extLst>
              <a:ext uri="{FF2B5EF4-FFF2-40B4-BE49-F238E27FC236}">
                <a16:creationId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75</a:t>
            </a:fld>
            <a:endParaRPr lang="en-US" dirty="0"/>
          </a:p>
        </p:txBody>
      </p:sp>
      <p:sp>
        <p:nvSpPr>
          <p:cNvPr id="4" name="TextBox 3">
            <a:extLst>
              <a:ext uri="{FF2B5EF4-FFF2-40B4-BE49-F238E27FC236}">
                <a16:creationId xmlns:a16="http://schemas.microsoft.com/office/drawing/2014/main" id="{C4D063CC-05F8-48E2-8F52-B8E41D3A6E0B}"/>
              </a:ext>
            </a:extLst>
          </p:cNvPr>
          <p:cNvSpPr txBox="1"/>
          <p:nvPr/>
        </p:nvSpPr>
        <p:spPr>
          <a:xfrm>
            <a:off x="9382125" y="4539374"/>
            <a:ext cx="718466" cy="276999"/>
          </a:xfrm>
          <a:prstGeom prst="rect">
            <a:avLst/>
          </a:prstGeom>
          <a:noFill/>
        </p:spPr>
        <p:txBody>
          <a:bodyPr wrap="none" rtlCol="0">
            <a:spAutoFit/>
          </a:bodyPr>
          <a:lstStyle/>
          <a:p>
            <a:r>
              <a:rPr lang="en-US" sz="1200" dirty="0"/>
              <a:t>oversold</a:t>
            </a:r>
          </a:p>
        </p:txBody>
      </p:sp>
      <p:sp>
        <p:nvSpPr>
          <p:cNvPr id="59" name="TextBox 58">
            <a:extLst>
              <a:ext uri="{FF2B5EF4-FFF2-40B4-BE49-F238E27FC236}">
                <a16:creationId xmlns:a16="http://schemas.microsoft.com/office/drawing/2014/main" id="{E4D714CD-8C81-4C97-864E-586DB221F300}"/>
              </a:ext>
            </a:extLst>
          </p:cNvPr>
          <p:cNvSpPr txBox="1"/>
          <p:nvPr/>
        </p:nvSpPr>
        <p:spPr>
          <a:xfrm>
            <a:off x="9382125" y="2447151"/>
            <a:ext cx="907236" cy="276999"/>
          </a:xfrm>
          <a:prstGeom prst="rect">
            <a:avLst/>
          </a:prstGeom>
          <a:noFill/>
        </p:spPr>
        <p:txBody>
          <a:bodyPr wrap="none" rtlCol="0">
            <a:spAutoFit/>
          </a:bodyPr>
          <a:lstStyle/>
          <a:p>
            <a:r>
              <a:rPr lang="en-US" sz="1200" dirty="0"/>
              <a:t>overbought</a:t>
            </a:r>
          </a:p>
        </p:txBody>
      </p:sp>
      <p:sp>
        <p:nvSpPr>
          <p:cNvPr id="61" name="Oval 60">
            <a:extLst>
              <a:ext uri="{FF2B5EF4-FFF2-40B4-BE49-F238E27FC236}">
                <a16:creationId xmlns:a16="http://schemas.microsoft.com/office/drawing/2014/main" id="{6F2D327D-756B-4BB2-BCE6-953C8FA2F13F}"/>
              </a:ext>
            </a:extLst>
          </p:cNvPr>
          <p:cNvSpPr/>
          <p:nvPr/>
        </p:nvSpPr>
        <p:spPr>
          <a:xfrm>
            <a:off x="5013535" y="3316647"/>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3972FDF1-B920-401B-9F4A-73BFE223DE1A}"/>
              </a:ext>
            </a:extLst>
          </p:cNvPr>
          <p:cNvSpPr txBox="1"/>
          <p:nvPr/>
        </p:nvSpPr>
        <p:spPr>
          <a:xfrm>
            <a:off x="4612080" y="4046130"/>
            <a:ext cx="399468" cy="261610"/>
          </a:xfrm>
          <a:prstGeom prst="rect">
            <a:avLst/>
          </a:prstGeom>
          <a:noFill/>
        </p:spPr>
        <p:txBody>
          <a:bodyPr wrap="none" rtlCol="0">
            <a:spAutoFit/>
          </a:bodyPr>
          <a:lstStyle/>
          <a:p>
            <a:r>
              <a:rPr lang="en-US" sz="1100" dirty="0"/>
              <a:t>Buy</a:t>
            </a:r>
          </a:p>
        </p:txBody>
      </p:sp>
      <p:sp>
        <p:nvSpPr>
          <p:cNvPr id="88" name="Rectangle 87">
            <a:extLst>
              <a:ext uri="{FF2B5EF4-FFF2-40B4-BE49-F238E27FC236}">
                <a16:creationId xmlns:a16="http://schemas.microsoft.com/office/drawing/2014/main" id="{659D4798-1D26-4C8C-B91A-83AF982D5F3F}"/>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When the RSI dips below a threshold (30) the stock is considered “oversold” meaning the market has overreacted indicating a buying opportunity.  RSI greater than 70 indicates the market is over buying the stock so it may be good to exit your position.</a:t>
            </a:r>
          </a:p>
        </p:txBody>
      </p:sp>
      <p:sp>
        <p:nvSpPr>
          <p:cNvPr id="41" name="TextBox 40">
            <a:extLst>
              <a:ext uri="{FF2B5EF4-FFF2-40B4-BE49-F238E27FC236}">
                <a16:creationId xmlns:a16="http://schemas.microsoft.com/office/drawing/2014/main" id="{3972FDF1-B920-401B-9F4A-73BFE223DE1A}"/>
              </a:ext>
            </a:extLst>
          </p:cNvPr>
          <p:cNvSpPr txBox="1"/>
          <p:nvPr/>
        </p:nvSpPr>
        <p:spPr>
          <a:xfrm>
            <a:off x="5187814" y="3351863"/>
            <a:ext cx="452368" cy="261610"/>
          </a:xfrm>
          <a:prstGeom prst="rect">
            <a:avLst/>
          </a:prstGeom>
          <a:noFill/>
        </p:spPr>
        <p:txBody>
          <a:bodyPr wrap="none" rtlCol="0">
            <a:spAutoFit/>
          </a:bodyPr>
          <a:lstStyle/>
          <a:p>
            <a:r>
              <a:rPr lang="en-US" sz="1100" dirty="0"/>
              <a:t>Hold</a:t>
            </a:r>
          </a:p>
        </p:txBody>
      </p:sp>
      <p:sp>
        <p:nvSpPr>
          <p:cNvPr id="42" name="TextBox 41">
            <a:extLst>
              <a:ext uri="{FF2B5EF4-FFF2-40B4-BE49-F238E27FC236}">
                <a16:creationId xmlns:a16="http://schemas.microsoft.com/office/drawing/2014/main" id="{3972FDF1-B920-401B-9F4A-73BFE223DE1A}"/>
              </a:ext>
            </a:extLst>
          </p:cNvPr>
          <p:cNvSpPr txBox="1"/>
          <p:nvPr/>
        </p:nvSpPr>
        <p:spPr>
          <a:xfrm>
            <a:off x="5272480" y="2623729"/>
            <a:ext cx="383438" cy="261610"/>
          </a:xfrm>
          <a:prstGeom prst="rect">
            <a:avLst/>
          </a:prstGeom>
          <a:noFill/>
        </p:spPr>
        <p:txBody>
          <a:bodyPr wrap="none" rtlCol="0">
            <a:spAutoFit/>
          </a:bodyPr>
          <a:lstStyle/>
          <a:p>
            <a:r>
              <a:rPr lang="en-US" sz="1100" dirty="0"/>
              <a:t>Sell</a:t>
            </a:r>
          </a:p>
        </p:txBody>
      </p:sp>
    </p:spTree>
    <p:extLst>
      <p:ext uri="{BB962C8B-B14F-4D97-AF65-F5344CB8AC3E}">
        <p14:creationId xmlns:p14="http://schemas.microsoft.com/office/powerpoint/2010/main" val="2975480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First the Relative Strength</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4203655" y="2259674"/>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3530475"/>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76</a:t>
            </a:fld>
            <a:endParaRPr lang="en-US" dirty="0"/>
          </a:p>
        </p:txBody>
      </p:sp>
    </p:spTree>
    <p:extLst>
      <p:ext uri="{BB962C8B-B14F-4D97-AF65-F5344CB8AC3E}">
        <p14:creationId xmlns:p14="http://schemas.microsoft.com/office/powerpoint/2010/main" val="2246899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5240741"/>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1" name="TextBox 10"/>
          <p:cNvSpPr txBox="1"/>
          <p:nvPr/>
        </p:nvSpPr>
        <p:spPr>
          <a:xfrm>
            <a:off x="5536442" y="4237880"/>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77</a:t>
            </a:fld>
            <a:endParaRPr lang="en-US" dirty="0"/>
          </a:p>
        </p:txBody>
      </p:sp>
    </p:spTree>
    <p:extLst>
      <p:ext uri="{BB962C8B-B14F-4D97-AF65-F5344CB8AC3E}">
        <p14:creationId xmlns:p14="http://schemas.microsoft.com/office/powerpoint/2010/main" val="4237467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31FE-7BA1-9B4B-BF3F-1340238A17FB}"/>
              </a:ext>
            </a:extLst>
          </p:cNvPr>
          <p:cNvSpPr>
            <a:spLocks noGrp="1"/>
          </p:cNvSpPr>
          <p:nvPr>
            <p:ph type="title"/>
          </p:nvPr>
        </p:nvSpPr>
        <p:spPr/>
        <p:txBody>
          <a:bodyPr>
            <a:normAutofit fontScale="90000"/>
          </a:bodyPr>
          <a:lstStyle/>
          <a:p>
            <a:r>
              <a:rPr lang="en-US" dirty="0"/>
              <a:t>Neutral RS</a:t>
            </a:r>
          </a:p>
        </p:txBody>
      </p:sp>
      <p:sp>
        <p:nvSpPr>
          <p:cNvPr id="3" name="Date Placeholder 2">
            <a:extLst>
              <a:ext uri="{FF2B5EF4-FFF2-40B4-BE49-F238E27FC236}">
                <a16:creationId xmlns:a16="http://schemas.microsoft.com/office/drawing/2014/main" id="{4E12ECCD-2D9D-7A44-9E94-B5FEDD06C395}"/>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10C23C39-4288-EE4D-959D-6920C2ED8C3E}"/>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C6B0C6BD-28A0-5648-81D8-FB2D5893C5F2}"/>
              </a:ext>
            </a:extLst>
          </p:cNvPr>
          <p:cNvSpPr>
            <a:spLocks noGrp="1"/>
          </p:cNvSpPr>
          <p:nvPr>
            <p:ph type="sldNum" sz="quarter" idx="4"/>
          </p:nvPr>
        </p:nvSpPr>
        <p:spPr/>
        <p:txBody>
          <a:bodyPr/>
          <a:lstStyle/>
          <a:p>
            <a:fld id="{37290FF7-652B-4475-AEAB-8B1A5D23AE09}" type="slidenum">
              <a:rPr lang="en-US" smtClean="0"/>
              <a:t>78</a:t>
            </a:fld>
            <a:endParaRPr lang="en-US"/>
          </a:p>
        </p:txBody>
      </p:sp>
      <p:sp>
        <p:nvSpPr>
          <p:cNvPr id="6" name="TextBox 5">
            <a:extLst>
              <a:ext uri="{FF2B5EF4-FFF2-40B4-BE49-F238E27FC236}">
                <a16:creationId xmlns:a16="http://schemas.microsoft.com/office/drawing/2014/main" id="{9852FA39-1886-D346-8E7C-877BE49CFDCE}"/>
              </a:ext>
            </a:extLst>
          </p:cNvPr>
          <p:cNvSpPr txBox="1"/>
          <p:nvPr/>
        </p:nvSpPr>
        <p:spPr>
          <a:xfrm>
            <a:off x="317455" y="1855413"/>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7" name="TextBox 6">
            <a:extLst>
              <a:ext uri="{FF2B5EF4-FFF2-40B4-BE49-F238E27FC236}">
                <a16:creationId xmlns:a16="http://schemas.microsoft.com/office/drawing/2014/main" id="{E3883E85-39A6-8841-9CE6-6C2CEE4D93B9}"/>
              </a:ext>
            </a:extLst>
          </p:cNvPr>
          <p:cNvSpPr txBox="1"/>
          <p:nvPr/>
        </p:nvSpPr>
        <p:spPr>
          <a:xfrm>
            <a:off x="4474176" y="1532247"/>
            <a:ext cx="7249396" cy="646331"/>
          </a:xfrm>
          <a:prstGeom prst="rect">
            <a:avLst/>
          </a:prstGeom>
          <a:noFill/>
        </p:spPr>
        <p:txBody>
          <a:bodyPr wrap="square" rtlCol="0">
            <a:spAutoFit/>
          </a:bodyPr>
          <a:lstStyle/>
          <a:p>
            <a:r>
              <a:rPr lang="en-US" dirty="0"/>
              <a:t>Avg Gain = 10 of the last 14 days, the stock went up 10 points, </a:t>
            </a:r>
          </a:p>
          <a:p>
            <a:r>
              <a:rPr lang="en-US" b="1" dirty="0"/>
              <a:t>10 points UP / 10 UP days = 1</a:t>
            </a:r>
          </a:p>
        </p:txBody>
      </p:sp>
      <p:sp>
        <p:nvSpPr>
          <p:cNvPr id="8" name="TextBox 7">
            <a:extLst>
              <a:ext uri="{FF2B5EF4-FFF2-40B4-BE49-F238E27FC236}">
                <a16:creationId xmlns:a16="http://schemas.microsoft.com/office/drawing/2014/main" id="{10C660F9-E0B3-FC42-8143-E790FE85308C}"/>
              </a:ext>
            </a:extLst>
          </p:cNvPr>
          <p:cNvSpPr txBox="1"/>
          <p:nvPr/>
        </p:nvSpPr>
        <p:spPr>
          <a:xfrm>
            <a:off x="4474176" y="2454668"/>
            <a:ext cx="7249396" cy="646331"/>
          </a:xfrm>
          <a:prstGeom prst="rect">
            <a:avLst/>
          </a:prstGeom>
          <a:noFill/>
        </p:spPr>
        <p:txBody>
          <a:bodyPr wrap="square" rtlCol="0">
            <a:spAutoFit/>
          </a:bodyPr>
          <a:lstStyle/>
          <a:p>
            <a:r>
              <a:rPr lang="en-US" dirty="0"/>
              <a:t>Avg Loss = 4 of the last 14 days, the stock went down 4 points, </a:t>
            </a:r>
          </a:p>
          <a:p>
            <a:r>
              <a:rPr lang="en-US" b="1" dirty="0"/>
              <a:t>4 points DOWN / 4 DOWN days = 1</a:t>
            </a:r>
          </a:p>
        </p:txBody>
      </p:sp>
      <p:sp>
        <p:nvSpPr>
          <p:cNvPr id="9" name="TextBox 8">
            <a:extLst>
              <a:ext uri="{FF2B5EF4-FFF2-40B4-BE49-F238E27FC236}">
                <a16:creationId xmlns:a16="http://schemas.microsoft.com/office/drawing/2014/main" id="{24F41106-1D41-7F4E-B4C6-3E940CF86C7F}"/>
              </a:ext>
            </a:extLst>
          </p:cNvPr>
          <p:cNvSpPr txBox="1"/>
          <p:nvPr/>
        </p:nvSpPr>
        <p:spPr>
          <a:xfrm>
            <a:off x="317455" y="4105881"/>
            <a:ext cx="2984791" cy="954107"/>
          </a:xfrm>
          <a:prstGeom prst="rect">
            <a:avLst/>
          </a:prstGeom>
          <a:noFill/>
        </p:spPr>
        <p:txBody>
          <a:bodyPr wrap="none" rtlCol="0">
            <a:spAutoFit/>
          </a:bodyPr>
          <a:lstStyle/>
          <a:p>
            <a:r>
              <a:rPr lang="en-US" sz="2800" b="1" dirty="0"/>
              <a:t>RS = (10/10)/ (4/4)</a:t>
            </a:r>
          </a:p>
          <a:p>
            <a:r>
              <a:rPr lang="en-US" sz="2800" b="1" dirty="0"/>
              <a:t>RS = 1</a:t>
            </a:r>
          </a:p>
        </p:txBody>
      </p:sp>
    </p:spTree>
    <p:extLst>
      <p:ext uri="{BB962C8B-B14F-4D97-AF65-F5344CB8AC3E}">
        <p14:creationId xmlns:p14="http://schemas.microsoft.com/office/powerpoint/2010/main" val="16811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D6BB-2028-AA41-BDDA-482B23B73216}"/>
              </a:ext>
            </a:extLst>
          </p:cNvPr>
          <p:cNvSpPr>
            <a:spLocks noGrp="1"/>
          </p:cNvSpPr>
          <p:nvPr>
            <p:ph type="title"/>
          </p:nvPr>
        </p:nvSpPr>
        <p:spPr/>
        <p:txBody>
          <a:bodyPr>
            <a:normAutofit fontScale="90000"/>
          </a:bodyPr>
          <a:lstStyle/>
          <a:p>
            <a:r>
              <a:rPr lang="en-US" dirty="0"/>
              <a:t>Neutral RSI</a:t>
            </a:r>
          </a:p>
        </p:txBody>
      </p:sp>
      <p:sp>
        <p:nvSpPr>
          <p:cNvPr id="3" name="Date Placeholder 2">
            <a:extLst>
              <a:ext uri="{FF2B5EF4-FFF2-40B4-BE49-F238E27FC236}">
                <a16:creationId xmlns:a16="http://schemas.microsoft.com/office/drawing/2014/main" id="{15848687-442F-554E-9399-DAC14899D7C0}"/>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C5DFF7BF-C8F4-A84C-A7C1-EFF80DC748DB}"/>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33F20D25-1D05-2741-A81D-6AC42F34360A}"/>
              </a:ext>
            </a:extLst>
          </p:cNvPr>
          <p:cNvSpPr>
            <a:spLocks noGrp="1"/>
          </p:cNvSpPr>
          <p:nvPr>
            <p:ph type="sldNum" sz="quarter" idx="4"/>
          </p:nvPr>
        </p:nvSpPr>
        <p:spPr/>
        <p:txBody>
          <a:bodyPr/>
          <a:lstStyle/>
          <a:p>
            <a:fld id="{37290FF7-652B-4475-AEAB-8B1A5D23AE09}" type="slidenum">
              <a:rPr lang="en-US" smtClean="0"/>
              <a:t>79</a:t>
            </a:fld>
            <a:endParaRPr lang="en-US"/>
          </a:p>
        </p:txBody>
      </p:sp>
      <p:sp>
        <p:nvSpPr>
          <p:cNvPr id="6" name="TextBox 5">
            <a:extLst>
              <a:ext uri="{FF2B5EF4-FFF2-40B4-BE49-F238E27FC236}">
                <a16:creationId xmlns:a16="http://schemas.microsoft.com/office/drawing/2014/main" id="{8B781410-8691-AB43-A596-1F7B1554D0F4}"/>
              </a:ext>
            </a:extLst>
          </p:cNvPr>
          <p:cNvSpPr txBox="1"/>
          <p:nvPr/>
        </p:nvSpPr>
        <p:spPr>
          <a:xfrm>
            <a:off x="298789" y="1468559"/>
            <a:ext cx="1078821" cy="523220"/>
          </a:xfrm>
          <a:prstGeom prst="rect">
            <a:avLst/>
          </a:prstGeom>
          <a:noFill/>
        </p:spPr>
        <p:txBody>
          <a:bodyPr wrap="none" rtlCol="0">
            <a:spAutoFit/>
          </a:bodyPr>
          <a:lstStyle/>
          <a:p>
            <a:r>
              <a:rPr lang="en-US" sz="2800" b="1" dirty="0"/>
              <a:t>RS = 1</a:t>
            </a:r>
          </a:p>
        </p:txBody>
      </p:sp>
      <p:sp>
        <p:nvSpPr>
          <p:cNvPr id="7" name="TextBox 6">
            <a:extLst>
              <a:ext uri="{FF2B5EF4-FFF2-40B4-BE49-F238E27FC236}">
                <a16:creationId xmlns:a16="http://schemas.microsoft.com/office/drawing/2014/main" id="{A9D921E9-DA7F-704B-B0FD-B870527012B4}"/>
              </a:ext>
            </a:extLst>
          </p:cNvPr>
          <p:cNvSpPr txBox="1"/>
          <p:nvPr/>
        </p:nvSpPr>
        <p:spPr>
          <a:xfrm>
            <a:off x="298789" y="25997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8" name="TextBox 7">
            <a:extLst>
              <a:ext uri="{FF2B5EF4-FFF2-40B4-BE49-F238E27FC236}">
                <a16:creationId xmlns:a16="http://schemas.microsoft.com/office/drawing/2014/main" id="{CD63E36B-A60F-0F49-AE9A-876CCB73DD3C}"/>
              </a:ext>
            </a:extLst>
          </p:cNvPr>
          <p:cNvSpPr txBox="1"/>
          <p:nvPr/>
        </p:nvSpPr>
        <p:spPr>
          <a:xfrm>
            <a:off x="298789" y="3384556"/>
            <a:ext cx="3449662" cy="1815882"/>
          </a:xfrm>
          <a:prstGeom prst="rect">
            <a:avLst/>
          </a:prstGeom>
          <a:noFill/>
        </p:spPr>
        <p:txBody>
          <a:bodyPr wrap="none" rtlCol="0">
            <a:spAutoFit/>
          </a:bodyPr>
          <a:lstStyle>
            <a:defPPr>
              <a:defRPr lang="en-US"/>
            </a:defPPr>
            <a:lvl1pPr>
              <a:defRPr sz="2800" b="1"/>
            </a:lvl1pPr>
          </a:lstStyle>
          <a:p>
            <a:r>
              <a:rPr lang="en-US" dirty="0"/>
              <a:t>RSI = 100 - (100 / 1+1)</a:t>
            </a:r>
          </a:p>
          <a:p>
            <a:r>
              <a:rPr lang="en-US" dirty="0"/>
              <a:t>100 – (100/2)</a:t>
            </a:r>
          </a:p>
          <a:p>
            <a:r>
              <a:rPr lang="en-US" dirty="0"/>
              <a:t>100 – 50 </a:t>
            </a:r>
          </a:p>
          <a:p>
            <a:r>
              <a:rPr lang="en-US" dirty="0"/>
              <a:t>50 (neutral)</a:t>
            </a:r>
          </a:p>
        </p:txBody>
      </p:sp>
    </p:spTree>
    <p:extLst>
      <p:ext uri="{BB962C8B-B14F-4D97-AF65-F5344CB8AC3E}">
        <p14:creationId xmlns:p14="http://schemas.microsoft.com/office/powerpoint/2010/main" val="307020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Speaking of Knight Cap</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8</a:t>
            </a:fld>
            <a:endParaRPr lang="en-US"/>
          </a:p>
        </p:txBody>
      </p:sp>
      <p:sp>
        <p:nvSpPr>
          <p:cNvPr id="6" name="Rectangle 5"/>
          <p:cNvSpPr/>
          <p:nvPr/>
        </p:nvSpPr>
        <p:spPr>
          <a:xfrm>
            <a:off x="426720" y="1171570"/>
            <a:ext cx="11338560" cy="538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happened to them?</a:t>
            </a:r>
          </a:p>
        </p:txBody>
      </p:sp>
      <p:pic>
        <p:nvPicPr>
          <p:cNvPr id="7"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635911"/>
            <a:ext cx="4257676" cy="16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3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31FE-7BA1-9B4B-BF3F-1340238A17FB}"/>
              </a:ext>
            </a:extLst>
          </p:cNvPr>
          <p:cNvSpPr>
            <a:spLocks noGrp="1"/>
          </p:cNvSpPr>
          <p:nvPr>
            <p:ph type="title"/>
          </p:nvPr>
        </p:nvSpPr>
        <p:spPr/>
        <p:txBody>
          <a:bodyPr>
            <a:normAutofit fontScale="90000"/>
          </a:bodyPr>
          <a:lstStyle/>
          <a:p>
            <a:r>
              <a:rPr lang="en-US" dirty="0"/>
              <a:t>Overbought RS</a:t>
            </a:r>
          </a:p>
        </p:txBody>
      </p:sp>
      <p:sp>
        <p:nvSpPr>
          <p:cNvPr id="3" name="Date Placeholder 2">
            <a:extLst>
              <a:ext uri="{FF2B5EF4-FFF2-40B4-BE49-F238E27FC236}">
                <a16:creationId xmlns:a16="http://schemas.microsoft.com/office/drawing/2014/main" id="{4E12ECCD-2D9D-7A44-9E94-B5FEDD06C395}"/>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10C23C39-4288-EE4D-959D-6920C2ED8C3E}"/>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C6B0C6BD-28A0-5648-81D8-FB2D5893C5F2}"/>
              </a:ext>
            </a:extLst>
          </p:cNvPr>
          <p:cNvSpPr>
            <a:spLocks noGrp="1"/>
          </p:cNvSpPr>
          <p:nvPr>
            <p:ph type="sldNum" sz="quarter" idx="4"/>
          </p:nvPr>
        </p:nvSpPr>
        <p:spPr/>
        <p:txBody>
          <a:bodyPr/>
          <a:lstStyle/>
          <a:p>
            <a:fld id="{37290FF7-652B-4475-AEAB-8B1A5D23AE09}" type="slidenum">
              <a:rPr lang="en-US" smtClean="0"/>
              <a:t>80</a:t>
            </a:fld>
            <a:endParaRPr lang="en-US"/>
          </a:p>
        </p:txBody>
      </p:sp>
      <p:sp>
        <p:nvSpPr>
          <p:cNvPr id="6" name="TextBox 5">
            <a:extLst>
              <a:ext uri="{FF2B5EF4-FFF2-40B4-BE49-F238E27FC236}">
                <a16:creationId xmlns:a16="http://schemas.microsoft.com/office/drawing/2014/main" id="{9852FA39-1886-D346-8E7C-877BE49CFDCE}"/>
              </a:ext>
            </a:extLst>
          </p:cNvPr>
          <p:cNvSpPr txBox="1"/>
          <p:nvPr/>
        </p:nvSpPr>
        <p:spPr>
          <a:xfrm>
            <a:off x="317455" y="1855413"/>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7" name="TextBox 6">
            <a:extLst>
              <a:ext uri="{FF2B5EF4-FFF2-40B4-BE49-F238E27FC236}">
                <a16:creationId xmlns:a16="http://schemas.microsoft.com/office/drawing/2014/main" id="{E3883E85-39A6-8841-9CE6-6C2CEE4D93B9}"/>
              </a:ext>
            </a:extLst>
          </p:cNvPr>
          <p:cNvSpPr txBox="1"/>
          <p:nvPr/>
        </p:nvSpPr>
        <p:spPr>
          <a:xfrm>
            <a:off x="4474176" y="1532247"/>
            <a:ext cx="7249396" cy="646331"/>
          </a:xfrm>
          <a:prstGeom prst="rect">
            <a:avLst/>
          </a:prstGeom>
          <a:noFill/>
        </p:spPr>
        <p:txBody>
          <a:bodyPr wrap="square" rtlCol="0">
            <a:spAutoFit/>
          </a:bodyPr>
          <a:lstStyle/>
          <a:p>
            <a:r>
              <a:rPr lang="en-US" dirty="0"/>
              <a:t>Avg Gain = 10 of the last 14 days, the stock went up 100 points, </a:t>
            </a:r>
          </a:p>
          <a:p>
            <a:r>
              <a:rPr lang="en-US" b="1" dirty="0"/>
              <a:t>100 points UP / 10 UP days = 10</a:t>
            </a:r>
          </a:p>
        </p:txBody>
      </p:sp>
      <p:sp>
        <p:nvSpPr>
          <p:cNvPr id="8" name="TextBox 7">
            <a:extLst>
              <a:ext uri="{FF2B5EF4-FFF2-40B4-BE49-F238E27FC236}">
                <a16:creationId xmlns:a16="http://schemas.microsoft.com/office/drawing/2014/main" id="{10C660F9-E0B3-FC42-8143-E790FE85308C}"/>
              </a:ext>
            </a:extLst>
          </p:cNvPr>
          <p:cNvSpPr txBox="1"/>
          <p:nvPr/>
        </p:nvSpPr>
        <p:spPr>
          <a:xfrm>
            <a:off x="4474176" y="2454668"/>
            <a:ext cx="7249396" cy="646331"/>
          </a:xfrm>
          <a:prstGeom prst="rect">
            <a:avLst/>
          </a:prstGeom>
          <a:noFill/>
        </p:spPr>
        <p:txBody>
          <a:bodyPr wrap="square" rtlCol="0">
            <a:spAutoFit/>
          </a:bodyPr>
          <a:lstStyle/>
          <a:p>
            <a:r>
              <a:rPr lang="en-US" dirty="0"/>
              <a:t>Avg Loss = 4 of the last 14 days, the stock went down 4 points, </a:t>
            </a:r>
          </a:p>
          <a:p>
            <a:r>
              <a:rPr lang="en-US" b="1" dirty="0"/>
              <a:t>4 points DOWN / 4 DOWN days = 1</a:t>
            </a:r>
          </a:p>
        </p:txBody>
      </p:sp>
      <p:sp>
        <p:nvSpPr>
          <p:cNvPr id="9" name="TextBox 8">
            <a:extLst>
              <a:ext uri="{FF2B5EF4-FFF2-40B4-BE49-F238E27FC236}">
                <a16:creationId xmlns:a16="http://schemas.microsoft.com/office/drawing/2014/main" id="{24F41106-1D41-7F4E-B4C6-3E940CF86C7F}"/>
              </a:ext>
            </a:extLst>
          </p:cNvPr>
          <p:cNvSpPr txBox="1"/>
          <p:nvPr/>
        </p:nvSpPr>
        <p:spPr>
          <a:xfrm>
            <a:off x="317455" y="4105881"/>
            <a:ext cx="3167534" cy="954107"/>
          </a:xfrm>
          <a:prstGeom prst="rect">
            <a:avLst/>
          </a:prstGeom>
          <a:noFill/>
        </p:spPr>
        <p:txBody>
          <a:bodyPr wrap="none" rtlCol="0">
            <a:spAutoFit/>
          </a:bodyPr>
          <a:lstStyle/>
          <a:p>
            <a:r>
              <a:rPr lang="en-US" sz="2800" b="1" dirty="0"/>
              <a:t>RS = (100/10)/ (4/4)</a:t>
            </a:r>
          </a:p>
          <a:p>
            <a:r>
              <a:rPr lang="en-US" sz="2800" b="1" dirty="0"/>
              <a:t>RS = 10</a:t>
            </a:r>
          </a:p>
        </p:txBody>
      </p:sp>
    </p:spTree>
    <p:extLst>
      <p:ext uri="{BB962C8B-B14F-4D97-AF65-F5344CB8AC3E}">
        <p14:creationId xmlns:p14="http://schemas.microsoft.com/office/powerpoint/2010/main" val="33892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D6BB-2028-AA41-BDDA-482B23B73216}"/>
              </a:ext>
            </a:extLst>
          </p:cNvPr>
          <p:cNvSpPr>
            <a:spLocks noGrp="1"/>
          </p:cNvSpPr>
          <p:nvPr>
            <p:ph type="title"/>
          </p:nvPr>
        </p:nvSpPr>
        <p:spPr/>
        <p:txBody>
          <a:bodyPr>
            <a:normAutofit fontScale="90000"/>
          </a:bodyPr>
          <a:lstStyle/>
          <a:p>
            <a:r>
              <a:rPr lang="en-US" dirty="0"/>
              <a:t>Overbought RSI</a:t>
            </a:r>
          </a:p>
        </p:txBody>
      </p:sp>
      <p:sp>
        <p:nvSpPr>
          <p:cNvPr id="3" name="Date Placeholder 2">
            <a:extLst>
              <a:ext uri="{FF2B5EF4-FFF2-40B4-BE49-F238E27FC236}">
                <a16:creationId xmlns:a16="http://schemas.microsoft.com/office/drawing/2014/main" id="{15848687-442F-554E-9399-DAC14899D7C0}"/>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C5DFF7BF-C8F4-A84C-A7C1-EFF80DC748DB}"/>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33F20D25-1D05-2741-A81D-6AC42F34360A}"/>
              </a:ext>
            </a:extLst>
          </p:cNvPr>
          <p:cNvSpPr>
            <a:spLocks noGrp="1"/>
          </p:cNvSpPr>
          <p:nvPr>
            <p:ph type="sldNum" sz="quarter" idx="4"/>
          </p:nvPr>
        </p:nvSpPr>
        <p:spPr/>
        <p:txBody>
          <a:bodyPr/>
          <a:lstStyle/>
          <a:p>
            <a:fld id="{37290FF7-652B-4475-AEAB-8B1A5D23AE09}" type="slidenum">
              <a:rPr lang="en-US" smtClean="0"/>
              <a:t>81</a:t>
            </a:fld>
            <a:endParaRPr lang="en-US"/>
          </a:p>
        </p:txBody>
      </p:sp>
      <p:sp>
        <p:nvSpPr>
          <p:cNvPr id="6" name="TextBox 5">
            <a:extLst>
              <a:ext uri="{FF2B5EF4-FFF2-40B4-BE49-F238E27FC236}">
                <a16:creationId xmlns:a16="http://schemas.microsoft.com/office/drawing/2014/main" id="{8B781410-8691-AB43-A596-1F7B1554D0F4}"/>
              </a:ext>
            </a:extLst>
          </p:cNvPr>
          <p:cNvSpPr txBox="1"/>
          <p:nvPr/>
        </p:nvSpPr>
        <p:spPr>
          <a:xfrm>
            <a:off x="298789" y="1468559"/>
            <a:ext cx="1261564" cy="523220"/>
          </a:xfrm>
          <a:prstGeom prst="rect">
            <a:avLst/>
          </a:prstGeom>
          <a:noFill/>
        </p:spPr>
        <p:txBody>
          <a:bodyPr wrap="none" rtlCol="0">
            <a:spAutoFit/>
          </a:bodyPr>
          <a:lstStyle/>
          <a:p>
            <a:r>
              <a:rPr lang="en-US" sz="2800" b="1" dirty="0"/>
              <a:t>RS = 10</a:t>
            </a:r>
          </a:p>
        </p:txBody>
      </p:sp>
      <p:sp>
        <p:nvSpPr>
          <p:cNvPr id="7" name="TextBox 6">
            <a:extLst>
              <a:ext uri="{FF2B5EF4-FFF2-40B4-BE49-F238E27FC236}">
                <a16:creationId xmlns:a16="http://schemas.microsoft.com/office/drawing/2014/main" id="{A9D921E9-DA7F-704B-B0FD-B870527012B4}"/>
              </a:ext>
            </a:extLst>
          </p:cNvPr>
          <p:cNvSpPr txBox="1"/>
          <p:nvPr/>
        </p:nvSpPr>
        <p:spPr>
          <a:xfrm>
            <a:off x="298789" y="25997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8" name="TextBox 7">
            <a:extLst>
              <a:ext uri="{FF2B5EF4-FFF2-40B4-BE49-F238E27FC236}">
                <a16:creationId xmlns:a16="http://schemas.microsoft.com/office/drawing/2014/main" id="{CD63E36B-A60F-0F49-AE9A-876CCB73DD3C}"/>
              </a:ext>
            </a:extLst>
          </p:cNvPr>
          <p:cNvSpPr txBox="1"/>
          <p:nvPr/>
        </p:nvSpPr>
        <p:spPr>
          <a:xfrm>
            <a:off x="298789" y="3384556"/>
            <a:ext cx="3632405" cy="1815882"/>
          </a:xfrm>
          <a:prstGeom prst="rect">
            <a:avLst/>
          </a:prstGeom>
          <a:noFill/>
        </p:spPr>
        <p:txBody>
          <a:bodyPr wrap="none" rtlCol="0">
            <a:spAutoFit/>
          </a:bodyPr>
          <a:lstStyle>
            <a:defPPr>
              <a:defRPr lang="en-US"/>
            </a:defPPr>
            <a:lvl1pPr>
              <a:defRPr sz="2800" b="1"/>
            </a:lvl1pPr>
          </a:lstStyle>
          <a:p>
            <a:r>
              <a:rPr lang="en-US" dirty="0"/>
              <a:t>RSI = 100 - (100 / 1+10)</a:t>
            </a:r>
          </a:p>
          <a:p>
            <a:r>
              <a:rPr lang="en-US" dirty="0"/>
              <a:t>100 – (100/11)</a:t>
            </a:r>
          </a:p>
          <a:p>
            <a:r>
              <a:rPr lang="en-US" dirty="0"/>
              <a:t>100 – 9.09 </a:t>
            </a:r>
          </a:p>
          <a:p>
            <a:r>
              <a:rPr lang="en-US" dirty="0"/>
              <a:t>90.9 (overbought)</a:t>
            </a:r>
          </a:p>
        </p:txBody>
      </p:sp>
    </p:spTree>
    <p:extLst>
      <p:ext uri="{BB962C8B-B14F-4D97-AF65-F5344CB8AC3E}">
        <p14:creationId xmlns:p14="http://schemas.microsoft.com/office/powerpoint/2010/main" val="337770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31FE-7BA1-9B4B-BF3F-1340238A17FB}"/>
              </a:ext>
            </a:extLst>
          </p:cNvPr>
          <p:cNvSpPr>
            <a:spLocks noGrp="1"/>
          </p:cNvSpPr>
          <p:nvPr>
            <p:ph type="title"/>
          </p:nvPr>
        </p:nvSpPr>
        <p:spPr/>
        <p:txBody>
          <a:bodyPr>
            <a:normAutofit fontScale="90000"/>
          </a:bodyPr>
          <a:lstStyle/>
          <a:p>
            <a:r>
              <a:rPr lang="en-US" dirty="0"/>
              <a:t>Oversold RS</a:t>
            </a:r>
          </a:p>
        </p:txBody>
      </p:sp>
      <p:sp>
        <p:nvSpPr>
          <p:cNvPr id="3" name="Date Placeholder 2">
            <a:extLst>
              <a:ext uri="{FF2B5EF4-FFF2-40B4-BE49-F238E27FC236}">
                <a16:creationId xmlns:a16="http://schemas.microsoft.com/office/drawing/2014/main" id="{4E12ECCD-2D9D-7A44-9E94-B5FEDD06C395}"/>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10C23C39-4288-EE4D-959D-6920C2ED8C3E}"/>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C6B0C6BD-28A0-5648-81D8-FB2D5893C5F2}"/>
              </a:ext>
            </a:extLst>
          </p:cNvPr>
          <p:cNvSpPr>
            <a:spLocks noGrp="1"/>
          </p:cNvSpPr>
          <p:nvPr>
            <p:ph type="sldNum" sz="quarter" idx="4"/>
          </p:nvPr>
        </p:nvSpPr>
        <p:spPr/>
        <p:txBody>
          <a:bodyPr/>
          <a:lstStyle/>
          <a:p>
            <a:fld id="{37290FF7-652B-4475-AEAB-8B1A5D23AE09}" type="slidenum">
              <a:rPr lang="en-US" smtClean="0"/>
              <a:t>82</a:t>
            </a:fld>
            <a:endParaRPr lang="en-US"/>
          </a:p>
        </p:txBody>
      </p:sp>
      <p:sp>
        <p:nvSpPr>
          <p:cNvPr id="6" name="TextBox 5">
            <a:extLst>
              <a:ext uri="{FF2B5EF4-FFF2-40B4-BE49-F238E27FC236}">
                <a16:creationId xmlns:a16="http://schemas.microsoft.com/office/drawing/2014/main" id="{9852FA39-1886-D346-8E7C-877BE49CFDCE}"/>
              </a:ext>
            </a:extLst>
          </p:cNvPr>
          <p:cNvSpPr txBox="1"/>
          <p:nvPr/>
        </p:nvSpPr>
        <p:spPr>
          <a:xfrm>
            <a:off x="317455" y="1855413"/>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7" name="TextBox 6">
            <a:extLst>
              <a:ext uri="{FF2B5EF4-FFF2-40B4-BE49-F238E27FC236}">
                <a16:creationId xmlns:a16="http://schemas.microsoft.com/office/drawing/2014/main" id="{E3883E85-39A6-8841-9CE6-6C2CEE4D93B9}"/>
              </a:ext>
            </a:extLst>
          </p:cNvPr>
          <p:cNvSpPr txBox="1"/>
          <p:nvPr/>
        </p:nvSpPr>
        <p:spPr>
          <a:xfrm>
            <a:off x="4474176" y="1532247"/>
            <a:ext cx="7249396" cy="646331"/>
          </a:xfrm>
          <a:prstGeom prst="rect">
            <a:avLst/>
          </a:prstGeom>
          <a:noFill/>
        </p:spPr>
        <p:txBody>
          <a:bodyPr wrap="square" rtlCol="0">
            <a:spAutoFit/>
          </a:bodyPr>
          <a:lstStyle/>
          <a:p>
            <a:r>
              <a:rPr lang="en-US" dirty="0"/>
              <a:t>Avg Gain = 10 of the last 14 days, the stock went up 5 points, </a:t>
            </a:r>
          </a:p>
          <a:p>
            <a:r>
              <a:rPr lang="en-US" b="1" dirty="0"/>
              <a:t>5 points UP / 10 UP days = .5</a:t>
            </a:r>
          </a:p>
        </p:txBody>
      </p:sp>
      <p:sp>
        <p:nvSpPr>
          <p:cNvPr id="8" name="TextBox 7">
            <a:extLst>
              <a:ext uri="{FF2B5EF4-FFF2-40B4-BE49-F238E27FC236}">
                <a16:creationId xmlns:a16="http://schemas.microsoft.com/office/drawing/2014/main" id="{10C660F9-E0B3-FC42-8143-E790FE85308C}"/>
              </a:ext>
            </a:extLst>
          </p:cNvPr>
          <p:cNvSpPr txBox="1"/>
          <p:nvPr/>
        </p:nvSpPr>
        <p:spPr>
          <a:xfrm>
            <a:off x="4474176" y="2454668"/>
            <a:ext cx="7249396" cy="646331"/>
          </a:xfrm>
          <a:prstGeom prst="rect">
            <a:avLst/>
          </a:prstGeom>
          <a:noFill/>
        </p:spPr>
        <p:txBody>
          <a:bodyPr wrap="square" rtlCol="0">
            <a:spAutoFit/>
          </a:bodyPr>
          <a:lstStyle/>
          <a:p>
            <a:r>
              <a:rPr lang="en-US" dirty="0"/>
              <a:t>Avg Loss = 4 of the last 14 days, the stock went down 40 points, </a:t>
            </a:r>
          </a:p>
          <a:p>
            <a:r>
              <a:rPr lang="en-US" b="1" dirty="0"/>
              <a:t>40 points DOWN / 4 DOWN days = 10</a:t>
            </a:r>
          </a:p>
        </p:txBody>
      </p:sp>
      <p:sp>
        <p:nvSpPr>
          <p:cNvPr id="9" name="TextBox 8">
            <a:extLst>
              <a:ext uri="{FF2B5EF4-FFF2-40B4-BE49-F238E27FC236}">
                <a16:creationId xmlns:a16="http://schemas.microsoft.com/office/drawing/2014/main" id="{24F41106-1D41-7F4E-B4C6-3E940CF86C7F}"/>
              </a:ext>
            </a:extLst>
          </p:cNvPr>
          <p:cNvSpPr txBox="1"/>
          <p:nvPr/>
        </p:nvSpPr>
        <p:spPr>
          <a:xfrm>
            <a:off x="317455" y="4105881"/>
            <a:ext cx="3167534" cy="1384995"/>
          </a:xfrm>
          <a:prstGeom prst="rect">
            <a:avLst/>
          </a:prstGeom>
          <a:noFill/>
        </p:spPr>
        <p:txBody>
          <a:bodyPr wrap="none" rtlCol="0">
            <a:spAutoFit/>
          </a:bodyPr>
          <a:lstStyle/>
          <a:p>
            <a:r>
              <a:rPr lang="en-US" sz="2800" b="1" dirty="0"/>
              <a:t>RS = (5/10)/ (40/10)</a:t>
            </a:r>
          </a:p>
          <a:p>
            <a:r>
              <a:rPr lang="en-US" sz="2800" b="1" dirty="0"/>
              <a:t>RS = 0.5/4</a:t>
            </a:r>
          </a:p>
          <a:p>
            <a:r>
              <a:rPr lang="en-US" sz="2800" b="1" dirty="0"/>
              <a:t>RS = .125</a:t>
            </a:r>
          </a:p>
        </p:txBody>
      </p:sp>
    </p:spTree>
    <p:extLst>
      <p:ext uri="{BB962C8B-B14F-4D97-AF65-F5344CB8AC3E}">
        <p14:creationId xmlns:p14="http://schemas.microsoft.com/office/powerpoint/2010/main" val="347587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D6BB-2028-AA41-BDDA-482B23B73216}"/>
              </a:ext>
            </a:extLst>
          </p:cNvPr>
          <p:cNvSpPr>
            <a:spLocks noGrp="1"/>
          </p:cNvSpPr>
          <p:nvPr>
            <p:ph type="title"/>
          </p:nvPr>
        </p:nvSpPr>
        <p:spPr/>
        <p:txBody>
          <a:bodyPr>
            <a:normAutofit fontScale="90000"/>
          </a:bodyPr>
          <a:lstStyle/>
          <a:p>
            <a:r>
              <a:rPr lang="en-US" dirty="0"/>
              <a:t>Oversold RSI</a:t>
            </a:r>
          </a:p>
        </p:txBody>
      </p:sp>
      <p:sp>
        <p:nvSpPr>
          <p:cNvPr id="3" name="Date Placeholder 2">
            <a:extLst>
              <a:ext uri="{FF2B5EF4-FFF2-40B4-BE49-F238E27FC236}">
                <a16:creationId xmlns:a16="http://schemas.microsoft.com/office/drawing/2014/main" id="{15848687-442F-554E-9399-DAC14899D7C0}"/>
              </a:ext>
            </a:extLst>
          </p:cNvPr>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a:extLst>
              <a:ext uri="{FF2B5EF4-FFF2-40B4-BE49-F238E27FC236}">
                <a16:creationId xmlns:a16="http://schemas.microsoft.com/office/drawing/2014/main" id="{C5DFF7BF-C8F4-A84C-A7C1-EFF80DC748DB}"/>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33F20D25-1D05-2741-A81D-6AC42F34360A}"/>
              </a:ext>
            </a:extLst>
          </p:cNvPr>
          <p:cNvSpPr>
            <a:spLocks noGrp="1"/>
          </p:cNvSpPr>
          <p:nvPr>
            <p:ph type="sldNum" sz="quarter" idx="4"/>
          </p:nvPr>
        </p:nvSpPr>
        <p:spPr/>
        <p:txBody>
          <a:bodyPr/>
          <a:lstStyle/>
          <a:p>
            <a:fld id="{37290FF7-652B-4475-AEAB-8B1A5D23AE09}" type="slidenum">
              <a:rPr lang="en-US" smtClean="0"/>
              <a:t>83</a:t>
            </a:fld>
            <a:endParaRPr lang="en-US"/>
          </a:p>
        </p:txBody>
      </p:sp>
      <p:sp>
        <p:nvSpPr>
          <p:cNvPr id="6" name="TextBox 5">
            <a:extLst>
              <a:ext uri="{FF2B5EF4-FFF2-40B4-BE49-F238E27FC236}">
                <a16:creationId xmlns:a16="http://schemas.microsoft.com/office/drawing/2014/main" id="{8B781410-8691-AB43-A596-1F7B1554D0F4}"/>
              </a:ext>
            </a:extLst>
          </p:cNvPr>
          <p:cNvSpPr txBox="1"/>
          <p:nvPr/>
        </p:nvSpPr>
        <p:spPr>
          <a:xfrm>
            <a:off x="298789" y="1468559"/>
            <a:ext cx="1540486" cy="523220"/>
          </a:xfrm>
          <a:prstGeom prst="rect">
            <a:avLst/>
          </a:prstGeom>
          <a:noFill/>
        </p:spPr>
        <p:txBody>
          <a:bodyPr wrap="none" rtlCol="0">
            <a:spAutoFit/>
          </a:bodyPr>
          <a:lstStyle/>
          <a:p>
            <a:r>
              <a:rPr lang="en-US" sz="2800" b="1" dirty="0"/>
              <a:t>RS = .125</a:t>
            </a:r>
          </a:p>
        </p:txBody>
      </p:sp>
      <p:sp>
        <p:nvSpPr>
          <p:cNvPr id="7" name="TextBox 6">
            <a:extLst>
              <a:ext uri="{FF2B5EF4-FFF2-40B4-BE49-F238E27FC236}">
                <a16:creationId xmlns:a16="http://schemas.microsoft.com/office/drawing/2014/main" id="{A9D921E9-DA7F-704B-B0FD-B870527012B4}"/>
              </a:ext>
            </a:extLst>
          </p:cNvPr>
          <p:cNvSpPr txBox="1"/>
          <p:nvPr/>
        </p:nvSpPr>
        <p:spPr>
          <a:xfrm>
            <a:off x="298789" y="25997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8" name="TextBox 7">
            <a:extLst>
              <a:ext uri="{FF2B5EF4-FFF2-40B4-BE49-F238E27FC236}">
                <a16:creationId xmlns:a16="http://schemas.microsoft.com/office/drawing/2014/main" id="{CD63E36B-A60F-0F49-AE9A-876CCB73DD3C}"/>
              </a:ext>
            </a:extLst>
          </p:cNvPr>
          <p:cNvSpPr txBox="1"/>
          <p:nvPr/>
        </p:nvSpPr>
        <p:spPr>
          <a:xfrm>
            <a:off x="298789" y="3384556"/>
            <a:ext cx="3911327" cy="1815882"/>
          </a:xfrm>
          <a:prstGeom prst="rect">
            <a:avLst/>
          </a:prstGeom>
          <a:noFill/>
        </p:spPr>
        <p:txBody>
          <a:bodyPr wrap="none" rtlCol="0">
            <a:spAutoFit/>
          </a:bodyPr>
          <a:lstStyle>
            <a:defPPr>
              <a:defRPr lang="en-US"/>
            </a:defPPr>
            <a:lvl1pPr>
              <a:defRPr sz="2800" b="1"/>
            </a:lvl1pPr>
          </a:lstStyle>
          <a:p>
            <a:r>
              <a:rPr lang="en-US" dirty="0"/>
              <a:t>RSI = 100 - (100 / 1+.125)</a:t>
            </a:r>
          </a:p>
          <a:p>
            <a:r>
              <a:rPr lang="en-US" dirty="0"/>
              <a:t>100 – (100/1.125)</a:t>
            </a:r>
          </a:p>
          <a:p>
            <a:r>
              <a:rPr lang="en-US" dirty="0"/>
              <a:t>100 – 88.8</a:t>
            </a:r>
          </a:p>
          <a:p>
            <a:r>
              <a:rPr lang="en-US" dirty="0"/>
              <a:t>11 (oversold)</a:t>
            </a:r>
          </a:p>
        </p:txBody>
      </p:sp>
    </p:spTree>
    <p:extLst>
      <p:ext uri="{BB962C8B-B14F-4D97-AF65-F5344CB8AC3E}">
        <p14:creationId xmlns:p14="http://schemas.microsoft.com/office/powerpoint/2010/main" val="8759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TTR_E.R</a:t>
            </a:r>
          </a:p>
        </p:txBody>
      </p:sp>
      <p:sp>
        <p:nvSpPr>
          <p:cNvPr id="2" name="Date Placeholder 1"/>
          <p:cNvSpPr>
            <a:spLocks noGrp="1"/>
          </p:cNvSpPr>
          <p:nvPr>
            <p:ph type="dt" sz="half" idx="10"/>
          </p:nvPr>
        </p:nvSpPr>
        <p:spPr/>
        <p:txBody>
          <a:bodyPr/>
          <a:lstStyle/>
          <a:p>
            <a:fld id="{6700A58B-DD98-43D0-B791-721480A02982}" type="datetime1">
              <a:rPr lang="en-US" smtClean="0"/>
              <a:t>11/15/21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604188"/>
            <a:ext cx="518802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actions</a:t>
            </a:r>
          </a:p>
        </p:txBody>
      </p:sp>
      <p:sp>
        <p:nvSpPr>
          <p:cNvPr id="7" name="Slide Number Placeholder 4">
            <a:extLst>
              <a:ext uri="{FF2B5EF4-FFF2-40B4-BE49-F238E27FC236}">
                <a16:creationId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84</a:t>
            </a:fld>
            <a:endParaRPr lang="en-US" dirty="0"/>
          </a:p>
        </p:txBody>
      </p:sp>
    </p:spTree>
    <p:extLst>
      <p:ext uri="{BB962C8B-B14F-4D97-AF65-F5344CB8AC3E}">
        <p14:creationId xmlns:p14="http://schemas.microsoft.com/office/powerpoint/2010/main" val="377934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Keep in mind for trading…</a:t>
            </a:r>
          </a:p>
        </p:txBody>
      </p:sp>
      <p:sp>
        <p:nvSpPr>
          <p:cNvPr id="3" name="Date Placeholder 2"/>
          <p:cNvSpPr>
            <a:spLocks noGrp="1"/>
          </p:cNvSpPr>
          <p:nvPr>
            <p:ph type="dt" sz="half" idx="10"/>
          </p:nvPr>
        </p:nvSpPr>
        <p:spPr/>
        <p:txBody>
          <a:bodyPr/>
          <a:lstStyle/>
          <a:p>
            <a:fld id="{6700A58B-DD98-43D0-B791-721480A02982}" type="datetime1">
              <a:rPr lang="en-US" smtClean="0"/>
              <a:t>11/15/21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9</a:t>
            </a:fld>
            <a:endParaRPr lang="en-US"/>
          </a:p>
        </p:txBody>
      </p:sp>
      <p:sp>
        <p:nvSpPr>
          <p:cNvPr id="7" name="Rectangle 6"/>
          <p:cNvSpPr/>
          <p:nvPr/>
        </p:nvSpPr>
        <p:spPr>
          <a:xfrm>
            <a:off x="426720" y="1171570"/>
            <a:ext cx="11338560" cy="792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the short term the market is a NEGATIVE sum transaction.  Market “makers” make money on the transactions.  Retail investors pay a commission/fee for the trade, some financial information  or for their account.</a:t>
            </a:r>
          </a:p>
        </p:txBody>
      </p:sp>
      <p:pic>
        <p:nvPicPr>
          <p:cNvPr id="8"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923777"/>
            <a:ext cx="4257676" cy="1614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 careful &amp; be sure to test your methods!</a:t>
            </a:r>
          </a:p>
        </p:txBody>
      </p:sp>
    </p:spTree>
    <p:extLst>
      <p:ext uri="{BB962C8B-B14F-4D97-AF65-F5344CB8AC3E}">
        <p14:creationId xmlns:p14="http://schemas.microsoft.com/office/powerpoint/2010/main" val="92349971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5001</Words>
  <Application>Microsoft Macintosh PowerPoint</Application>
  <PresentationFormat>Widescreen</PresentationFormat>
  <Paragraphs>820</Paragraphs>
  <Slides>84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Calibri Light</vt:lpstr>
      <vt:lpstr>Consolas</vt:lpstr>
      <vt:lpstr>1_Office Theme</vt:lpstr>
      <vt:lpstr>Equities</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Speaking of Knight Cap</vt:lpstr>
      <vt:lpstr>Keep in mind for trading…</vt:lpstr>
      <vt:lpstr>What type?</vt:lpstr>
      <vt:lpstr>What type?</vt:lpstr>
      <vt:lpstr>What type?</vt:lpstr>
      <vt:lpstr>What type?</vt:lpstr>
      <vt:lpstr>What type?</vt:lpstr>
      <vt:lpstr>Stock Prices represent a time series</vt:lpstr>
      <vt:lpstr>Not all times series can be forecasted</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Meanwhile, US Steel was... producing steel.</vt:lpstr>
      <vt:lpstr>Meanwhile, US Steel was... producing steel.</vt:lpstr>
      <vt:lpstr>Meanwhile, US Steel was... producing steel.</vt:lpstr>
      <vt:lpstr>US Steel Update: Pandemic Fearful Economic Panic &amp; Uncertainty</vt:lpstr>
      <vt:lpstr>PowerPoint Presentation</vt:lpstr>
      <vt:lpstr>What is an example of a stock that has been impacted by macroeconomic forces?</vt:lpstr>
      <vt:lpstr>What is an example of a stock that has been impacted by external forces?</vt:lpstr>
      <vt:lpstr>Agenda</vt:lpstr>
      <vt:lpstr>R has many API related libraries.</vt:lpstr>
      <vt:lpstr>Agenda</vt:lpstr>
      <vt:lpstr>Interpreting a Candlestick Chart</vt:lpstr>
      <vt:lpstr>Let’s Practice! Open TTR_A.R</vt:lpstr>
      <vt:lpstr>Agenda</vt:lpstr>
      <vt:lpstr>Technical traders use “indicators” to trigger actions.</vt:lpstr>
      <vt:lpstr>Technical Trading Assumptions</vt:lpstr>
      <vt:lpstr>Technical Trading Assumptions</vt:lpstr>
      <vt:lpstr>Technical Trading Assumptions</vt:lpstr>
      <vt:lpstr>Technical Trading Assumptions</vt:lpstr>
      <vt:lpstr>Let’s zoom into Technical Trading Rules (TTR)</vt:lpstr>
      <vt:lpstr>Agenda</vt:lpstr>
      <vt:lpstr>In addition to quantmod we will use TTR (technical trading rules)</vt:lpstr>
      <vt:lpstr>What is a moving average?</vt:lpstr>
      <vt:lpstr>What is a moving average?</vt:lpstr>
      <vt:lpstr>So how does SMA become an Indicator?</vt:lpstr>
      <vt:lpstr>Why Lag? Version 1</vt:lpstr>
      <vt:lpstr>Why Lag? Version 2</vt:lpstr>
      <vt:lpstr>Agenda</vt:lpstr>
      <vt:lpstr>Open TTR_B.R</vt:lpstr>
      <vt:lpstr>Agenda</vt:lpstr>
      <vt:lpstr>How does SMA become an indicator? MSFT 50 &amp; 200 day SMA</vt:lpstr>
      <vt:lpstr>How does SMA become an indicator? MSFT 50 &amp; 200 day SMA</vt:lpstr>
      <vt:lpstr>Do people really use SMA?</vt:lpstr>
      <vt:lpstr>Agenda</vt:lpstr>
      <vt:lpstr>Once you have an indicator you must test it.</vt:lpstr>
      <vt:lpstr>Interpreting the Rate of Change (ROC)</vt:lpstr>
      <vt:lpstr>Agenda</vt:lpstr>
      <vt:lpstr>Open TTR_C_50Day_200Day_SMA.R</vt:lpstr>
      <vt:lpstr>Agenda</vt:lpstr>
      <vt:lpstr>Break!</vt:lpstr>
      <vt:lpstr>Agenda</vt:lpstr>
      <vt:lpstr>Moving Average Convergence Divergence</vt:lpstr>
      <vt:lpstr>Moving Average Convergence Divergence</vt:lpstr>
      <vt:lpstr>Moving Average Convergence Divergence</vt:lpstr>
      <vt:lpstr>Moving Average Convergence Divergence</vt:lpstr>
      <vt:lpstr>Moving Average Convergence Divergence</vt:lpstr>
      <vt:lpstr>Agenda</vt:lpstr>
      <vt:lpstr>Open TTR_D.R</vt:lpstr>
      <vt:lpstr>Agenda</vt:lpstr>
      <vt:lpstr>As a momentum indicator…</vt:lpstr>
      <vt:lpstr>Agenda</vt:lpstr>
      <vt:lpstr>Relative Strength Index (RSI)</vt:lpstr>
      <vt:lpstr>Creates a control chart.</vt:lpstr>
      <vt:lpstr>First the Relative Strength</vt:lpstr>
      <vt:lpstr>Calculating the RSI</vt:lpstr>
      <vt:lpstr>Neutral RS</vt:lpstr>
      <vt:lpstr>Neutral RSI</vt:lpstr>
      <vt:lpstr>Overbought RS</vt:lpstr>
      <vt:lpstr>Overbought RSI</vt:lpstr>
      <vt:lpstr>Oversold RS</vt:lpstr>
      <vt:lpstr>Oversold RSI</vt:lpstr>
      <vt:lpstr>Open TTR_E.R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Equities</dc:title>
  <dc:creator>Edward Kwartler</dc:creator>
  <cp:lastModifiedBy>Kwartler, Edward</cp:lastModifiedBy>
  <cp:revision>6</cp:revision>
  <dcterms:created xsi:type="dcterms:W3CDTF">2020-11-02T03:34:41Z</dcterms:created>
  <dcterms:modified xsi:type="dcterms:W3CDTF">2021-11-15T21:55:38Z</dcterms:modified>
</cp:coreProperties>
</file>