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593" r:id="rId2"/>
    <p:sldId id="811" r:id="rId3"/>
    <p:sldId id="815" r:id="rId4"/>
    <p:sldId id="397" r:id="rId5"/>
    <p:sldId id="350" r:id="rId6"/>
    <p:sldId id="383" r:id="rId7"/>
    <p:sldId id="384" r:id="rId8"/>
    <p:sldId id="365" r:id="rId9"/>
    <p:sldId id="837" r:id="rId10"/>
    <p:sldId id="840" r:id="rId11"/>
    <p:sldId id="841" r:id="rId12"/>
    <p:sldId id="842" r:id="rId13"/>
    <p:sldId id="843" r:id="rId14"/>
    <p:sldId id="844" r:id="rId15"/>
    <p:sldId id="845" r:id="rId16"/>
    <p:sldId id="838" r:id="rId17"/>
    <p:sldId id="839" r:id="rId18"/>
    <p:sldId id="823" r:id="rId19"/>
    <p:sldId id="820" r:id="rId20"/>
    <p:sldId id="821" r:id="rId21"/>
    <p:sldId id="822" r:id="rId22"/>
    <p:sldId id="836" r:id="rId23"/>
    <p:sldId id="835" r:id="rId24"/>
    <p:sldId id="827" r:id="rId25"/>
    <p:sldId id="819" r:id="rId26"/>
    <p:sldId id="825" r:id="rId27"/>
    <p:sldId id="82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80445" autoAdjust="0"/>
  </p:normalViewPr>
  <p:slideViewPr>
    <p:cSldViewPr snapToGrid="0">
      <p:cViewPr varScale="1">
        <p:scale>
          <a:sx n="86" d="100"/>
          <a:sy n="86" d="100"/>
        </p:scale>
        <p:origin x="234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65EBEA-1279-4717-BD27-C7EE495077BF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297FBB-70E8-484D-ADDA-349C5C5EC0DA}">
      <dgm:prSet phldrT="[Text]"/>
      <dgm:spPr/>
      <dgm:t>
        <a:bodyPr/>
        <a:lstStyle/>
        <a:p>
          <a:r>
            <a:rPr lang="en-US" dirty="0"/>
            <a:t>Best Possible Model</a:t>
          </a:r>
        </a:p>
      </dgm:t>
    </dgm:pt>
    <dgm:pt modelId="{23DED236-7B76-43EA-AFA6-B4812BAB3BCB}" type="parTrans" cxnId="{A7002C5F-88B1-4ACC-8329-9D655579EE97}">
      <dgm:prSet/>
      <dgm:spPr/>
      <dgm:t>
        <a:bodyPr/>
        <a:lstStyle/>
        <a:p>
          <a:endParaRPr lang="en-US"/>
        </a:p>
      </dgm:t>
    </dgm:pt>
    <dgm:pt modelId="{B9E7B344-52DB-41A9-AAEF-106B6B018EB2}" type="sibTrans" cxnId="{A7002C5F-88B1-4ACC-8329-9D655579EE97}">
      <dgm:prSet/>
      <dgm:spPr/>
      <dgm:t>
        <a:bodyPr/>
        <a:lstStyle/>
        <a:p>
          <a:endParaRPr lang="en-US"/>
        </a:p>
      </dgm:t>
    </dgm:pt>
    <dgm:pt modelId="{F0C3C22E-A72F-42E3-A5D8-EAA1324E493B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Patient Factor Information</a:t>
          </a:r>
        </a:p>
      </dgm:t>
    </dgm:pt>
    <dgm:pt modelId="{49654E44-832B-48D8-8A88-7432BEEA0E73}" type="parTrans" cxnId="{69AC3E77-ABAE-45D3-84D5-F50844D5597C}">
      <dgm:prSet/>
      <dgm:spPr/>
      <dgm:t>
        <a:bodyPr/>
        <a:lstStyle/>
        <a:p>
          <a:endParaRPr lang="en-US"/>
        </a:p>
      </dgm:t>
    </dgm:pt>
    <dgm:pt modelId="{4B9BB6FB-1477-4FDE-A007-2D1D941AEBFD}" type="sibTrans" cxnId="{69AC3E77-ABAE-45D3-84D5-F50844D5597C}">
      <dgm:prSet/>
      <dgm:spPr/>
      <dgm:t>
        <a:bodyPr/>
        <a:lstStyle/>
        <a:p>
          <a:endParaRPr lang="en-US"/>
        </a:p>
      </dgm:t>
    </dgm:pt>
    <dgm:pt modelId="{76C31FE6-5829-4489-A402-945C32DE4741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Numeric Information</a:t>
          </a:r>
        </a:p>
      </dgm:t>
    </dgm:pt>
    <dgm:pt modelId="{59C22A17-0850-49C4-8783-ED057382F21E}" type="parTrans" cxnId="{2F432543-80D3-497D-A9EB-2FAF5BB3BCF1}">
      <dgm:prSet/>
      <dgm:spPr/>
      <dgm:t>
        <a:bodyPr/>
        <a:lstStyle/>
        <a:p>
          <a:endParaRPr lang="en-US"/>
        </a:p>
      </dgm:t>
    </dgm:pt>
    <dgm:pt modelId="{F2B9525B-0B5E-4B84-A400-C71062C12E54}" type="sibTrans" cxnId="{2F432543-80D3-497D-A9EB-2FAF5BB3BCF1}">
      <dgm:prSet/>
      <dgm:spPr/>
      <dgm:t>
        <a:bodyPr/>
        <a:lstStyle/>
        <a:p>
          <a:endParaRPr lang="en-US"/>
        </a:p>
      </dgm:t>
    </dgm:pt>
    <dgm:pt modelId="{F315DE48-E7DC-4B9D-AA90-BEEB45CC9F8B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Information from text</a:t>
          </a:r>
        </a:p>
      </dgm:t>
    </dgm:pt>
    <dgm:pt modelId="{6DE10D35-E2C0-4531-B887-4F26096BB81C}" type="parTrans" cxnId="{26E6FA02-9B15-4A58-94D1-3CB65B58C195}">
      <dgm:prSet/>
      <dgm:spPr/>
      <dgm:t>
        <a:bodyPr/>
        <a:lstStyle/>
        <a:p>
          <a:endParaRPr lang="en-US"/>
        </a:p>
      </dgm:t>
    </dgm:pt>
    <dgm:pt modelId="{4453BA22-6599-45AB-8D06-B14386241D2E}" type="sibTrans" cxnId="{26E6FA02-9B15-4A58-94D1-3CB65B58C195}">
      <dgm:prSet/>
      <dgm:spPr/>
      <dgm:t>
        <a:bodyPr/>
        <a:lstStyle/>
        <a:p>
          <a:endParaRPr lang="en-US"/>
        </a:p>
      </dgm:t>
    </dgm:pt>
    <dgm:pt modelId="{A5FC397E-4FE7-4D3A-AB2C-094C077EECF4}" type="pres">
      <dgm:prSet presAssocID="{1465EBEA-1279-4717-BD27-C7EE495077BF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1A9081B5-F627-460B-B42D-CA1BBAC2009F}" type="pres">
      <dgm:prSet presAssocID="{8E297FBB-70E8-484D-ADDA-349C5C5EC0DA}" presName="singleCycle" presStyleCnt="0"/>
      <dgm:spPr/>
    </dgm:pt>
    <dgm:pt modelId="{999BCBA0-BD09-4951-8BEA-D7F0F8386C69}" type="pres">
      <dgm:prSet presAssocID="{8E297FBB-70E8-484D-ADDA-349C5C5EC0DA}" presName="singleCenter" presStyleLbl="node1" presStyleIdx="0" presStyleCnt="4" custScaleX="149068" custLinFactNeighborX="0" custLinFactNeighborY="-13800">
        <dgm:presLayoutVars>
          <dgm:chMax val="7"/>
          <dgm:chPref val="7"/>
        </dgm:presLayoutVars>
      </dgm:prSet>
      <dgm:spPr/>
    </dgm:pt>
    <dgm:pt modelId="{266CC23F-8EE7-4220-A778-40047914545C}" type="pres">
      <dgm:prSet presAssocID="{49654E44-832B-48D8-8A88-7432BEEA0E73}" presName="Name56" presStyleLbl="parChTrans1D2" presStyleIdx="0" presStyleCnt="3"/>
      <dgm:spPr/>
    </dgm:pt>
    <dgm:pt modelId="{27261355-E33A-4B4A-B454-3F0124F10E10}" type="pres">
      <dgm:prSet presAssocID="{F0C3C22E-A72F-42E3-A5D8-EAA1324E493B}" presName="text0" presStyleLbl="node1" presStyleIdx="1" presStyleCnt="4" custScaleX="222490">
        <dgm:presLayoutVars>
          <dgm:bulletEnabled val="1"/>
        </dgm:presLayoutVars>
      </dgm:prSet>
      <dgm:spPr/>
    </dgm:pt>
    <dgm:pt modelId="{C61EB7C8-4F12-44FC-8F53-5AADCCEF3A7B}" type="pres">
      <dgm:prSet presAssocID="{59C22A17-0850-49C4-8783-ED057382F21E}" presName="Name56" presStyleLbl="parChTrans1D2" presStyleIdx="1" presStyleCnt="3"/>
      <dgm:spPr/>
    </dgm:pt>
    <dgm:pt modelId="{8EFE59FE-7F14-4698-9B8A-BE834E15010C}" type="pres">
      <dgm:prSet presAssocID="{76C31FE6-5829-4489-A402-945C32DE4741}" presName="text0" presStyleLbl="node1" presStyleIdx="2" presStyleCnt="4" custScaleX="222490">
        <dgm:presLayoutVars>
          <dgm:bulletEnabled val="1"/>
        </dgm:presLayoutVars>
      </dgm:prSet>
      <dgm:spPr/>
    </dgm:pt>
    <dgm:pt modelId="{7365E4B8-67AF-4B74-B4DC-BE28DDEAAE6F}" type="pres">
      <dgm:prSet presAssocID="{6DE10D35-E2C0-4531-B887-4F26096BB81C}" presName="Name56" presStyleLbl="parChTrans1D2" presStyleIdx="2" presStyleCnt="3"/>
      <dgm:spPr/>
    </dgm:pt>
    <dgm:pt modelId="{795AE095-0DDB-495C-B54B-B3F2F1A07408}" type="pres">
      <dgm:prSet presAssocID="{F315DE48-E7DC-4B9D-AA90-BEEB45CC9F8B}" presName="text0" presStyleLbl="node1" presStyleIdx="3" presStyleCnt="4" custScaleX="222490">
        <dgm:presLayoutVars>
          <dgm:bulletEnabled val="1"/>
        </dgm:presLayoutVars>
      </dgm:prSet>
      <dgm:spPr/>
    </dgm:pt>
  </dgm:ptLst>
  <dgm:cxnLst>
    <dgm:cxn modelId="{26E6FA02-9B15-4A58-94D1-3CB65B58C195}" srcId="{8E297FBB-70E8-484D-ADDA-349C5C5EC0DA}" destId="{F315DE48-E7DC-4B9D-AA90-BEEB45CC9F8B}" srcOrd="2" destOrd="0" parTransId="{6DE10D35-E2C0-4531-B887-4F26096BB81C}" sibTransId="{4453BA22-6599-45AB-8D06-B14386241D2E}"/>
    <dgm:cxn modelId="{D5622825-0DB4-48EA-AEB5-BCFA2E942A6E}" type="presOf" srcId="{F315DE48-E7DC-4B9D-AA90-BEEB45CC9F8B}" destId="{795AE095-0DDB-495C-B54B-B3F2F1A07408}" srcOrd="0" destOrd="0" presId="urn:microsoft.com/office/officeart/2008/layout/RadialCluster"/>
    <dgm:cxn modelId="{72FA942B-9893-486D-8C58-9313F146ED56}" type="presOf" srcId="{8E297FBB-70E8-484D-ADDA-349C5C5EC0DA}" destId="{999BCBA0-BD09-4951-8BEA-D7F0F8386C69}" srcOrd="0" destOrd="0" presId="urn:microsoft.com/office/officeart/2008/layout/RadialCluster"/>
    <dgm:cxn modelId="{D0447430-E18B-473F-9087-B013AEE0E78A}" type="presOf" srcId="{76C31FE6-5829-4489-A402-945C32DE4741}" destId="{8EFE59FE-7F14-4698-9B8A-BE834E15010C}" srcOrd="0" destOrd="0" presId="urn:microsoft.com/office/officeart/2008/layout/RadialCluster"/>
    <dgm:cxn modelId="{2F432543-80D3-497D-A9EB-2FAF5BB3BCF1}" srcId="{8E297FBB-70E8-484D-ADDA-349C5C5EC0DA}" destId="{76C31FE6-5829-4489-A402-945C32DE4741}" srcOrd="1" destOrd="0" parTransId="{59C22A17-0850-49C4-8783-ED057382F21E}" sibTransId="{F2B9525B-0B5E-4B84-A400-C71062C12E54}"/>
    <dgm:cxn modelId="{A7002C5F-88B1-4ACC-8329-9D655579EE97}" srcId="{1465EBEA-1279-4717-BD27-C7EE495077BF}" destId="{8E297FBB-70E8-484D-ADDA-349C5C5EC0DA}" srcOrd="0" destOrd="0" parTransId="{23DED236-7B76-43EA-AFA6-B4812BAB3BCB}" sibTransId="{B9E7B344-52DB-41A9-AAEF-106B6B018EB2}"/>
    <dgm:cxn modelId="{69AC3E77-ABAE-45D3-84D5-F50844D5597C}" srcId="{8E297FBB-70E8-484D-ADDA-349C5C5EC0DA}" destId="{F0C3C22E-A72F-42E3-A5D8-EAA1324E493B}" srcOrd="0" destOrd="0" parTransId="{49654E44-832B-48D8-8A88-7432BEEA0E73}" sibTransId="{4B9BB6FB-1477-4FDE-A007-2D1D941AEBFD}"/>
    <dgm:cxn modelId="{4C0C4893-76A7-413C-A1E4-D6DA7F0ACC7D}" type="presOf" srcId="{59C22A17-0850-49C4-8783-ED057382F21E}" destId="{C61EB7C8-4F12-44FC-8F53-5AADCCEF3A7B}" srcOrd="0" destOrd="0" presId="urn:microsoft.com/office/officeart/2008/layout/RadialCluster"/>
    <dgm:cxn modelId="{6DF40F96-250F-4D3C-8A46-52C9DAAF41A6}" type="presOf" srcId="{F0C3C22E-A72F-42E3-A5D8-EAA1324E493B}" destId="{27261355-E33A-4B4A-B454-3F0124F10E10}" srcOrd="0" destOrd="0" presId="urn:microsoft.com/office/officeart/2008/layout/RadialCluster"/>
    <dgm:cxn modelId="{EBF33CBE-17BB-4239-85E4-990CC6B9B202}" type="presOf" srcId="{1465EBEA-1279-4717-BD27-C7EE495077BF}" destId="{A5FC397E-4FE7-4D3A-AB2C-094C077EECF4}" srcOrd="0" destOrd="0" presId="urn:microsoft.com/office/officeart/2008/layout/RadialCluster"/>
    <dgm:cxn modelId="{EAB95AC5-33EC-4191-823A-8FDF69FC2220}" type="presOf" srcId="{6DE10D35-E2C0-4531-B887-4F26096BB81C}" destId="{7365E4B8-67AF-4B74-B4DC-BE28DDEAAE6F}" srcOrd="0" destOrd="0" presId="urn:microsoft.com/office/officeart/2008/layout/RadialCluster"/>
    <dgm:cxn modelId="{C29415E2-9021-4BD8-9D56-9D9659A59193}" type="presOf" srcId="{49654E44-832B-48D8-8A88-7432BEEA0E73}" destId="{266CC23F-8EE7-4220-A778-40047914545C}" srcOrd="0" destOrd="0" presId="urn:microsoft.com/office/officeart/2008/layout/RadialCluster"/>
    <dgm:cxn modelId="{8E748920-5F9C-40B9-A725-24CB01F8D230}" type="presParOf" srcId="{A5FC397E-4FE7-4D3A-AB2C-094C077EECF4}" destId="{1A9081B5-F627-460B-B42D-CA1BBAC2009F}" srcOrd="0" destOrd="0" presId="urn:microsoft.com/office/officeart/2008/layout/RadialCluster"/>
    <dgm:cxn modelId="{A4881FDB-E024-4F0D-B153-A3A8CB63E71F}" type="presParOf" srcId="{1A9081B5-F627-460B-B42D-CA1BBAC2009F}" destId="{999BCBA0-BD09-4951-8BEA-D7F0F8386C69}" srcOrd="0" destOrd="0" presId="urn:microsoft.com/office/officeart/2008/layout/RadialCluster"/>
    <dgm:cxn modelId="{715DA0BF-6C85-417D-B0C1-6F21BA85770D}" type="presParOf" srcId="{1A9081B5-F627-460B-B42D-CA1BBAC2009F}" destId="{266CC23F-8EE7-4220-A778-40047914545C}" srcOrd="1" destOrd="0" presId="urn:microsoft.com/office/officeart/2008/layout/RadialCluster"/>
    <dgm:cxn modelId="{3CA38A3A-CC1E-4592-B99A-315BCC40B75D}" type="presParOf" srcId="{1A9081B5-F627-460B-B42D-CA1BBAC2009F}" destId="{27261355-E33A-4B4A-B454-3F0124F10E10}" srcOrd="2" destOrd="0" presId="urn:microsoft.com/office/officeart/2008/layout/RadialCluster"/>
    <dgm:cxn modelId="{B9442AF5-10F2-402E-8424-5EE17CC689CA}" type="presParOf" srcId="{1A9081B5-F627-460B-B42D-CA1BBAC2009F}" destId="{C61EB7C8-4F12-44FC-8F53-5AADCCEF3A7B}" srcOrd="3" destOrd="0" presId="urn:microsoft.com/office/officeart/2008/layout/RadialCluster"/>
    <dgm:cxn modelId="{0871B468-957F-4D2D-A675-4F8B88818FB3}" type="presParOf" srcId="{1A9081B5-F627-460B-B42D-CA1BBAC2009F}" destId="{8EFE59FE-7F14-4698-9B8A-BE834E15010C}" srcOrd="4" destOrd="0" presId="urn:microsoft.com/office/officeart/2008/layout/RadialCluster"/>
    <dgm:cxn modelId="{CAD9DC6E-A4B6-459B-9F78-5536343C94F6}" type="presParOf" srcId="{1A9081B5-F627-460B-B42D-CA1BBAC2009F}" destId="{7365E4B8-67AF-4B74-B4DC-BE28DDEAAE6F}" srcOrd="5" destOrd="0" presId="urn:microsoft.com/office/officeart/2008/layout/RadialCluster"/>
    <dgm:cxn modelId="{AD1090A9-D1B1-4068-83BC-FA0A2AE4232D}" type="presParOf" srcId="{1A9081B5-F627-460B-B42D-CA1BBAC2009F}" destId="{795AE095-0DDB-495C-B54B-B3F2F1A07408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BCBA0-BD09-4951-8BEA-D7F0F8386C69}">
      <dsp:nvSpPr>
        <dsp:cNvPr id="0" name=""/>
        <dsp:cNvSpPr/>
      </dsp:nvSpPr>
      <dsp:spPr>
        <a:xfrm>
          <a:off x="3405353" y="1382281"/>
          <a:ext cx="1828796" cy="1226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Best Possible Model</a:t>
          </a:r>
        </a:p>
      </dsp:txBody>
      <dsp:txXfrm>
        <a:off x="3465241" y="1442169"/>
        <a:ext cx="1709020" cy="1107044"/>
      </dsp:txXfrm>
    </dsp:sp>
    <dsp:sp modelId="{266CC23F-8EE7-4220-A778-40047914545C}">
      <dsp:nvSpPr>
        <dsp:cNvPr id="0" name=""/>
        <dsp:cNvSpPr/>
      </dsp:nvSpPr>
      <dsp:spPr>
        <a:xfrm rot="16200000">
          <a:off x="4149594" y="1212123"/>
          <a:ext cx="34031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4031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261355-E33A-4B4A-B454-3F0124F10E10}">
      <dsp:nvSpPr>
        <dsp:cNvPr id="0" name=""/>
        <dsp:cNvSpPr/>
      </dsp:nvSpPr>
      <dsp:spPr>
        <a:xfrm>
          <a:off x="3405352" y="219996"/>
          <a:ext cx="1828799" cy="821969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Patient Factor Information</a:t>
          </a:r>
        </a:p>
      </dsp:txBody>
      <dsp:txXfrm>
        <a:off x="3445477" y="260121"/>
        <a:ext cx="1748549" cy="741719"/>
      </dsp:txXfrm>
    </dsp:sp>
    <dsp:sp modelId="{C61EB7C8-4F12-44FC-8F53-5AADCCEF3A7B}">
      <dsp:nvSpPr>
        <dsp:cNvPr id="0" name=""/>
        <dsp:cNvSpPr/>
      </dsp:nvSpPr>
      <dsp:spPr>
        <a:xfrm rot="2511711">
          <a:off x="4920497" y="2828267"/>
          <a:ext cx="65683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5683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FE59FE-7F14-4698-9B8A-BE834E15010C}">
      <dsp:nvSpPr>
        <dsp:cNvPr id="0" name=""/>
        <dsp:cNvSpPr/>
      </dsp:nvSpPr>
      <dsp:spPr>
        <a:xfrm>
          <a:off x="5037773" y="3047433"/>
          <a:ext cx="1828799" cy="821969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Numeric Information</a:t>
          </a:r>
        </a:p>
      </dsp:txBody>
      <dsp:txXfrm>
        <a:off x="5077898" y="3087558"/>
        <a:ext cx="1748549" cy="741719"/>
      </dsp:txXfrm>
    </dsp:sp>
    <dsp:sp modelId="{7365E4B8-67AF-4B74-B4DC-BE28DDEAAE6F}">
      <dsp:nvSpPr>
        <dsp:cNvPr id="0" name=""/>
        <dsp:cNvSpPr/>
      </dsp:nvSpPr>
      <dsp:spPr>
        <a:xfrm rot="8288289">
          <a:off x="3062167" y="2828267"/>
          <a:ext cx="65683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5683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5AE095-0DDB-495C-B54B-B3F2F1A07408}">
      <dsp:nvSpPr>
        <dsp:cNvPr id="0" name=""/>
        <dsp:cNvSpPr/>
      </dsp:nvSpPr>
      <dsp:spPr>
        <a:xfrm>
          <a:off x="1772930" y="3047433"/>
          <a:ext cx="1828799" cy="821969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Information from text</a:t>
          </a:r>
        </a:p>
      </dsp:txBody>
      <dsp:txXfrm>
        <a:off x="1813055" y="3087558"/>
        <a:ext cx="1748549" cy="7417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4/5/21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A90D603-3AC1-4957-9F06-296EB9CD5782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3692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key difference between these two is the penalty term.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you want to “spend”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51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56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we expect the</a:t>
            </a:r>
            <a:r>
              <a:rPr lang="en-US" baseline="0" dirty="0"/>
              <a:t> beta signs to be?  </a:t>
            </a:r>
            <a:r>
              <a:rPr lang="en-US" baseline="0" dirty="0" err="1"/>
              <a:t>Whats</a:t>
            </a:r>
            <a:r>
              <a:rPr lang="en-US" baseline="0" dirty="0"/>
              <a:t> the relationship the information has with ice cream sales?</a:t>
            </a:r>
          </a:p>
          <a:p>
            <a:r>
              <a:rPr lang="en-US" baseline="0" dirty="0"/>
              <a:t>Temp goes up? Sales go up.  Temp goes down? Sales go down.  Positive relationship</a:t>
            </a:r>
          </a:p>
          <a:p>
            <a:r>
              <a:rPr lang="en-US" baseline="0" dirty="0"/>
              <a:t>Price goes up?  Sales go down.  Price goes down?  Sales go up.  Negative relationship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23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Logit = log odds = logarithm of the odds p/(1 − p) </a:t>
            </a:r>
          </a:p>
          <a:p>
            <a:pPr eaLnBrk="1" hangingPunct="1">
              <a:spcBef>
                <a:spcPct val="0"/>
              </a:spcBef>
            </a:pPr>
            <a:endParaRPr lang="en-US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Ln(p/(1-p) = b0 + b1 +</a:t>
            </a:r>
            <a:r>
              <a:rPr lang="en-US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b2 …e</a:t>
            </a:r>
          </a:p>
          <a:p>
            <a:pPr eaLnBrk="1" hangingPunct="1">
              <a:spcBef>
                <a:spcPct val="0"/>
              </a:spcBef>
            </a:pPr>
            <a:endParaRPr lang="en-US" alt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ct val="0"/>
              </a:spcBef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is defined as the probability that Y=1 then we take the log odds</a:t>
            </a:r>
            <a:endParaRPr lang="en-US" altLang="en-US" dirty="0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31975CC-E332-43B8-8DCA-DDD4F6FC02B1}" type="slidenum">
              <a:rPr lang="en-US" altLang="en-US">
                <a:latin typeface="Calibri" panose="020F0502020204030204" pitchFamily="34" charset="0"/>
              </a:rPr>
              <a:pPr eaLnBrk="1" hangingPunct="1"/>
              <a:t>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590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29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key difference between these two is the penalty term.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07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key difference between these two is the penalty term.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58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key difference between these two is the penalty term.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06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4/5/21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4/5/21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4/5/21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4/5/21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4/5/21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4/5/21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4/5/21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4/5/21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4/5/21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4/5/21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Document Classification w/</a:t>
            </a:r>
            <a:br>
              <a:rPr lang="en-US" dirty="0"/>
            </a:br>
            <a:r>
              <a:rPr lang="en-US" dirty="0" err="1"/>
              <a:t>ElasticNet</a:t>
            </a:r>
            <a:r>
              <a:rPr lang="en-US" dirty="0"/>
              <a:t>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Ted Kwartler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pPr/>
              <a:t>4/5/21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0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A56E2F-65DF-3240-8C18-4634035B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6138EB-B507-C743-9267-020739C5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are picky.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BA39D2-8972-7B46-A529-FE150D0E7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B1C69-0AE8-1041-8263-C88360415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16FF4E1-4F44-3447-B1C8-D3C08081F8BA}"/>
              </a:ext>
            </a:extLst>
          </p:cNvPr>
          <p:cNvGraphicFramePr>
            <a:graphicFrameLocks noGrp="1"/>
          </p:cNvGraphicFramePr>
          <p:nvPr/>
        </p:nvGraphicFramePr>
        <p:xfrm>
          <a:off x="549966" y="2033104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76394517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3094343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7264997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0047053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66081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X-Var1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X-Var2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</a:t>
                      </a:r>
                      <a:r>
                        <a:rPr lang="en-US" dirty="0" err="1"/>
                        <a:t>VarN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5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68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785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80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ObservationN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99928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045EFE7-8029-7C49-BFE9-012B6355A58F}"/>
              </a:ext>
            </a:extLst>
          </p:cNvPr>
          <p:cNvSpPr txBox="1"/>
          <p:nvPr/>
        </p:nvSpPr>
        <p:spPr>
          <a:xfrm>
            <a:off x="549966" y="1663772"/>
            <a:ext cx="141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</p:spTree>
    <p:extLst>
      <p:ext uri="{BB962C8B-B14F-4D97-AF65-F5344CB8AC3E}">
        <p14:creationId xmlns:p14="http://schemas.microsoft.com/office/powerpoint/2010/main" val="4132001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A56E2F-65DF-3240-8C18-4634035B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6138EB-B507-C743-9267-020739C5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are picky.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BA39D2-8972-7B46-A529-FE150D0E7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B1C69-0AE8-1041-8263-C88360415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16FF4E1-4F44-3447-B1C8-D3C08081F8BA}"/>
              </a:ext>
            </a:extLst>
          </p:cNvPr>
          <p:cNvGraphicFramePr>
            <a:graphicFrameLocks noGrp="1"/>
          </p:cNvGraphicFramePr>
          <p:nvPr/>
        </p:nvGraphicFramePr>
        <p:xfrm>
          <a:off x="549966" y="1486453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76394517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3094343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7264997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0047053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66081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X-Var1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X-Var2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</a:t>
                      </a:r>
                      <a:r>
                        <a:rPr lang="en-US" dirty="0" err="1"/>
                        <a:t>VarN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5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68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785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80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ObservationN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99928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045EFE7-8029-7C49-BFE9-012B6355A58F}"/>
              </a:ext>
            </a:extLst>
          </p:cNvPr>
          <p:cNvSpPr txBox="1"/>
          <p:nvPr/>
        </p:nvSpPr>
        <p:spPr>
          <a:xfrm>
            <a:off x="549966" y="1117121"/>
            <a:ext cx="141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78554B-05B6-2E4A-9E3B-FC92F9FFC3BA}"/>
              </a:ext>
            </a:extLst>
          </p:cNvPr>
          <p:cNvSpPr txBox="1"/>
          <p:nvPr/>
        </p:nvSpPr>
        <p:spPr>
          <a:xfrm>
            <a:off x="463827" y="3946645"/>
            <a:ext cx="1101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Data</a:t>
            </a:r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DB9F181C-8D65-B641-9868-A13BA6B58F24}"/>
              </a:ext>
            </a:extLst>
          </p:cNvPr>
          <p:cNvGraphicFramePr>
            <a:graphicFrameLocks noGrp="1"/>
          </p:cNvGraphicFramePr>
          <p:nvPr/>
        </p:nvGraphicFramePr>
        <p:xfrm>
          <a:off x="549966" y="4248357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76394517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3094343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7264997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0047053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66081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X-Var1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X-Var2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</a:t>
                      </a:r>
                      <a:r>
                        <a:rPr lang="en-US" dirty="0" err="1"/>
                        <a:t>VarN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5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68767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186541C2-0F45-7840-98DD-A6174FB9939F}"/>
              </a:ext>
            </a:extLst>
          </p:cNvPr>
          <p:cNvSpPr/>
          <p:nvPr/>
        </p:nvSpPr>
        <p:spPr>
          <a:xfrm>
            <a:off x="93765" y="5750284"/>
            <a:ext cx="9002110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 model is expecting all X-Vars to be present, no missing, levels to be the same as in training.</a:t>
            </a:r>
          </a:p>
        </p:txBody>
      </p:sp>
    </p:spTree>
    <p:extLst>
      <p:ext uri="{BB962C8B-B14F-4D97-AF65-F5344CB8AC3E}">
        <p14:creationId xmlns:p14="http://schemas.microsoft.com/office/powerpoint/2010/main" val="3316476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A56E2F-65DF-3240-8C18-4634035B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6138EB-B507-C743-9267-020739C5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are picky.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BA39D2-8972-7B46-A529-FE150D0E7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B1C69-0AE8-1041-8263-C88360415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16FF4E1-4F44-3447-B1C8-D3C08081F8BA}"/>
              </a:ext>
            </a:extLst>
          </p:cNvPr>
          <p:cNvGraphicFramePr>
            <a:graphicFrameLocks noGrp="1"/>
          </p:cNvGraphicFramePr>
          <p:nvPr/>
        </p:nvGraphicFramePr>
        <p:xfrm>
          <a:off x="549966" y="1486453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76394517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3094343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7264997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0047053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66081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X-Var1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X-Var2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</a:t>
                      </a:r>
                      <a:r>
                        <a:rPr lang="en-US" dirty="0" err="1"/>
                        <a:t>VarN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5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68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785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80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ObservationN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99928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045EFE7-8029-7C49-BFE9-012B6355A58F}"/>
              </a:ext>
            </a:extLst>
          </p:cNvPr>
          <p:cNvSpPr txBox="1"/>
          <p:nvPr/>
        </p:nvSpPr>
        <p:spPr>
          <a:xfrm>
            <a:off x="549966" y="1117121"/>
            <a:ext cx="141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78554B-05B6-2E4A-9E3B-FC92F9FFC3BA}"/>
              </a:ext>
            </a:extLst>
          </p:cNvPr>
          <p:cNvSpPr txBox="1"/>
          <p:nvPr/>
        </p:nvSpPr>
        <p:spPr>
          <a:xfrm>
            <a:off x="463827" y="3946645"/>
            <a:ext cx="1101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Data</a:t>
            </a:r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DB9F181C-8D65-B641-9868-A13BA6B58F24}"/>
              </a:ext>
            </a:extLst>
          </p:cNvPr>
          <p:cNvGraphicFramePr>
            <a:graphicFrameLocks noGrp="1"/>
          </p:cNvGraphicFramePr>
          <p:nvPr/>
        </p:nvGraphicFramePr>
        <p:xfrm>
          <a:off x="549966" y="4248357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76394517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3094343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7264997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0047053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66081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X-Var1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X-Var2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</a:t>
                      </a:r>
                      <a:r>
                        <a:rPr lang="en-US" dirty="0" err="1"/>
                        <a:t>VarN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5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Purple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68767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186541C2-0F45-7840-98DD-A6174FB9939F}"/>
              </a:ext>
            </a:extLst>
          </p:cNvPr>
          <p:cNvSpPr/>
          <p:nvPr/>
        </p:nvSpPr>
        <p:spPr>
          <a:xfrm>
            <a:off x="93765" y="5750284"/>
            <a:ext cx="9002110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 model will not be able to predict or classify these records because there is missing &amp; new information.</a:t>
            </a:r>
          </a:p>
        </p:txBody>
      </p:sp>
    </p:spTree>
    <p:extLst>
      <p:ext uri="{BB962C8B-B14F-4D97-AF65-F5344CB8AC3E}">
        <p14:creationId xmlns:p14="http://schemas.microsoft.com/office/powerpoint/2010/main" val="2904976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A56E2F-65DF-3240-8C18-4634035B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6138EB-B507-C743-9267-020739C5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is hard.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BA39D2-8972-7B46-A529-FE150D0E7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B1C69-0AE8-1041-8263-C88360415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16FF4E1-4F44-3447-B1C8-D3C08081F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897666"/>
              </p:ext>
            </p:extLst>
          </p:nvPr>
        </p:nvGraphicFramePr>
        <p:xfrm>
          <a:off x="367748" y="3861904"/>
          <a:ext cx="6308034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339">
                  <a:extLst>
                    <a:ext uri="{9D8B030D-6E8A-4147-A177-3AD203B41FA5}">
                      <a16:colId xmlns:a16="http://schemas.microsoft.com/office/drawing/2014/main" val="1763945171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1730943439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3672649975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1700470532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1814337124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2666081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X-Lorem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X-Ipsum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X-dolor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5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6876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045EFE7-8029-7C49-BFE9-012B6355A58F}"/>
              </a:ext>
            </a:extLst>
          </p:cNvPr>
          <p:cNvSpPr txBox="1"/>
          <p:nvPr/>
        </p:nvSpPr>
        <p:spPr>
          <a:xfrm>
            <a:off x="631133" y="1107421"/>
            <a:ext cx="141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4D2FF1-E342-C746-B52F-23BF511A304B}"/>
              </a:ext>
            </a:extLst>
          </p:cNvPr>
          <p:cNvSpPr/>
          <p:nvPr/>
        </p:nvSpPr>
        <p:spPr>
          <a:xfrm>
            <a:off x="628649" y="1441172"/>
            <a:ext cx="3058767" cy="37168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Lorem ipsum…lorem ipsum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238109-A54E-A441-BDB3-323F97078E6D}"/>
              </a:ext>
            </a:extLst>
          </p:cNvPr>
          <p:cNvSpPr/>
          <p:nvPr/>
        </p:nvSpPr>
        <p:spPr>
          <a:xfrm>
            <a:off x="628648" y="1863204"/>
            <a:ext cx="3058767" cy="37168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Lorem ipsum dolor sit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1561DF-F0B0-F049-BCDE-D42CAA901030}"/>
              </a:ext>
            </a:extLst>
          </p:cNvPr>
          <p:cNvSpPr txBox="1"/>
          <p:nvPr/>
        </p:nvSpPr>
        <p:spPr>
          <a:xfrm>
            <a:off x="579783" y="3465479"/>
            <a:ext cx="63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DTM</a:t>
            </a:r>
          </a:p>
        </p:txBody>
      </p:sp>
      <p:sp>
        <p:nvSpPr>
          <p:cNvPr id="11" name="Predefined Process 10">
            <a:extLst>
              <a:ext uri="{FF2B5EF4-FFF2-40B4-BE49-F238E27FC236}">
                <a16:creationId xmlns:a16="http://schemas.microsoft.com/office/drawing/2014/main" id="{44663139-DE83-1548-8FD1-EB79AF9BC167}"/>
              </a:ext>
            </a:extLst>
          </p:cNvPr>
          <p:cNvSpPr/>
          <p:nvPr/>
        </p:nvSpPr>
        <p:spPr>
          <a:xfrm>
            <a:off x="646041" y="2609122"/>
            <a:ext cx="3041374" cy="685800"/>
          </a:xfrm>
          <a:prstGeom prst="flowChartPredefinedProcess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Cleaning</a:t>
            </a:r>
          </a:p>
        </p:txBody>
      </p:sp>
    </p:spTree>
    <p:extLst>
      <p:ext uri="{BB962C8B-B14F-4D97-AF65-F5344CB8AC3E}">
        <p14:creationId xmlns:p14="http://schemas.microsoft.com/office/powerpoint/2010/main" val="95036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A56E2F-65DF-3240-8C18-4634035B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6138EB-B507-C743-9267-020739C5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modeling is hard.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BA39D2-8972-7B46-A529-FE150D0E7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B1C69-0AE8-1041-8263-C88360415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16FF4E1-4F44-3447-B1C8-D3C08081F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72185"/>
              </p:ext>
            </p:extLst>
          </p:nvPr>
        </p:nvGraphicFramePr>
        <p:xfrm>
          <a:off x="367748" y="1337371"/>
          <a:ext cx="6308034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339">
                  <a:extLst>
                    <a:ext uri="{9D8B030D-6E8A-4147-A177-3AD203B41FA5}">
                      <a16:colId xmlns:a16="http://schemas.microsoft.com/office/drawing/2014/main" val="1763945171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1730943439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3672649975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1700470532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1814337124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2666081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X-Lorem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X-Ipsum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X-dolor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5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687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81561DF-F0B0-F049-BCDE-D42CAA901030}"/>
              </a:ext>
            </a:extLst>
          </p:cNvPr>
          <p:cNvSpPr txBox="1"/>
          <p:nvPr/>
        </p:nvSpPr>
        <p:spPr>
          <a:xfrm>
            <a:off x="367748" y="1038514"/>
            <a:ext cx="63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DTM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599CCD-E73E-AD4A-AD58-C575ABD81A6E}"/>
              </a:ext>
            </a:extLst>
          </p:cNvPr>
          <p:cNvSpPr/>
          <p:nvPr/>
        </p:nvSpPr>
        <p:spPr>
          <a:xfrm>
            <a:off x="367748" y="3614937"/>
            <a:ext cx="3058767" cy="37168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ipsum dolor sit </a:t>
            </a:r>
            <a:r>
              <a:rPr lang="en-US" u="sng" dirty="0" err="1"/>
              <a:t>amet</a:t>
            </a:r>
            <a:endParaRPr lang="en-US" u="sng" dirty="0"/>
          </a:p>
        </p:txBody>
      </p:sp>
      <p:sp>
        <p:nvSpPr>
          <p:cNvPr id="14" name="Predefined Process 13">
            <a:extLst>
              <a:ext uri="{FF2B5EF4-FFF2-40B4-BE49-F238E27FC236}">
                <a16:creationId xmlns:a16="http://schemas.microsoft.com/office/drawing/2014/main" id="{C0952677-BC84-2D46-B676-F4851627F127}"/>
              </a:ext>
            </a:extLst>
          </p:cNvPr>
          <p:cNvSpPr/>
          <p:nvPr/>
        </p:nvSpPr>
        <p:spPr>
          <a:xfrm>
            <a:off x="367748" y="4123083"/>
            <a:ext cx="3041374" cy="685800"/>
          </a:xfrm>
          <a:prstGeom prst="flowChartPredefinedProcess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Cleaning</a:t>
            </a:r>
          </a:p>
        </p:txBody>
      </p:sp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677A490A-CDC5-E641-89A1-41CB3B895953}"/>
              </a:ext>
            </a:extLst>
          </p:cNvPr>
          <p:cNvGraphicFramePr>
            <a:graphicFrameLocks noGrp="1"/>
          </p:cNvGraphicFramePr>
          <p:nvPr/>
        </p:nvGraphicFramePr>
        <p:xfrm>
          <a:off x="367748" y="4945344"/>
          <a:ext cx="72243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055">
                  <a:extLst>
                    <a:ext uri="{9D8B030D-6E8A-4147-A177-3AD203B41FA5}">
                      <a16:colId xmlns:a16="http://schemas.microsoft.com/office/drawing/2014/main" val="1763945171"/>
                    </a:ext>
                  </a:extLst>
                </a:gridCol>
                <a:gridCol w="1204055">
                  <a:extLst>
                    <a:ext uri="{9D8B030D-6E8A-4147-A177-3AD203B41FA5}">
                      <a16:colId xmlns:a16="http://schemas.microsoft.com/office/drawing/2014/main" val="3672649975"/>
                    </a:ext>
                  </a:extLst>
                </a:gridCol>
                <a:gridCol w="1204055">
                  <a:extLst>
                    <a:ext uri="{9D8B030D-6E8A-4147-A177-3AD203B41FA5}">
                      <a16:colId xmlns:a16="http://schemas.microsoft.com/office/drawing/2014/main" val="1700470532"/>
                    </a:ext>
                  </a:extLst>
                </a:gridCol>
                <a:gridCol w="1204055">
                  <a:extLst>
                    <a:ext uri="{9D8B030D-6E8A-4147-A177-3AD203B41FA5}">
                      <a16:colId xmlns:a16="http://schemas.microsoft.com/office/drawing/2014/main" val="1814337124"/>
                    </a:ext>
                  </a:extLst>
                </a:gridCol>
                <a:gridCol w="1204055">
                  <a:extLst>
                    <a:ext uri="{9D8B030D-6E8A-4147-A177-3AD203B41FA5}">
                      <a16:colId xmlns:a16="http://schemas.microsoft.com/office/drawing/2014/main" val="800509653"/>
                    </a:ext>
                  </a:extLst>
                </a:gridCol>
                <a:gridCol w="1204055">
                  <a:extLst>
                    <a:ext uri="{9D8B030D-6E8A-4147-A177-3AD203B41FA5}">
                      <a16:colId xmlns:a16="http://schemas.microsoft.com/office/drawing/2014/main" val="2666081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X-Ipsum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X-dolor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</a:t>
                      </a:r>
                      <a:r>
                        <a:rPr lang="en-US" dirty="0" err="1"/>
                        <a:t>Amet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5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6876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3761C60-E447-9E41-AB94-8CC7963EE0F6}"/>
              </a:ext>
            </a:extLst>
          </p:cNvPr>
          <p:cNvSpPr txBox="1"/>
          <p:nvPr/>
        </p:nvSpPr>
        <p:spPr>
          <a:xfrm>
            <a:off x="255106" y="3258563"/>
            <a:ext cx="1101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927379-3582-ED4F-8F3A-32D80EFD396B}"/>
              </a:ext>
            </a:extLst>
          </p:cNvPr>
          <p:cNvSpPr/>
          <p:nvPr/>
        </p:nvSpPr>
        <p:spPr>
          <a:xfrm>
            <a:off x="93765" y="6127969"/>
            <a:ext cx="9002110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 model will not be able to predict or classify these records because there is missing &amp; new information.</a:t>
            </a:r>
          </a:p>
        </p:txBody>
      </p:sp>
    </p:spTree>
    <p:extLst>
      <p:ext uri="{BB962C8B-B14F-4D97-AF65-F5344CB8AC3E}">
        <p14:creationId xmlns:p14="http://schemas.microsoft.com/office/powerpoint/2010/main" val="135824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6" grpId="0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A56E2F-65DF-3240-8C18-4634035B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6138EB-B507-C743-9267-020739C5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Drift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BA39D2-8972-7B46-A529-FE150D0E7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B1C69-0AE8-1041-8263-C88360415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16FF4E1-4F44-3447-B1C8-D3C08081F8BA}"/>
              </a:ext>
            </a:extLst>
          </p:cNvPr>
          <p:cNvGraphicFramePr>
            <a:graphicFrameLocks noGrp="1"/>
          </p:cNvGraphicFramePr>
          <p:nvPr/>
        </p:nvGraphicFramePr>
        <p:xfrm>
          <a:off x="367748" y="1337371"/>
          <a:ext cx="6308034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339">
                  <a:extLst>
                    <a:ext uri="{9D8B030D-6E8A-4147-A177-3AD203B41FA5}">
                      <a16:colId xmlns:a16="http://schemas.microsoft.com/office/drawing/2014/main" val="1763945171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1730943439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3672649975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1700470532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1814337124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2666081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X-Lorem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X-Ipsum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X-dolor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5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687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81561DF-F0B0-F049-BCDE-D42CAA901030}"/>
              </a:ext>
            </a:extLst>
          </p:cNvPr>
          <p:cNvSpPr txBox="1"/>
          <p:nvPr/>
        </p:nvSpPr>
        <p:spPr>
          <a:xfrm>
            <a:off x="367748" y="1038514"/>
            <a:ext cx="63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DTM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599CCD-E73E-AD4A-AD58-C575ABD81A6E}"/>
              </a:ext>
            </a:extLst>
          </p:cNvPr>
          <p:cNvSpPr/>
          <p:nvPr/>
        </p:nvSpPr>
        <p:spPr>
          <a:xfrm>
            <a:off x="367748" y="3058347"/>
            <a:ext cx="3058767" cy="37168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ipsum dolor sit </a:t>
            </a:r>
            <a:r>
              <a:rPr lang="en-US" u="sng" dirty="0" err="1"/>
              <a:t>amet</a:t>
            </a:r>
            <a:endParaRPr lang="en-US" u="sng" dirty="0"/>
          </a:p>
        </p:txBody>
      </p:sp>
      <p:sp>
        <p:nvSpPr>
          <p:cNvPr id="14" name="Predefined Process 13">
            <a:extLst>
              <a:ext uri="{FF2B5EF4-FFF2-40B4-BE49-F238E27FC236}">
                <a16:creationId xmlns:a16="http://schemas.microsoft.com/office/drawing/2014/main" id="{C0952677-BC84-2D46-B676-F4851627F127}"/>
              </a:ext>
            </a:extLst>
          </p:cNvPr>
          <p:cNvSpPr/>
          <p:nvPr/>
        </p:nvSpPr>
        <p:spPr>
          <a:xfrm>
            <a:off x="367748" y="3486980"/>
            <a:ext cx="3041374" cy="685800"/>
          </a:xfrm>
          <a:prstGeom prst="flowChartPredefinedProcess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Cleaning</a:t>
            </a:r>
          </a:p>
        </p:txBody>
      </p:sp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677A490A-CDC5-E641-89A1-41CB3B895953}"/>
              </a:ext>
            </a:extLst>
          </p:cNvPr>
          <p:cNvGraphicFramePr>
            <a:graphicFrameLocks noGrp="1"/>
          </p:cNvGraphicFramePr>
          <p:nvPr/>
        </p:nvGraphicFramePr>
        <p:xfrm>
          <a:off x="367748" y="4945344"/>
          <a:ext cx="7224329" cy="87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047">
                  <a:extLst>
                    <a:ext uri="{9D8B030D-6E8A-4147-A177-3AD203B41FA5}">
                      <a16:colId xmlns:a16="http://schemas.microsoft.com/office/drawing/2014/main" val="1763945171"/>
                    </a:ext>
                  </a:extLst>
                </a:gridCol>
                <a:gridCol w="1032047">
                  <a:extLst>
                    <a:ext uri="{9D8B030D-6E8A-4147-A177-3AD203B41FA5}">
                      <a16:colId xmlns:a16="http://schemas.microsoft.com/office/drawing/2014/main" val="4139357576"/>
                    </a:ext>
                  </a:extLst>
                </a:gridCol>
                <a:gridCol w="1032047">
                  <a:extLst>
                    <a:ext uri="{9D8B030D-6E8A-4147-A177-3AD203B41FA5}">
                      <a16:colId xmlns:a16="http://schemas.microsoft.com/office/drawing/2014/main" val="3672649975"/>
                    </a:ext>
                  </a:extLst>
                </a:gridCol>
                <a:gridCol w="1032047">
                  <a:extLst>
                    <a:ext uri="{9D8B030D-6E8A-4147-A177-3AD203B41FA5}">
                      <a16:colId xmlns:a16="http://schemas.microsoft.com/office/drawing/2014/main" val="1700470532"/>
                    </a:ext>
                  </a:extLst>
                </a:gridCol>
                <a:gridCol w="1032047">
                  <a:extLst>
                    <a:ext uri="{9D8B030D-6E8A-4147-A177-3AD203B41FA5}">
                      <a16:colId xmlns:a16="http://schemas.microsoft.com/office/drawing/2014/main" val="1814337124"/>
                    </a:ext>
                  </a:extLst>
                </a:gridCol>
                <a:gridCol w="1032047">
                  <a:extLst>
                    <a:ext uri="{9D8B030D-6E8A-4147-A177-3AD203B41FA5}">
                      <a16:colId xmlns:a16="http://schemas.microsoft.com/office/drawing/2014/main" val="800509653"/>
                    </a:ext>
                  </a:extLst>
                </a:gridCol>
                <a:gridCol w="1032047">
                  <a:extLst>
                    <a:ext uri="{9D8B030D-6E8A-4147-A177-3AD203B41FA5}">
                      <a16:colId xmlns:a16="http://schemas.microsoft.com/office/drawing/2014/main" val="2666081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X-Lorem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X-Ipsum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X-dolor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strike="sngStrike" dirty="0">
                          <a:highlight>
                            <a:srgbClr val="C0C0C0"/>
                          </a:highlight>
                        </a:rPr>
                        <a:t>X-</a:t>
                      </a:r>
                      <a:r>
                        <a:rPr lang="en-US" b="0" strike="sngStrike" dirty="0" err="1">
                          <a:highlight>
                            <a:srgbClr val="C0C0C0"/>
                          </a:highlight>
                        </a:rPr>
                        <a:t>Amet</a:t>
                      </a:r>
                      <a:endParaRPr lang="en-US" b="0" strike="sngStrike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5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>
                          <a:highlight>
                            <a:srgbClr val="C0C0C0"/>
                          </a:highlight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6876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3761C60-E447-9E41-AB94-8CC7963EE0F6}"/>
              </a:ext>
            </a:extLst>
          </p:cNvPr>
          <p:cNvSpPr txBox="1"/>
          <p:nvPr/>
        </p:nvSpPr>
        <p:spPr>
          <a:xfrm>
            <a:off x="255106" y="2741730"/>
            <a:ext cx="1101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927379-3582-ED4F-8F3A-32D80EFD396B}"/>
              </a:ext>
            </a:extLst>
          </p:cNvPr>
          <p:cNvSpPr/>
          <p:nvPr/>
        </p:nvSpPr>
        <p:spPr>
          <a:xfrm>
            <a:off x="93765" y="6127969"/>
            <a:ext cx="9002110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This matching and unification protects against “concept drift”</a:t>
            </a:r>
          </a:p>
        </p:txBody>
      </p:sp>
    </p:spTree>
    <p:extLst>
      <p:ext uri="{BB962C8B-B14F-4D97-AF65-F5344CB8AC3E}">
        <p14:creationId xmlns:p14="http://schemas.microsoft.com/office/powerpoint/2010/main" val="402910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FA083A-46B8-0B4E-BBD2-BB8DDE0F0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56868E-B81D-5D45-AD56-4E9B75A47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Matching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DC9549-B032-4B4E-BEA7-638EFF9AE7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0921CF-9347-DF4C-9588-B41759167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5122121-C127-B94B-9F42-DB5F3BAE9D4B}"/>
              </a:ext>
            </a:extLst>
          </p:cNvPr>
          <p:cNvGrpSpPr/>
          <p:nvPr/>
        </p:nvGrpSpPr>
        <p:grpSpPr>
          <a:xfrm>
            <a:off x="21926" y="1713143"/>
            <a:ext cx="7549529" cy="1166855"/>
            <a:chOff x="564004" y="2050954"/>
            <a:chExt cx="6855037" cy="11668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Shape 319">
                  <a:extLst>
                    <a:ext uri="{FF2B5EF4-FFF2-40B4-BE49-F238E27FC236}">
                      <a16:creationId xmlns:a16="http://schemas.microsoft.com/office/drawing/2014/main" id="{61F5A418-44E3-594F-B220-3C82D2513F2D}"/>
                    </a:ext>
                  </a:extLst>
                </p:cNvPr>
                <p:cNvSpPr txBox="1"/>
                <p:nvPr/>
              </p:nvSpPr>
              <p:spPr>
                <a:xfrm>
                  <a:off x="1865295" y="2248718"/>
                  <a:ext cx="5553746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 +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*day +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 + error</a:t>
                  </a:r>
                </a:p>
              </p:txBody>
            </p:sp>
          </mc:Choice>
          <mc:Fallback xmlns="">
            <p:sp>
              <p:nvSpPr>
                <p:cNvPr id="19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295" y="2248718"/>
                  <a:ext cx="5553746" cy="504600"/>
                </a:xfrm>
                <a:prstGeom prst="rect">
                  <a:avLst/>
                </a:prstGeom>
                <a:blipFill>
                  <a:blip r:embed="rId5"/>
                  <a:stretch>
                    <a:fillRect l="-1097" b="-843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Shape 320">
              <a:extLst>
                <a:ext uri="{FF2B5EF4-FFF2-40B4-BE49-F238E27FC236}">
                  <a16:creationId xmlns:a16="http://schemas.microsoft.com/office/drawing/2014/main" id="{ECD56E7F-4FC9-0640-8B27-179F43EC52C0}"/>
                </a:ext>
              </a:extLst>
            </p:cNvPr>
            <p:cNvSpPr txBox="1"/>
            <p:nvPr/>
          </p:nvSpPr>
          <p:spPr>
            <a:xfrm>
              <a:off x="564004" y="2050954"/>
              <a:ext cx="803673" cy="116685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400" dirty="0">
                  <a:latin typeface="Open Sans"/>
                  <a:ea typeface="Open Sans"/>
                  <a:cs typeface="Open Sans"/>
                  <a:sym typeface="Open Sans"/>
                </a:rPr>
                <a:t>Logit of </a:t>
              </a:r>
            </a:p>
          </p:txBody>
        </p:sp>
      </p:grpSp>
      <p:pic>
        <p:nvPicPr>
          <p:cNvPr id="9" name="Shape 318">
            <a:extLst>
              <a:ext uri="{FF2B5EF4-FFF2-40B4-BE49-F238E27FC236}">
                <a16:creationId xmlns:a16="http://schemas.microsoft.com/office/drawing/2014/main" id="{A3D307F5-C5FC-6547-802C-9A0264D14DBE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5605" y="1659270"/>
            <a:ext cx="636521" cy="120176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riangle 9">
            <a:extLst>
              <a:ext uri="{FF2B5EF4-FFF2-40B4-BE49-F238E27FC236}">
                <a16:creationId xmlns:a16="http://schemas.microsoft.com/office/drawing/2014/main" id="{3A9520D8-76D7-4B46-A6A1-327E02E8D08D}"/>
              </a:ext>
            </a:extLst>
          </p:cNvPr>
          <p:cNvSpPr/>
          <p:nvPr/>
        </p:nvSpPr>
        <p:spPr>
          <a:xfrm rot="5400000">
            <a:off x="6665846" y="1974574"/>
            <a:ext cx="781881" cy="38431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7FF292-AF1A-C14C-8CE8-1E62CE97DF6C}"/>
              </a:ext>
            </a:extLst>
          </p:cNvPr>
          <p:cNvSpPr txBox="1"/>
          <p:nvPr/>
        </p:nvSpPr>
        <p:spPr>
          <a:xfrm>
            <a:off x="7156175" y="1577008"/>
            <a:ext cx="2091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model EXPECTS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DF2ADE-AA64-4645-BAF1-F8A1447E73AE}"/>
              </a:ext>
            </a:extLst>
          </p:cNvPr>
          <p:cNvSpPr txBox="1"/>
          <p:nvPr/>
        </p:nvSpPr>
        <p:spPr>
          <a:xfrm>
            <a:off x="185530" y="3525078"/>
            <a:ext cx="223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Data Comes In….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hape 319">
                <a:extLst>
                  <a:ext uri="{FF2B5EF4-FFF2-40B4-BE49-F238E27FC236}">
                    <a16:creationId xmlns:a16="http://schemas.microsoft.com/office/drawing/2014/main" id="{978410F6-9B78-1A42-B8BE-61506D479000}"/>
                  </a:ext>
                </a:extLst>
              </p:cNvPr>
              <p:cNvSpPr txBox="1"/>
              <p:nvPr/>
            </p:nvSpPr>
            <p:spPr>
              <a:xfrm>
                <a:off x="863282" y="4210160"/>
                <a:ext cx="6116403" cy="50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r>
                  <a:rPr lang="en" sz="2000" dirty="0">
                    <a:latin typeface="Open Sans"/>
                    <a:ea typeface="Open Sans"/>
                    <a:cs typeface="Open Sans"/>
                    <a:sym typeface="Open Sans"/>
                  </a:rPr>
                  <a:t>=</a:t>
                </a:r>
                <a:r>
                  <a:rPr lang="el-GR" sz="2000" dirty="0"/>
                  <a:t> </a:t>
                </a:r>
                <a14:m>
                  <m:oMath xmlns:m="http://schemas.openxmlformats.org/officeDocument/2006/math">
                    <m:r>
                      <a:rPr lang="el-GR" sz="20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" sz="2000" dirty="0">
                    <a:latin typeface="Open Sans"/>
                    <a:ea typeface="Open Sans"/>
                    <a:cs typeface="Open Sans"/>
                    <a:sym typeface="Open Sans"/>
                  </a:rPr>
                  <a:t> +</a:t>
                </a:r>
                <a:r>
                  <a:rPr lang="el-GR" sz="2000" dirty="0"/>
                  <a:t> </a:t>
                </a:r>
                <a14:m>
                  <m:oMath xmlns:m="http://schemas.openxmlformats.org/officeDocument/2006/math">
                    <m:r>
                      <a:rPr lang="el-GR" sz="20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" sz="2000" dirty="0">
                    <a:latin typeface="Open Sans"/>
                    <a:ea typeface="Open Sans"/>
                    <a:cs typeface="Open Sans"/>
                    <a:sym typeface="Open Sans"/>
                  </a:rPr>
                  <a:t>*___________ +</a:t>
                </a:r>
                <a:r>
                  <a:rPr lang="el-GR" sz="2000" dirty="0"/>
                  <a:t> </a:t>
                </a:r>
                <a14:m>
                  <m:oMath xmlns:m="http://schemas.openxmlformats.org/officeDocument/2006/math">
                    <m:r>
                      <a:rPr lang="el-GR" sz="20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" sz="2000" dirty="0">
                    <a:latin typeface="Open Sans"/>
                    <a:ea typeface="Open Sans"/>
                    <a:cs typeface="Open Sans"/>
                    <a:sym typeface="Open Sans"/>
                  </a:rPr>
                  <a:t>*day +</a:t>
                </a:r>
                <a:r>
                  <a:rPr lang="el-GR" sz="2000" dirty="0"/>
                  <a:t> </a:t>
                </a:r>
                <a14:m>
                  <m:oMath xmlns:m="http://schemas.openxmlformats.org/officeDocument/2006/math">
                    <m:r>
                      <a:rPr lang="el-GR" sz="20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" sz="2000" dirty="0">
                    <a:latin typeface="Open Sans"/>
                    <a:ea typeface="Open Sans"/>
                    <a:cs typeface="Open Sans"/>
                    <a:sym typeface="Open Sans"/>
                  </a:rPr>
                  <a:t>*price + error</a:t>
                </a:r>
              </a:p>
            </p:txBody>
          </p:sp>
        </mc:Choice>
        <mc:Fallback xmlns="">
          <p:sp>
            <p:nvSpPr>
              <p:cNvPr id="14" name="Shape 319">
                <a:extLst>
                  <a:ext uri="{FF2B5EF4-FFF2-40B4-BE49-F238E27FC236}">
                    <a16:creationId xmlns:a16="http://schemas.microsoft.com/office/drawing/2014/main" id="{978410F6-9B78-1A42-B8BE-61506D479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282" y="4210160"/>
                <a:ext cx="6116403" cy="504600"/>
              </a:xfrm>
              <a:prstGeom prst="rect">
                <a:avLst/>
              </a:prstGeom>
              <a:blipFill>
                <a:blip r:embed="rId7"/>
                <a:stretch>
                  <a:fillRect l="-1245" b="-73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Shape 318">
            <a:extLst>
              <a:ext uri="{FF2B5EF4-FFF2-40B4-BE49-F238E27FC236}">
                <a16:creationId xmlns:a16="http://schemas.microsoft.com/office/drawing/2014/main" id="{4D75C9B5-1564-8543-A367-C9A7014D62AE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3835" y="3958523"/>
            <a:ext cx="636521" cy="1201766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riangle 16">
            <a:extLst>
              <a:ext uri="{FF2B5EF4-FFF2-40B4-BE49-F238E27FC236}">
                <a16:creationId xmlns:a16="http://schemas.microsoft.com/office/drawing/2014/main" id="{B04D5926-9D1C-194A-B6ED-FEA971E025FF}"/>
              </a:ext>
            </a:extLst>
          </p:cNvPr>
          <p:cNvSpPr/>
          <p:nvPr/>
        </p:nvSpPr>
        <p:spPr>
          <a:xfrm rot="5400000">
            <a:off x="5890594" y="4287079"/>
            <a:ext cx="781881" cy="38431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90C953-3980-E64E-83F4-2F7380883424}"/>
              </a:ext>
            </a:extLst>
          </p:cNvPr>
          <p:cNvSpPr txBox="1"/>
          <p:nvPr/>
        </p:nvSpPr>
        <p:spPr>
          <a:xfrm>
            <a:off x="6539949" y="4128051"/>
            <a:ext cx="2091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model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NO Temp!</a:t>
            </a:r>
          </a:p>
        </p:txBody>
      </p:sp>
    </p:spTree>
    <p:extLst>
      <p:ext uri="{BB962C8B-B14F-4D97-AF65-F5344CB8AC3E}">
        <p14:creationId xmlns:p14="http://schemas.microsoft.com/office/powerpoint/2010/main" val="195774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  <p:bldP spid="14" grpId="0"/>
      <p:bldP spid="17" grpId="0" animBg="1"/>
      <p:bldP spid="17" grpId="1" animBg="1"/>
      <p:bldP spid="18" grpId="0"/>
      <p:bldP spid="18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FA083A-46B8-0B4E-BBD2-BB8DDE0F0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56868E-B81D-5D45-AD56-4E9B75A47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suppose your model expected words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DC9549-B032-4B4E-BEA7-638EFF9AE7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0921CF-9347-DF4C-9588-B41759167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hape 319">
                <a:extLst>
                  <a:ext uri="{FF2B5EF4-FFF2-40B4-BE49-F238E27FC236}">
                    <a16:creationId xmlns:a16="http://schemas.microsoft.com/office/drawing/2014/main" id="{61F5A418-44E3-594F-B220-3C82D2513F2D}"/>
                  </a:ext>
                </a:extLst>
              </p:cNvPr>
              <p:cNvSpPr txBox="1"/>
              <p:nvPr/>
            </p:nvSpPr>
            <p:spPr>
              <a:xfrm>
                <a:off x="765938" y="1910907"/>
                <a:ext cx="6116403" cy="50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r>
                  <a:rPr lang="en" dirty="0">
                    <a:latin typeface="Open Sans"/>
                    <a:ea typeface="Open Sans"/>
                    <a:cs typeface="Open Sans"/>
                    <a:sym typeface="Open Sans"/>
                  </a:rPr>
                  <a:t>=</a:t>
                </a:r>
                <a:r>
                  <a:rPr lang="el-GR" dirty="0"/>
                  <a:t>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" dirty="0">
                    <a:latin typeface="Open Sans"/>
                    <a:ea typeface="Open Sans"/>
                    <a:cs typeface="Open Sans"/>
                    <a:sym typeface="Open Sans"/>
                  </a:rPr>
                  <a:t> +</a:t>
                </a:r>
                <a:r>
                  <a:rPr lang="el-GR" dirty="0"/>
                  <a:t>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" dirty="0">
                    <a:latin typeface="Open Sans"/>
                    <a:ea typeface="Open Sans"/>
                    <a:cs typeface="Open Sans"/>
                    <a:sym typeface="Open Sans"/>
                  </a:rPr>
                  <a:t>*token1 +</a:t>
                </a:r>
                <a:r>
                  <a:rPr lang="el-GR" dirty="0"/>
                  <a:t>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" dirty="0">
                    <a:latin typeface="Open Sans"/>
                    <a:ea typeface="Open Sans"/>
                    <a:cs typeface="Open Sans"/>
                    <a:sym typeface="Open Sans"/>
                  </a:rPr>
                  <a:t>*token2 +</a:t>
                </a:r>
                <a:r>
                  <a:rPr lang="el-GR" dirty="0"/>
                  <a:t>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" dirty="0">
                    <a:latin typeface="Open Sans"/>
                    <a:ea typeface="Open Sans"/>
                    <a:cs typeface="Open Sans"/>
                    <a:sym typeface="Open Sans"/>
                  </a:rPr>
                  <a:t>*token500 + error</a:t>
                </a:r>
              </a:p>
            </p:txBody>
          </p:sp>
        </mc:Choice>
        <mc:Fallback xmlns="">
          <p:sp>
            <p:nvSpPr>
              <p:cNvPr id="7" name="Shape 319">
                <a:extLst>
                  <a:ext uri="{FF2B5EF4-FFF2-40B4-BE49-F238E27FC236}">
                    <a16:creationId xmlns:a16="http://schemas.microsoft.com/office/drawing/2014/main" id="{61F5A418-44E3-594F-B220-3C82D2513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38" y="1910907"/>
                <a:ext cx="6116403" cy="504600"/>
              </a:xfrm>
              <a:prstGeom prst="rect">
                <a:avLst/>
              </a:prstGeom>
              <a:blipFill>
                <a:blip r:embed="rId2"/>
                <a:stretch>
                  <a:fillRect l="-8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Shape 318">
            <a:extLst>
              <a:ext uri="{FF2B5EF4-FFF2-40B4-BE49-F238E27FC236}">
                <a16:creationId xmlns:a16="http://schemas.microsoft.com/office/drawing/2014/main" id="{A3D307F5-C5FC-6547-802C-9A0264D14DB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491" y="1659270"/>
            <a:ext cx="636521" cy="120176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riangle 9">
            <a:extLst>
              <a:ext uri="{FF2B5EF4-FFF2-40B4-BE49-F238E27FC236}">
                <a16:creationId xmlns:a16="http://schemas.microsoft.com/office/drawing/2014/main" id="{3A9520D8-76D7-4B46-A6A1-327E02E8D08D}"/>
              </a:ext>
            </a:extLst>
          </p:cNvPr>
          <p:cNvSpPr/>
          <p:nvPr/>
        </p:nvSpPr>
        <p:spPr>
          <a:xfrm rot="5400000">
            <a:off x="5976732" y="1974574"/>
            <a:ext cx="781881" cy="38431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7FF292-AF1A-C14C-8CE8-1E62CE97DF6C}"/>
              </a:ext>
            </a:extLst>
          </p:cNvPr>
          <p:cNvSpPr txBox="1"/>
          <p:nvPr/>
        </p:nvSpPr>
        <p:spPr>
          <a:xfrm>
            <a:off x="6467061" y="1577008"/>
            <a:ext cx="2091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model EXPECTS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All tokens to be present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DF2ADE-AA64-4645-BAF1-F8A1447E73AE}"/>
              </a:ext>
            </a:extLst>
          </p:cNvPr>
          <p:cNvSpPr txBox="1"/>
          <p:nvPr/>
        </p:nvSpPr>
        <p:spPr>
          <a:xfrm>
            <a:off x="185530" y="3525078"/>
            <a:ext cx="223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Data Comes In….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hape 319">
                <a:extLst>
                  <a:ext uri="{FF2B5EF4-FFF2-40B4-BE49-F238E27FC236}">
                    <a16:creationId xmlns:a16="http://schemas.microsoft.com/office/drawing/2014/main" id="{978410F6-9B78-1A42-B8BE-61506D479000}"/>
                  </a:ext>
                </a:extLst>
              </p:cNvPr>
              <p:cNvSpPr txBox="1"/>
              <p:nvPr/>
            </p:nvSpPr>
            <p:spPr>
              <a:xfrm>
                <a:off x="863282" y="4210160"/>
                <a:ext cx="6116403" cy="50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r>
                  <a:rPr lang="en" sz="1600" dirty="0">
                    <a:latin typeface="Open Sans"/>
                    <a:ea typeface="Open Sans"/>
                    <a:cs typeface="Open Sans"/>
                    <a:sym typeface="Open Sans"/>
                  </a:rPr>
                  <a:t>=</a:t>
                </a:r>
                <a:r>
                  <a:rPr lang="el-GR" sz="1600" dirty="0"/>
                  <a:t> </a:t>
                </a:r>
                <a14:m>
                  <m:oMath xmlns:m="http://schemas.openxmlformats.org/officeDocument/2006/math">
                    <m:r>
                      <a:rPr lang="el-GR" sz="16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" sz="1600" dirty="0">
                    <a:latin typeface="Open Sans"/>
                    <a:ea typeface="Open Sans"/>
                    <a:cs typeface="Open Sans"/>
                    <a:sym typeface="Open Sans"/>
                  </a:rPr>
                  <a:t> +</a:t>
                </a:r>
                <a:r>
                  <a:rPr lang="el-GR" sz="1600" dirty="0"/>
                  <a:t> </a:t>
                </a:r>
                <a14:m>
                  <m:oMath xmlns:m="http://schemas.openxmlformats.org/officeDocument/2006/math">
                    <m:r>
                      <a:rPr lang="el-GR" sz="16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" sz="1600" dirty="0">
                    <a:latin typeface="Open Sans"/>
                    <a:ea typeface="Open Sans"/>
                    <a:cs typeface="Open Sans"/>
                    <a:sym typeface="Open Sans"/>
                  </a:rPr>
                  <a:t>*___________ +</a:t>
                </a:r>
                <a:r>
                  <a:rPr lang="el-GR" sz="1600" dirty="0"/>
                  <a:t> </a:t>
                </a:r>
                <a14:m>
                  <m:oMath xmlns:m="http://schemas.openxmlformats.org/officeDocument/2006/math">
                    <m:r>
                      <a:rPr lang="el-GR" sz="16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" sz="1600" dirty="0">
                    <a:latin typeface="Open Sans"/>
                    <a:ea typeface="Open Sans"/>
                    <a:cs typeface="Open Sans"/>
                    <a:sym typeface="Open Sans"/>
                  </a:rPr>
                  <a:t>*token2 +</a:t>
                </a:r>
                <a:r>
                  <a:rPr lang="el-GR" sz="1600" dirty="0"/>
                  <a:t> </a:t>
                </a:r>
                <a14:m>
                  <m:oMath xmlns:m="http://schemas.openxmlformats.org/officeDocument/2006/math">
                    <m:r>
                      <a:rPr lang="el-GR" sz="16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" sz="1600" dirty="0">
                    <a:latin typeface="Open Sans"/>
                    <a:ea typeface="Open Sans"/>
                    <a:cs typeface="Open Sans"/>
                    <a:sym typeface="Open Sans"/>
                  </a:rPr>
                  <a:t>*token501 + error</a:t>
                </a:r>
              </a:p>
            </p:txBody>
          </p:sp>
        </mc:Choice>
        <mc:Fallback xmlns="">
          <p:sp>
            <p:nvSpPr>
              <p:cNvPr id="14" name="Shape 319">
                <a:extLst>
                  <a:ext uri="{FF2B5EF4-FFF2-40B4-BE49-F238E27FC236}">
                    <a16:creationId xmlns:a16="http://schemas.microsoft.com/office/drawing/2014/main" id="{978410F6-9B78-1A42-B8BE-61506D479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282" y="4210160"/>
                <a:ext cx="6116403" cy="504600"/>
              </a:xfrm>
              <a:prstGeom prst="rect">
                <a:avLst/>
              </a:prstGeom>
              <a:blipFill>
                <a:blip r:embed="rId4"/>
                <a:stretch>
                  <a:fillRect l="-6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Shape 318">
            <a:extLst>
              <a:ext uri="{FF2B5EF4-FFF2-40B4-BE49-F238E27FC236}">
                <a16:creationId xmlns:a16="http://schemas.microsoft.com/office/drawing/2014/main" id="{4D75C9B5-1564-8543-A367-C9A7014D62A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835" y="3958523"/>
            <a:ext cx="636521" cy="1201766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riangle 16">
            <a:extLst>
              <a:ext uri="{FF2B5EF4-FFF2-40B4-BE49-F238E27FC236}">
                <a16:creationId xmlns:a16="http://schemas.microsoft.com/office/drawing/2014/main" id="{B04D5926-9D1C-194A-B6ED-FEA971E025FF}"/>
              </a:ext>
            </a:extLst>
          </p:cNvPr>
          <p:cNvSpPr/>
          <p:nvPr/>
        </p:nvSpPr>
        <p:spPr>
          <a:xfrm rot="5400000">
            <a:off x="5890594" y="4287079"/>
            <a:ext cx="781881" cy="38431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90C953-3980-E64E-83F4-2F7380883424}"/>
              </a:ext>
            </a:extLst>
          </p:cNvPr>
          <p:cNvSpPr txBox="1"/>
          <p:nvPr/>
        </p:nvSpPr>
        <p:spPr>
          <a:xfrm>
            <a:off x="6539949" y="4128051"/>
            <a:ext cx="2091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model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NO Token1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New token501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E479C8-D4AD-A748-9B0D-732B04A0E7B1}"/>
              </a:ext>
            </a:extLst>
          </p:cNvPr>
          <p:cNvSpPr/>
          <p:nvPr/>
        </p:nvSpPr>
        <p:spPr>
          <a:xfrm>
            <a:off x="93765" y="5640952"/>
            <a:ext cx="9002110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 new record will need token 1 to be filled in and token 501 to be ignored.  With DTMs these corrections can be hundreds or thousands of columns.  This is because language is diverse!</a:t>
            </a:r>
          </a:p>
        </p:txBody>
      </p:sp>
    </p:spTree>
    <p:extLst>
      <p:ext uri="{BB962C8B-B14F-4D97-AF65-F5344CB8AC3E}">
        <p14:creationId xmlns:p14="http://schemas.microsoft.com/office/powerpoint/2010/main" val="358342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1" grpId="0"/>
      <p:bldP spid="12" grpId="0"/>
      <p:bldP spid="14" grpId="0"/>
      <p:bldP spid="17" grpId="0" animBg="1"/>
      <p:bldP spid="18" grpId="0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BA9DE6-3EE3-4485-A9AB-D058E33ED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443A4F-FBD6-4F42-BFF8-8F4DE125D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Matching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24CF68-A7CB-43D7-9D1B-B883D62E72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1F7682-34A6-48C8-97CC-C2D3BD2B37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8334" y="1119345"/>
            <a:ext cx="7587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set will have a vocabulary of X terms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records &amp; test set could have less than full X terms and/or new terms Y</a:t>
            </a:r>
          </a:p>
        </p:txBody>
      </p:sp>
      <p:sp>
        <p:nvSpPr>
          <p:cNvPr id="7" name="Rectangle 6"/>
          <p:cNvSpPr/>
          <p:nvPr/>
        </p:nvSpPr>
        <p:spPr>
          <a:xfrm>
            <a:off x="93765" y="4249476"/>
            <a:ext cx="9002110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 model will expect the same matrix X-variables </a:t>
            </a:r>
            <a:r>
              <a:rPr lang="en-US" sz="1600" dirty="0" err="1"/>
              <a:t>ie</a:t>
            </a:r>
            <a:r>
              <a:rPr lang="en-US" sz="1600" dirty="0"/>
              <a:t> same number of columns as the training set.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414789" y="1845287"/>
            <a:ext cx="2277931" cy="1910251"/>
            <a:chOff x="1004876" y="2701168"/>
            <a:chExt cx="2277931" cy="1910251"/>
          </a:xfrm>
        </p:grpSpPr>
        <p:grpSp>
          <p:nvGrpSpPr>
            <p:cNvPr id="18" name="Group 17"/>
            <p:cNvGrpSpPr/>
            <p:nvPr/>
          </p:nvGrpSpPr>
          <p:grpSpPr>
            <a:xfrm>
              <a:off x="1027118" y="3276605"/>
              <a:ext cx="2233446" cy="1334814"/>
              <a:chOff x="2112580" y="2995449"/>
              <a:chExt cx="2233446" cy="1334814"/>
            </a:xfrm>
          </p:grpSpPr>
          <p:sp>
            <p:nvSpPr>
              <p:cNvPr id="13" name="Freeform 12"/>
              <p:cNvSpPr/>
              <p:nvPr/>
            </p:nvSpPr>
            <p:spPr>
              <a:xfrm>
                <a:off x="3021723" y="3183391"/>
                <a:ext cx="415161" cy="958933"/>
              </a:xfrm>
              <a:custGeom>
                <a:avLst/>
                <a:gdLst>
                  <a:gd name="connsiteX0" fmla="*/ 213950 w 415161"/>
                  <a:gd name="connsiteY0" fmla="*/ 0 h 958933"/>
                  <a:gd name="connsiteX1" fmla="*/ 221221 w 415161"/>
                  <a:gd name="connsiteY1" fmla="*/ 5999 h 958933"/>
                  <a:gd name="connsiteX2" fmla="*/ 415161 w 415161"/>
                  <a:gd name="connsiteY2" fmla="*/ 474211 h 958933"/>
                  <a:gd name="connsiteX3" fmla="*/ 221221 w 415161"/>
                  <a:gd name="connsiteY3" fmla="*/ 942423 h 958933"/>
                  <a:gd name="connsiteX4" fmla="*/ 201212 w 415161"/>
                  <a:gd name="connsiteY4" fmla="*/ 958933 h 958933"/>
                  <a:gd name="connsiteX5" fmla="*/ 193940 w 415161"/>
                  <a:gd name="connsiteY5" fmla="*/ 952933 h 958933"/>
                  <a:gd name="connsiteX6" fmla="*/ 0 w 415161"/>
                  <a:gd name="connsiteY6" fmla="*/ 484721 h 958933"/>
                  <a:gd name="connsiteX7" fmla="*/ 193940 w 415161"/>
                  <a:gd name="connsiteY7" fmla="*/ 16509 h 958933"/>
                  <a:gd name="connsiteX8" fmla="*/ 213950 w 415161"/>
                  <a:gd name="connsiteY8" fmla="*/ 0 h 958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5161" h="958933">
                    <a:moveTo>
                      <a:pt x="213950" y="0"/>
                    </a:moveTo>
                    <a:lnTo>
                      <a:pt x="221221" y="5999"/>
                    </a:lnTo>
                    <a:cubicBezTo>
                      <a:pt x="341047" y="125825"/>
                      <a:pt x="415161" y="291363"/>
                      <a:pt x="415161" y="474211"/>
                    </a:cubicBezTo>
                    <a:cubicBezTo>
                      <a:pt x="415161" y="657059"/>
                      <a:pt x="341047" y="822597"/>
                      <a:pt x="221221" y="942423"/>
                    </a:cubicBezTo>
                    <a:lnTo>
                      <a:pt x="201212" y="958933"/>
                    </a:lnTo>
                    <a:lnTo>
                      <a:pt x="193940" y="952933"/>
                    </a:lnTo>
                    <a:cubicBezTo>
                      <a:pt x="74114" y="833107"/>
                      <a:pt x="0" y="667569"/>
                      <a:pt x="0" y="484721"/>
                    </a:cubicBezTo>
                    <a:cubicBezTo>
                      <a:pt x="0" y="301873"/>
                      <a:pt x="74114" y="136335"/>
                      <a:pt x="193940" y="16509"/>
                    </a:cubicBezTo>
                    <a:lnTo>
                      <a:pt x="21395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2112580" y="2995449"/>
                <a:ext cx="1123093" cy="1324304"/>
              </a:xfrm>
              <a:custGeom>
                <a:avLst/>
                <a:gdLst>
                  <a:gd name="connsiteX0" fmla="*/ 662152 w 1123093"/>
                  <a:gd name="connsiteY0" fmla="*/ 0 h 1324304"/>
                  <a:gd name="connsiteX1" fmla="*/ 1032367 w 1123093"/>
                  <a:gd name="connsiteY1" fmla="*/ 113085 h 1324304"/>
                  <a:gd name="connsiteX2" fmla="*/ 1123093 w 1123093"/>
                  <a:gd name="connsiteY2" fmla="*/ 187941 h 1324304"/>
                  <a:gd name="connsiteX3" fmla="*/ 1103083 w 1123093"/>
                  <a:gd name="connsiteY3" fmla="*/ 204450 h 1324304"/>
                  <a:gd name="connsiteX4" fmla="*/ 909143 w 1123093"/>
                  <a:gd name="connsiteY4" fmla="*/ 672662 h 1324304"/>
                  <a:gd name="connsiteX5" fmla="*/ 1103083 w 1123093"/>
                  <a:gd name="connsiteY5" fmla="*/ 1140874 h 1324304"/>
                  <a:gd name="connsiteX6" fmla="*/ 1110355 w 1123093"/>
                  <a:gd name="connsiteY6" fmla="*/ 1146874 h 1324304"/>
                  <a:gd name="connsiteX7" fmla="*/ 1032367 w 1123093"/>
                  <a:gd name="connsiteY7" fmla="*/ 1211219 h 1324304"/>
                  <a:gd name="connsiteX8" fmla="*/ 662152 w 1123093"/>
                  <a:gd name="connsiteY8" fmla="*/ 1324304 h 1324304"/>
                  <a:gd name="connsiteX9" fmla="*/ 0 w 1123093"/>
                  <a:gd name="connsiteY9" fmla="*/ 662152 h 1324304"/>
                  <a:gd name="connsiteX10" fmla="*/ 662152 w 1123093"/>
                  <a:gd name="connsiteY10" fmla="*/ 0 h 13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23093" h="1324304">
                    <a:moveTo>
                      <a:pt x="662152" y="0"/>
                    </a:moveTo>
                    <a:cubicBezTo>
                      <a:pt x="799288" y="0"/>
                      <a:pt x="926687" y="41689"/>
                      <a:pt x="1032367" y="113085"/>
                    </a:cubicBezTo>
                    <a:lnTo>
                      <a:pt x="1123093" y="187941"/>
                    </a:lnTo>
                    <a:lnTo>
                      <a:pt x="1103083" y="204450"/>
                    </a:lnTo>
                    <a:cubicBezTo>
                      <a:pt x="983257" y="324276"/>
                      <a:pt x="909143" y="489814"/>
                      <a:pt x="909143" y="672662"/>
                    </a:cubicBezTo>
                    <a:cubicBezTo>
                      <a:pt x="909143" y="855510"/>
                      <a:pt x="983257" y="1021048"/>
                      <a:pt x="1103083" y="1140874"/>
                    </a:cubicBezTo>
                    <a:lnTo>
                      <a:pt x="1110355" y="1146874"/>
                    </a:lnTo>
                    <a:lnTo>
                      <a:pt x="1032367" y="1211219"/>
                    </a:lnTo>
                    <a:cubicBezTo>
                      <a:pt x="926687" y="1282615"/>
                      <a:pt x="799288" y="1324304"/>
                      <a:pt x="662152" y="1324304"/>
                    </a:cubicBezTo>
                    <a:cubicBezTo>
                      <a:pt x="296456" y="1324304"/>
                      <a:pt x="0" y="1027848"/>
                      <a:pt x="0" y="662152"/>
                    </a:cubicBezTo>
                    <a:cubicBezTo>
                      <a:pt x="0" y="296456"/>
                      <a:pt x="296456" y="0"/>
                      <a:pt x="662152" y="0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3222934" y="3005959"/>
                <a:ext cx="1123092" cy="1324304"/>
              </a:xfrm>
              <a:custGeom>
                <a:avLst/>
                <a:gdLst>
                  <a:gd name="connsiteX0" fmla="*/ 460940 w 1123092"/>
                  <a:gd name="connsiteY0" fmla="*/ 0 h 1324304"/>
                  <a:gd name="connsiteX1" fmla="*/ 1123092 w 1123092"/>
                  <a:gd name="connsiteY1" fmla="*/ 662152 h 1324304"/>
                  <a:gd name="connsiteX2" fmla="*/ 460940 w 1123092"/>
                  <a:gd name="connsiteY2" fmla="*/ 1324304 h 1324304"/>
                  <a:gd name="connsiteX3" fmla="*/ 90725 w 1123092"/>
                  <a:gd name="connsiteY3" fmla="*/ 1211219 h 1324304"/>
                  <a:gd name="connsiteX4" fmla="*/ 0 w 1123092"/>
                  <a:gd name="connsiteY4" fmla="*/ 1136364 h 1324304"/>
                  <a:gd name="connsiteX5" fmla="*/ 20009 w 1123092"/>
                  <a:gd name="connsiteY5" fmla="*/ 1119854 h 1324304"/>
                  <a:gd name="connsiteX6" fmla="*/ 213949 w 1123092"/>
                  <a:gd name="connsiteY6" fmla="*/ 651642 h 1324304"/>
                  <a:gd name="connsiteX7" fmla="*/ 20009 w 1123092"/>
                  <a:gd name="connsiteY7" fmla="*/ 183430 h 1324304"/>
                  <a:gd name="connsiteX8" fmla="*/ 12738 w 1123092"/>
                  <a:gd name="connsiteY8" fmla="*/ 177431 h 1324304"/>
                  <a:gd name="connsiteX9" fmla="*/ 90725 w 1123092"/>
                  <a:gd name="connsiteY9" fmla="*/ 113085 h 1324304"/>
                  <a:gd name="connsiteX10" fmla="*/ 460940 w 1123092"/>
                  <a:gd name="connsiteY10" fmla="*/ 0 h 13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23092" h="1324304">
                    <a:moveTo>
                      <a:pt x="460940" y="0"/>
                    </a:moveTo>
                    <a:cubicBezTo>
                      <a:pt x="826636" y="0"/>
                      <a:pt x="1123092" y="296456"/>
                      <a:pt x="1123092" y="662152"/>
                    </a:cubicBezTo>
                    <a:cubicBezTo>
                      <a:pt x="1123092" y="1027848"/>
                      <a:pt x="826636" y="1324304"/>
                      <a:pt x="460940" y="1324304"/>
                    </a:cubicBezTo>
                    <a:cubicBezTo>
                      <a:pt x="323804" y="1324304"/>
                      <a:pt x="196405" y="1282615"/>
                      <a:pt x="90725" y="1211219"/>
                    </a:cubicBezTo>
                    <a:lnTo>
                      <a:pt x="0" y="1136364"/>
                    </a:lnTo>
                    <a:lnTo>
                      <a:pt x="20009" y="1119854"/>
                    </a:lnTo>
                    <a:cubicBezTo>
                      <a:pt x="139835" y="1000028"/>
                      <a:pt x="213949" y="834490"/>
                      <a:pt x="213949" y="651642"/>
                    </a:cubicBezTo>
                    <a:cubicBezTo>
                      <a:pt x="213949" y="468794"/>
                      <a:pt x="139835" y="303256"/>
                      <a:pt x="20009" y="183430"/>
                    </a:cubicBezTo>
                    <a:lnTo>
                      <a:pt x="12738" y="177431"/>
                    </a:lnTo>
                    <a:lnTo>
                      <a:pt x="90725" y="113085"/>
                    </a:lnTo>
                    <a:cubicBezTo>
                      <a:pt x="196405" y="41689"/>
                      <a:pt x="323804" y="0"/>
                      <a:pt x="460940" y="0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1004876" y="2701168"/>
              <a:ext cx="22779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Identify terms in new </a:t>
              </a:r>
            </a:p>
            <a:p>
              <a:pPr algn="ctr"/>
              <a:r>
                <a:rPr lang="en-US" sz="1200" dirty="0"/>
                <a:t>records shared in the training set.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496921" y="1845287"/>
            <a:ext cx="2233446" cy="1910251"/>
            <a:chOff x="5087008" y="2701168"/>
            <a:chExt cx="2233446" cy="1910251"/>
          </a:xfrm>
        </p:grpSpPr>
        <p:grpSp>
          <p:nvGrpSpPr>
            <p:cNvPr id="17" name="Group 16"/>
            <p:cNvGrpSpPr/>
            <p:nvPr/>
          </p:nvGrpSpPr>
          <p:grpSpPr>
            <a:xfrm>
              <a:off x="5087008" y="3276605"/>
              <a:ext cx="2233446" cy="1334814"/>
              <a:chOff x="5087008" y="2927132"/>
              <a:chExt cx="2233446" cy="1334814"/>
            </a:xfrm>
          </p:grpSpPr>
          <p:sp>
            <p:nvSpPr>
              <p:cNvPr id="14" name="Freeform 13"/>
              <p:cNvSpPr/>
              <p:nvPr/>
            </p:nvSpPr>
            <p:spPr>
              <a:xfrm>
                <a:off x="5996151" y="3115074"/>
                <a:ext cx="415161" cy="958933"/>
              </a:xfrm>
              <a:custGeom>
                <a:avLst/>
                <a:gdLst>
                  <a:gd name="connsiteX0" fmla="*/ 213950 w 415161"/>
                  <a:gd name="connsiteY0" fmla="*/ 0 h 958933"/>
                  <a:gd name="connsiteX1" fmla="*/ 221221 w 415161"/>
                  <a:gd name="connsiteY1" fmla="*/ 5999 h 958933"/>
                  <a:gd name="connsiteX2" fmla="*/ 415161 w 415161"/>
                  <a:gd name="connsiteY2" fmla="*/ 474211 h 958933"/>
                  <a:gd name="connsiteX3" fmla="*/ 221221 w 415161"/>
                  <a:gd name="connsiteY3" fmla="*/ 942423 h 958933"/>
                  <a:gd name="connsiteX4" fmla="*/ 201212 w 415161"/>
                  <a:gd name="connsiteY4" fmla="*/ 958933 h 958933"/>
                  <a:gd name="connsiteX5" fmla="*/ 193940 w 415161"/>
                  <a:gd name="connsiteY5" fmla="*/ 952933 h 958933"/>
                  <a:gd name="connsiteX6" fmla="*/ 0 w 415161"/>
                  <a:gd name="connsiteY6" fmla="*/ 484721 h 958933"/>
                  <a:gd name="connsiteX7" fmla="*/ 193940 w 415161"/>
                  <a:gd name="connsiteY7" fmla="*/ 16509 h 958933"/>
                  <a:gd name="connsiteX8" fmla="*/ 213950 w 415161"/>
                  <a:gd name="connsiteY8" fmla="*/ 0 h 958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5161" h="958933">
                    <a:moveTo>
                      <a:pt x="213950" y="0"/>
                    </a:moveTo>
                    <a:lnTo>
                      <a:pt x="221221" y="5999"/>
                    </a:lnTo>
                    <a:cubicBezTo>
                      <a:pt x="341047" y="125825"/>
                      <a:pt x="415161" y="291363"/>
                      <a:pt x="415161" y="474211"/>
                    </a:cubicBezTo>
                    <a:cubicBezTo>
                      <a:pt x="415161" y="657059"/>
                      <a:pt x="341047" y="822597"/>
                      <a:pt x="221221" y="942423"/>
                    </a:cubicBezTo>
                    <a:lnTo>
                      <a:pt x="201212" y="958933"/>
                    </a:lnTo>
                    <a:lnTo>
                      <a:pt x="193940" y="952933"/>
                    </a:lnTo>
                    <a:cubicBezTo>
                      <a:pt x="74114" y="833107"/>
                      <a:pt x="0" y="667569"/>
                      <a:pt x="0" y="484721"/>
                    </a:cubicBezTo>
                    <a:cubicBezTo>
                      <a:pt x="0" y="301873"/>
                      <a:pt x="74114" y="136335"/>
                      <a:pt x="193940" y="16509"/>
                    </a:cubicBezTo>
                    <a:lnTo>
                      <a:pt x="21395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5087008" y="2927132"/>
                <a:ext cx="1123093" cy="1324304"/>
              </a:xfrm>
              <a:custGeom>
                <a:avLst/>
                <a:gdLst>
                  <a:gd name="connsiteX0" fmla="*/ 662152 w 1123093"/>
                  <a:gd name="connsiteY0" fmla="*/ 0 h 1324304"/>
                  <a:gd name="connsiteX1" fmla="*/ 1032367 w 1123093"/>
                  <a:gd name="connsiteY1" fmla="*/ 113085 h 1324304"/>
                  <a:gd name="connsiteX2" fmla="*/ 1123093 w 1123093"/>
                  <a:gd name="connsiteY2" fmla="*/ 187941 h 1324304"/>
                  <a:gd name="connsiteX3" fmla="*/ 1103083 w 1123093"/>
                  <a:gd name="connsiteY3" fmla="*/ 204450 h 1324304"/>
                  <a:gd name="connsiteX4" fmla="*/ 909143 w 1123093"/>
                  <a:gd name="connsiteY4" fmla="*/ 672662 h 1324304"/>
                  <a:gd name="connsiteX5" fmla="*/ 1103083 w 1123093"/>
                  <a:gd name="connsiteY5" fmla="*/ 1140874 h 1324304"/>
                  <a:gd name="connsiteX6" fmla="*/ 1110355 w 1123093"/>
                  <a:gd name="connsiteY6" fmla="*/ 1146874 h 1324304"/>
                  <a:gd name="connsiteX7" fmla="*/ 1032367 w 1123093"/>
                  <a:gd name="connsiteY7" fmla="*/ 1211219 h 1324304"/>
                  <a:gd name="connsiteX8" fmla="*/ 662152 w 1123093"/>
                  <a:gd name="connsiteY8" fmla="*/ 1324304 h 1324304"/>
                  <a:gd name="connsiteX9" fmla="*/ 0 w 1123093"/>
                  <a:gd name="connsiteY9" fmla="*/ 662152 h 1324304"/>
                  <a:gd name="connsiteX10" fmla="*/ 662152 w 1123093"/>
                  <a:gd name="connsiteY10" fmla="*/ 0 h 13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23093" h="1324304">
                    <a:moveTo>
                      <a:pt x="662152" y="0"/>
                    </a:moveTo>
                    <a:cubicBezTo>
                      <a:pt x="799288" y="0"/>
                      <a:pt x="926687" y="41689"/>
                      <a:pt x="1032367" y="113085"/>
                    </a:cubicBezTo>
                    <a:lnTo>
                      <a:pt x="1123093" y="187941"/>
                    </a:lnTo>
                    <a:lnTo>
                      <a:pt x="1103083" y="204450"/>
                    </a:lnTo>
                    <a:cubicBezTo>
                      <a:pt x="983257" y="324276"/>
                      <a:pt x="909143" y="489814"/>
                      <a:pt x="909143" y="672662"/>
                    </a:cubicBezTo>
                    <a:cubicBezTo>
                      <a:pt x="909143" y="855510"/>
                      <a:pt x="983257" y="1021048"/>
                      <a:pt x="1103083" y="1140874"/>
                    </a:cubicBezTo>
                    <a:lnTo>
                      <a:pt x="1110355" y="1146874"/>
                    </a:lnTo>
                    <a:lnTo>
                      <a:pt x="1032367" y="1211219"/>
                    </a:lnTo>
                    <a:cubicBezTo>
                      <a:pt x="926687" y="1282615"/>
                      <a:pt x="799288" y="1324304"/>
                      <a:pt x="662152" y="1324304"/>
                    </a:cubicBezTo>
                    <a:cubicBezTo>
                      <a:pt x="296456" y="1324304"/>
                      <a:pt x="0" y="1027848"/>
                      <a:pt x="0" y="662152"/>
                    </a:cubicBezTo>
                    <a:cubicBezTo>
                      <a:pt x="0" y="296456"/>
                      <a:pt x="296456" y="0"/>
                      <a:pt x="662152" y="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6197362" y="2937642"/>
                <a:ext cx="1123092" cy="1324304"/>
              </a:xfrm>
              <a:custGeom>
                <a:avLst/>
                <a:gdLst>
                  <a:gd name="connsiteX0" fmla="*/ 460940 w 1123092"/>
                  <a:gd name="connsiteY0" fmla="*/ 0 h 1324304"/>
                  <a:gd name="connsiteX1" fmla="*/ 1123092 w 1123092"/>
                  <a:gd name="connsiteY1" fmla="*/ 662152 h 1324304"/>
                  <a:gd name="connsiteX2" fmla="*/ 460940 w 1123092"/>
                  <a:gd name="connsiteY2" fmla="*/ 1324304 h 1324304"/>
                  <a:gd name="connsiteX3" fmla="*/ 90725 w 1123092"/>
                  <a:gd name="connsiteY3" fmla="*/ 1211219 h 1324304"/>
                  <a:gd name="connsiteX4" fmla="*/ 0 w 1123092"/>
                  <a:gd name="connsiteY4" fmla="*/ 1136364 h 1324304"/>
                  <a:gd name="connsiteX5" fmla="*/ 20009 w 1123092"/>
                  <a:gd name="connsiteY5" fmla="*/ 1119854 h 1324304"/>
                  <a:gd name="connsiteX6" fmla="*/ 213949 w 1123092"/>
                  <a:gd name="connsiteY6" fmla="*/ 651642 h 1324304"/>
                  <a:gd name="connsiteX7" fmla="*/ 20009 w 1123092"/>
                  <a:gd name="connsiteY7" fmla="*/ 183430 h 1324304"/>
                  <a:gd name="connsiteX8" fmla="*/ 12738 w 1123092"/>
                  <a:gd name="connsiteY8" fmla="*/ 177431 h 1324304"/>
                  <a:gd name="connsiteX9" fmla="*/ 90725 w 1123092"/>
                  <a:gd name="connsiteY9" fmla="*/ 113085 h 1324304"/>
                  <a:gd name="connsiteX10" fmla="*/ 460940 w 1123092"/>
                  <a:gd name="connsiteY10" fmla="*/ 0 h 13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23092" h="1324304">
                    <a:moveTo>
                      <a:pt x="460940" y="0"/>
                    </a:moveTo>
                    <a:cubicBezTo>
                      <a:pt x="826636" y="0"/>
                      <a:pt x="1123092" y="296456"/>
                      <a:pt x="1123092" y="662152"/>
                    </a:cubicBezTo>
                    <a:cubicBezTo>
                      <a:pt x="1123092" y="1027848"/>
                      <a:pt x="826636" y="1324304"/>
                      <a:pt x="460940" y="1324304"/>
                    </a:cubicBezTo>
                    <a:cubicBezTo>
                      <a:pt x="323804" y="1324304"/>
                      <a:pt x="196405" y="1282615"/>
                      <a:pt x="90725" y="1211219"/>
                    </a:cubicBezTo>
                    <a:lnTo>
                      <a:pt x="0" y="1136364"/>
                    </a:lnTo>
                    <a:lnTo>
                      <a:pt x="20009" y="1119854"/>
                    </a:lnTo>
                    <a:cubicBezTo>
                      <a:pt x="139835" y="1000028"/>
                      <a:pt x="213949" y="834490"/>
                      <a:pt x="213949" y="651642"/>
                    </a:cubicBezTo>
                    <a:cubicBezTo>
                      <a:pt x="213949" y="468794"/>
                      <a:pt x="139835" y="303256"/>
                      <a:pt x="20009" y="183430"/>
                    </a:cubicBezTo>
                    <a:lnTo>
                      <a:pt x="12738" y="177431"/>
                    </a:lnTo>
                    <a:lnTo>
                      <a:pt x="90725" y="113085"/>
                    </a:lnTo>
                    <a:cubicBezTo>
                      <a:pt x="196405" y="41689"/>
                      <a:pt x="323804" y="0"/>
                      <a:pt x="460940" y="0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5271297" y="2701168"/>
              <a:ext cx="18648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Fill in 0s for terms in </a:t>
              </a:r>
            </a:p>
            <a:p>
              <a:pPr algn="ctr"/>
              <a:r>
                <a:rPr lang="en-US" sz="1200" dirty="0"/>
                <a:t>training not in new records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42032" y="3832683"/>
            <a:ext cx="10182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Training Words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05712" y="3832683"/>
            <a:ext cx="8258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New Words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790944" y="3783915"/>
            <a:ext cx="10182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Training Words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54624" y="3783915"/>
            <a:ext cx="8258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New Words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EB34A0E-8AB4-C942-830C-28E2FD737B2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FB65172-3175-6D43-A584-F48A1FB77FC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726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2DAF68-B4C5-4D69-ACE4-452A6ACBD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D1F69B-21CE-4D6E-89A5-02C6ED01F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these concepts to text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AF423E-4F2F-4588-9135-C2A5917EC6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BCF21-A0BB-4E8F-8938-9E3E7D0E0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FF8A2F-2916-4367-A5DA-51726A6A39C1}"/>
              </a:ext>
            </a:extLst>
          </p:cNvPr>
          <p:cNvSpPr txBox="1"/>
          <p:nvPr/>
        </p:nvSpPr>
        <p:spPr>
          <a:xfrm>
            <a:off x="2063044" y="2271252"/>
            <a:ext cx="50179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Spam vs non-spam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forum posts to predict stock/bitcoin prices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reviews to predict online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Text to classify fraud/non-fraud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Text to classify hospital readmission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9553EA-9B4C-AE4A-9CD1-3C6652A6718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BE0A3B-C0A6-2543-B7F0-4354E67E088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124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BB200-FD53-443C-A445-1CEB0D6A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278885-94D7-46C5-A6EF-8284E42A9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E2758-EAB0-48B2-A657-DA1A3686F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D23F0-EACF-4BCF-928D-60A2538E1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Shape 278">
            <a:extLst>
              <a:ext uri="{FF2B5EF4-FFF2-40B4-BE49-F238E27FC236}">
                <a16:creationId xmlns:a16="http://schemas.microsoft.com/office/drawing/2014/main" id="{914AFED0-5CA1-4EEB-B9AD-33A2C567EACA}"/>
              </a:ext>
            </a:extLst>
          </p:cNvPr>
          <p:cNvSpPr txBox="1"/>
          <p:nvPr/>
        </p:nvSpPr>
        <p:spPr>
          <a:xfrm>
            <a:off x="206000" y="1107533"/>
            <a:ext cx="8778300" cy="441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Inferring a function from labeled data.</a:t>
            </a:r>
          </a:p>
        </p:txBody>
      </p:sp>
      <p:sp>
        <p:nvSpPr>
          <p:cNvPr id="7" name="Shape 279">
            <a:extLst>
              <a:ext uri="{FF2B5EF4-FFF2-40B4-BE49-F238E27FC236}">
                <a16:creationId xmlns:a16="http://schemas.microsoft.com/office/drawing/2014/main" id="{5FF15F1E-6456-4033-AED8-8A1E1406D2ED}"/>
              </a:ext>
            </a:extLst>
          </p:cNvPr>
          <p:cNvSpPr txBox="1"/>
          <p:nvPr/>
        </p:nvSpPr>
        <p:spPr>
          <a:xfrm>
            <a:off x="206100" y="1557009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telling”, “Look at my data and I will tell you what to predict”</a:t>
            </a:r>
          </a:p>
        </p:txBody>
      </p:sp>
      <p:grpSp>
        <p:nvGrpSpPr>
          <p:cNvPr id="8" name="Shape 280">
            <a:extLst>
              <a:ext uri="{FF2B5EF4-FFF2-40B4-BE49-F238E27FC236}">
                <a16:creationId xmlns:a16="http://schemas.microsoft.com/office/drawing/2014/main" id="{89D91387-F3AF-4970-B655-1BAB74AD1B9B}"/>
              </a:ext>
            </a:extLst>
          </p:cNvPr>
          <p:cNvGrpSpPr/>
          <p:nvPr/>
        </p:nvGrpSpPr>
        <p:grpSpPr>
          <a:xfrm>
            <a:off x="325016" y="2776109"/>
            <a:ext cx="980217" cy="916620"/>
            <a:chOff x="4044175" y="930800"/>
            <a:chExt cx="806099" cy="730199"/>
          </a:xfrm>
        </p:grpSpPr>
        <p:sp>
          <p:nvSpPr>
            <p:cNvPr id="9" name="Shape 281">
              <a:extLst>
                <a:ext uri="{FF2B5EF4-FFF2-40B4-BE49-F238E27FC236}">
                  <a16:creationId xmlns:a16="http://schemas.microsoft.com/office/drawing/2014/main" id="{9466159C-F683-4701-8EE6-240B15CE49CE}"/>
                </a:ext>
              </a:extLst>
            </p:cNvPr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282">
              <a:extLst>
                <a:ext uri="{FF2B5EF4-FFF2-40B4-BE49-F238E27FC236}">
                  <a16:creationId xmlns:a16="http://schemas.microsoft.com/office/drawing/2014/main" id="{397336C6-986A-4222-8529-A81F1650FA7C}"/>
                </a:ext>
              </a:extLst>
            </p:cNvPr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283">
              <a:extLst>
                <a:ext uri="{FF2B5EF4-FFF2-40B4-BE49-F238E27FC236}">
                  <a16:creationId xmlns:a16="http://schemas.microsoft.com/office/drawing/2014/main" id="{BAA57546-2820-4A33-AA79-9E90A0CC752B}"/>
                </a:ext>
              </a:extLst>
            </p:cNvPr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284">
              <a:extLst>
                <a:ext uri="{FF2B5EF4-FFF2-40B4-BE49-F238E27FC236}">
                  <a16:creationId xmlns:a16="http://schemas.microsoft.com/office/drawing/2014/main" id="{207050D0-A7CB-4C7B-A0BF-FEF395EEF480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3" name="Shape 285">
            <a:extLst>
              <a:ext uri="{FF2B5EF4-FFF2-40B4-BE49-F238E27FC236}">
                <a16:creationId xmlns:a16="http://schemas.microsoft.com/office/drawing/2014/main" id="{C4E3B576-7840-41EE-B54D-02E70DEFD9F5}"/>
              </a:ext>
            </a:extLst>
          </p:cNvPr>
          <p:cNvSpPr txBox="1"/>
          <p:nvPr/>
        </p:nvSpPr>
        <p:spPr>
          <a:xfrm>
            <a:off x="395900" y="1889388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Data Setup</a:t>
            </a:r>
          </a:p>
        </p:txBody>
      </p:sp>
      <p:sp>
        <p:nvSpPr>
          <p:cNvPr id="14" name="Shape 286">
            <a:extLst>
              <a:ext uri="{FF2B5EF4-FFF2-40B4-BE49-F238E27FC236}">
                <a16:creationId xmlns:a16="http://schemas.microsoft.com/office/drawing/2014/main" id="{26E5CBC5-6D55-4FE8-AD6B-51D531BC4DAF}"/>
              </a:ext>
            </a:extLst>
          </p:cNvPr>
          <p:cNvSpPr txBox="1"/>
          <p:nvPr/>
        </p:nvSpPr>
        <p:spPr>
          <a:xfrm>
            <a:off x="2488678" y="1889388"/>
            <a:ext cx="1006726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Method</a:t>
            </a:r>
          </a:p>
        </p:txBody>
      </p:sp>
      <p:sp>
        <p:nvSpPr>
          <p:cNvPr id="15" name="Shape 287">
            <a:extLst>
              <a:ext uri="{FF2B5EF4-FFF2-40B4-BE49-F238E27FC236}">
                <a16:creationId xmlns:a16="http://schemas.microsoft.com/office/drawing/2014/main" id="{226197BF-BB15-426F-BE12-7DC2402E3B38}"/>
              </a:ext>
            </a:extLst>
          </p:cNvPr>
          <p:cNvSpPr txBox="1"/>
          <p:nvPr/>
        </p:nvSpPr>
        <p:spPr>
          <a:xfrm>
            <a:off x="0" y="3956522"/>
            <a:ext cx="1985963" cy="1764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Flat “Excel” file.  Each row is a record or observation.  Each column is an attribute of the record. </a:t>
            </a:r>
          </a:p>
          <a:p>
            <a:endParaRPr lang="en" sz="1200" b="1" i="1" u="sng" dirty="0"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" sz="1200" b="1" i="1" u="sng" dirty="0">
                <a:latin typeface="Open Sans"/>
                <a:ea typeface="Open Sans"/>
                <a:cs typeface="Open Sans"/>
                <a:sym typeface="Open Sans"/>
              </a:rPr>
              <a:t>One column is the outcome, y or target attribute.</a:t>
            </a:r>
          </a:p>
        </p:txBody>
      </p:sp>
      <p:sp>
        <p:nvSpPr>
          <p:cNvPr id="16" name="Shape 288">
            <a:extLst>
              <a:ext uri="{FF2B5EF4-FFF2-40B4-BE49-F238E27FC236}">
                <a16:creationId xmlns:a16="http://schemas.microsoft.com/office/drawing/2014/main" id="{43814FBE-B194-497C-A05C-F36EF7B124A8}"/>
              </a:ext>
            </a:extLst>
          </p:cNvPr>
          <p:cNvSpPr txBox="1"/>
          <p:nvPr/>
        </p:nvSpPr>
        <p:spPr>
          <a:xfrm>
            <a:off x="2209942" y="3956523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>
                <a:latin typeface="Open Sans"/>
                <a:ea typeface="Open Sans"/>
                <a:cs typeface="Open Sans"/>
                <a:sym typeface="Open Sans"/>
              </a:rPr>
              <a:t>Modeling e.g. K-NN, linear regression,  decision tree, random forest etc.</a:t>
            </a:r>
          </a:p>
        </p:txBody>
      </p:sp>
      <p:sp>
        <p:nvSpPr>
          <p:cNvPr id="17" name="Shape 289">
            <a:extLst>
              <a:ext uri="{FF2B5EF4-FFF2-40B4-BE49-F238E27FC236}">
                <a16:creationId xmlns:a16="http://schemas.microsoft.com/office/drawing/2014/main" id="{0188B232-1AFD-4B8A-8E85-A505C81B5749}"/>
              </a:ext>
            </a:extLst>
          </p:cNvPr>
          <p:cNvSpPr txBox="1"/>
          <p:nvPr/>
        </p:nvSpPr>
        <p:spPr>
          <a:xfrm>
            <a:off x="7154613" y="3956523"/>
            <a:ext cx="1564199" cy="735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Make predictions for the target on the new data.  </a:t>
            </a:r>
          </a:p>
        </p:txBody>
      </p:sp>
      <p:sp>
        <p:nvSpPr>
          <p:cNvPr id="18" name="Shape 290">
            <a:extLst>
              <a:ext uri="{FF2B5EF4-FFF2-40B4-BE49-F238E27FC236}">
                <a16:creationId xmlns:a16="http://schemas.microsoft.com/office/drawing/2014/main" id="{2D2EC717-53D3-4DED-ABBD-FBC1EAEE62D9}"/>
              </a:ext>
            </a:extLst>
          </p:cNvPr>
          <p:cNvSpPr txBox="1"/>
          <p:nvPr/>
        </p:nvSpPr>
        <p:spPr>
          <a:xfrm>
            <a:off x="7133564" y="1889388"/>
            <a:ext cx="1606296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Application</a:t>
            </a:r>
          </a:p>
        </p:txBody>
      </p:sp>
      <p:sp>
        <p:nvSpPr>
          <p:cNvPr id="19" name="Shape 292">
            <a:extLst>
              <a:ext uri="{FF2B5EF4-FFF2-40B4-BE49-F238E27FC236}">
                <a16:creationId xmlns:a16="http://schemas.microsoft.com/office/drawing/2014/main" id="{0656DA3D-C3E5-4017-85BF-E87801ABB5EC}"/>
              </a:ext>
            </a:extLst>
          </p:cNvPr>
          <p:cNvSpPr txBox="1"/>
          <p:nvPr/>
        </p:nvSpPr>
        <p:spPr>
          <a:xfrm>
            <a:off x="4073209" y="1889387"/>
            <a:ext cx="2709599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Business Examples</a:t>
            </a:r>
          </a:p>
        </p:txBody>
      </p:sp>
      <p:sp>
        <p:nvSpPr>
          <p:cNvPr id="20" name="Shape 293">
            <a:extLst>
              <a:ext uri="{FF2B5EF4-FFF2-40B4-BE49-F238E27FC236}">
                <a16:creationId xmlns:a16="http://schemas.microsoft.com/office/drawing/2014/main" id="{831C07E6-2935-43C3-9F17-8F771CA84AD0}"/>
              </a:ext>
            </a:extLst>
          </p:cNvPr>
          <p:cNvSpPr txBox="1"/>
          <p:nvPr/>
        </p:nvSpPr>
        <p:spPr>
          <a:xfrm>
            <a:off x="4117909" y="2631429"/>
            <a:ext cx="2620199" cy="50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100" b="1" dirty="0">
                <a:latin typeface="Open Sans"/>
                <a:ea typeface="Open Sans"/>
                <a:cs typeface="Open Sans"/>
                <a:sym typeface="Open Sans"/>
              </a:rPr>
              <a:t>Marketing</a:t>
            </a:r>
            <a:r>
              <a:rPr lang="en" sz="1100" dirty="0">
                <a:latin typeface="Open Sans"/>
                <a:ea typeface="Open Sans"/>
                <a:cs typeface="Open Sans"/>
                <a:sym typeface="Open Sans"/>
              </a:rPr>
              <a:t>-Will a customer buy yes or no? How much will a customer spend?</a:t>
            </a:r>
          </a:p>
        </p:txBody>
      </p:sp>
      <p:sp>
        <p:nvSpPr>
          <p:cNvPr id="21" name="Shape 294">
            <a:extLst>
              <a:ext uri="{FF2B5EF4-FFF2-40B4-BE49-F238E27FC236}">
                <a16:creationId xmlns:a16="http://schemas.microsoft.com/office/drawing/2014/main" id="{0121AB00-D320-4AB1-818E-A9C81D4AC036}"/>
              </a:ext>
            </a:extLst>
          </p:cNvPr>
          <p:cNvSpPr txBox="1"/>
          <p:nvPr/>
        </p:nvSpPr>
        <p:spPr>
          <a:xfrm>
            <a:off x="4117909" y="3038642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Operations</a:t>
            </a:r>
            <a:r>
              <a:rPr lang="e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Will an applicant default?  When will a machine break?</a:t>
            </a:r>
          </a:p>
        </p:txBody>
      </p:sp>
      <p:sp>
        <p:nvSpPr>
          <p:cNvPr id="22" name="Shape 296">
            <a:extLst>
              <a:ext uri="{FF2B5EF4-FFF2-40B4-BE49-F238E27FC236}">
                <a16:creationId xmlns:a16="http://schemas.microsoft.com/office/drawing/2014/main" id="{6445DD1F-C5F2-4A5C-96FC-AD9C6A057ACE}"/>
              </a:ext>
            </a:extLst>
          </p:cNvPr>
          <p:cNvSpPr/>
          <p:nvPr/>
        </p:nvSpPr>
        <p:spPr>
          <a:xfrm>
            <a:off x="1444187" y="2789656"/>
            <a:ext cx="165900" cy="916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23" name="Shape 297">
            <a:extLst>
              <a:ext uri="{FF2B5EF4-FFF2-40B4-BE49-F238E27FC236}">
                <a16:creationId xmlns:a16="http://schemas.microsoft.com/office/drawing/2014/main" id="{4605CDF1-BA5A-44AB-8EB2-9BF8A886E0C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50849" y="2917298"/>
            <a:ext cx="488781" cy="5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298">
            <a:extLst>
              <a:ext uri="{FF2B5EF4-FFF2-40B4-BE49-F238E27FC236}">
                <a16:creationId xmlns:a16="http://schemas.microsoft.com/office/drawing/2014/main" id="{67309BC7-34DE-4F5A-9BFE-9C0BCA90456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246" y="2695546"/>
            <a:ext cx="1571590" cy="12394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Shape 299">
            <a:extLst>
              <a:ext uri="{FF2B5EF4-FFF2-40B4-BE49-F238E27FC236}">
                <a16:creationId xmlns:a16="http://schemas.microsoft.com/office/drawing/2014/main" id="{41316317-FC53-4748-95B7-8CC8A8532066}"/>
              </a:ext>
            </a:extLst>
          </p:cNvPr>
          <p:cNvGrpSpPr/>
          <p:nvPr/>
        </p:nvGrpSpPr>
        <p:grpSpPr>
          <a:xfrm>
            <a:off x="7001844" y="2541497"/>
            <a:ext cx="1869736" cy="1124344"/>
            <a:chOff x="7143751" y="2114551"/>
            <a:chExt cx="1869736" cy="1124344"/>
          </a:xfrm>
        </p:grpSpPr>
        <p:grpSp>
          <p:nvGrpSpPr>
            <p:cNvPr id="26" name="Shape 300">
              <a:extLst>
                <a:ext uri="{FF2B5EF4-FFF2-40B4-BE49-F238E27FC236}">
                  <a16:creationId xmlns:a16="http://schemas.microsoft.com/office/drawing/2014/main" id="{C16932D2-2E6E-4E3E-95DF-170747ED04A3}"/>
                </a:ext>
              </a:extLst>
            </p:cNvPr>
            <p:cNvGrpSpPr/>
            <p:nvPr/>
          </p:nvGrpSpPr>
          <p:grpSpPr>
            <a:xfrm>
              <a:off x="7775499" y="2322154"/>
              <a:ext cx="980207" cy="916741"/>
              <a:chOff x="4044183" y="930773"/>
              <a:chExt cx="806091" cy="730296"/>
            </a:xfrm>
          </p:grpSpPr>
          <p:sp>
            <p:nvSpPr>
              <p:cNvPr id="30" name="Shape 301">
                <a:extLst>
                  <a:ext uri="{FF2B5EF4-FFF2-40B4-BE49-F238E27FC236}">
                    <a16:creationId xmlns:a16="http://schemas.microsoft.com/office/drawing/2014/main" id="{B14D9B44-D24B-4363-A7CA-08F873A55B81}"/>
                  </a:ext>
                </a:extLst>
              </p:cNvPr>
              <p:cNvSpPr/>
              <p:nvPr/>
            </p:nvSpPr>
            <p:spPr>
              <a:xfrm>
                <a:off x="4044183" y="1376474"/>
                <a:ext cx="136499" cy="284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1" name="Shape 302">
                <a:extLst>
                  <a:ext uri="{FF2B5EF4-FFF2-40B4-BE49-F238E27FC236}">
                    <a16:creationId xmlns:a16="http://schemas.microsoft.com/office/drawing/2014/main" id="{E8A3D05E-D2A3-4A73-A968-874034906CF9}"/>
                  </a:ext>
                </a:extLst>
              </p:cNvPr>
              <p:cNvSpPr/>
              <p:nvPr/>
            </p:nvSpPr>
            <p:spPr>
              <a:xfrm>
                <a:off x="4267373" y="930773"/>
                <a:ext cx="136499" cy="7301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2" name="Shape 303">
                <a:extLst>
                  <a:ext uri="{FF2B5EF4-FFF2-40B4-BE49-F238E27FC236}">
                    <a16:creationId xmlns:a16="http://schemas.microsoft.com/office/drawing/2014/main" id="{12759A16-DEA8-4A6A-8994-2C0103C299E6}"/>
                  </a:ext>
                </a:extLst>
              </p:cNvPr>
              <p:cNvSpPr/>
              <p:nvPr/>
            </p:nvSpPr>
            <p:spPr>
              <a:xfrm>
                <a:off x="4490585" y="1190669"/>
                <a:ext cx="136499" cy="470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3" name="Shape 304">
                <a:extLst>
                  <a:ext uri="{FF2B5EF4-FFF2-40B4-BE49-F238E27FC236}">
                    <a16:creationId xmlns:a16="http://schemas.microsoft.com/office/drawing/2014/main" id="{C387BBBD-5D9D-40DB-BE82-9275CD2717C7}"/>
                  </a:ext>
                </a:extLst>
              </p:cNvPr>
              <p:cNvSpPr/>
              <p:nvPr/>
            </p:nvSpPr>
            <p:spPr>
              <a:xfrm>
                <a:off x="4713775" y="1070600"/>
                <a:ext cx="136499" cy="5903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pic>
          <p:nvPicPr>
            <p:cNvPr id="27" name="Shape 305">
              <a:extLst>
                <a:ext uri="{FF2B5EF4-FFF2-40B4-BE49-F238E27FC236}">
                  <a16:creationId xmlns:a16="http://schemas.microsoft.com/office/drawing/2014/main" id="{E77BFAA6-78F2-4910-945F-9D2682BAD5D5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43751" y="2114551"/>
              <a:ext cx="860362" cy="63899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" name="Shape 306">
              <a:extLst>
                <a:ext uri="{FF2B5EF4-FFF2-40B4-BE49-F238E27FC236}">
                  <a16:creationId xmlns:a16="http://schemas.microsoft.com/office/drawing/2014/main" id="{821BB7C8-EEAB-4B95-82B3-78E894CF6A80}"/>
                </a:ext>
              </a:extLst>
            </p:cNvPr>
            <p:cNvCxnSpPr>
              <a:endCxn id="29" idx="1"/>
            </p:cNvCxnSpPr>
            <p:nvPr/>
          </p:nvCxnSpPr>
          <p:spPr>
            <a:xfrm>
              <a:off x="7937387" y="2631113"/>
              <a:ext cx="910200" cy="14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29" name="Shape 307">
              <a:extLst>
                <a:ext uri="{FF2B5EF4-FFF2-40B4-BE49-F238E27FC236}">
                  <a16:creationId xmlns:a16="http://schemas.microsoft.com/office/drawing/2014/main" id="{42D1DBA9-0D7A-4331-88FA-79C8524A703C}"/>
                </a:ext>
              </a:extLst>
            </p:cNvPr>
            <p:cNvSpPr/>
            <p:nvPr/>
          </p:nvSpPr>
          <p:spPr>
            <a:xfrm>
              <a:off x="8847587" y="2322263"/>
              <a:ext cx="165900" cy="916500"/>
            </a:xfrm>
            <a:prstGeom prst="rect">
              <a:avLst/>
            </a:prstGeom>
            <a:solidFill>
              <a:srgbClr val="3C8ACA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cxnSp>
        <p:nvCxnSpPr>
          <p:cNvPr id="34" name="Shape 308">
            <a:extLst>
              <a:ext uri="{FF2B5EF4-FFF2-40B4-BE49-F238E27FC236}">
                <a16:creationId xmlns:a16="http://schemas.microsoft.com/office/drawing/2014/main" id="{AB810761-D369-4074-B6FA-C5064A740985}"/>
              </a:ext>
            </a:extLst>
          </p:cNvPr>
          <p:cNvCxnSpPr/>
          <p:nvPr/>
        </p:nvCxnSpPr>
        <p:spPr>
          <a:xfrm>
            <a:off x="334750" y="3975466"/>
            <a:ext cx="8220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AB1C168-0F77-124F-BE06-F43A61A51CE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97287B8-E24C-0646-AF90-22893D28491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53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B22776-A38F-49A5-BB26-5D9674C10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988D48-8216-465C-83C2-8A7495E78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Hospital Readmissions is a problem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D156DB-1790-45BC-B356-942101765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E6CFE-F5DD-4A8C-A9F2-13B5C9079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6124" y="2238704"/>
            <a:ext cx="86552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$41B spent annually treating patients within 30 days of their initial discharge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Government programs Medicare/Medicaid fine hospitals for readmissions driving up costs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Additional patient hardship, stress &amp; strain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7E0CE9-7483-B24A-A9C1-2D7C5E09BC3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A2EE27-3E52-BD4E-AA58-853A6E6E8B0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246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B1F80-EF41-45DF-94B5-1A90D613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13627B-A987-4678-9B2D-D1DBC63C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</p:spPr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B1935-7795-420A-BE49-6F7ADB60F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A5F67-E6FE-4028-BE8E-4AF0FCCAD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2758" y="1019492"/>
            <a:ext cx="85501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Ridge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With high variance data (few data points or in our case sparse language) we introduce a bias when fitting a 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Increasing Bias will decrease the accuracy of the least squared line fit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Increasing Bias will reduce the 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Instead of minimizing squared error: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Minimizes sum of squared errors  </a:t>
            </a:r>
            <a:r>
              <a:rPr lang="en-US" sz="1400" b="1" dirty="0"/>
              <a:t>+ (“lambda” * slope^2)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slope^2 = penalty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Lambda = severity of penalty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“L2” penalty: alpha = 0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567559" y="4430110"/>
            <a:ext cx="0" cy="163961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3324" y="6101255"/>
            <a:ext cx="260131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930165" y="4713890"/>
            <a:ext cx="268014" cy="2680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264979" y="5244662"/>
            <a:ext cx="268014" cy="2680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14855" y="4635062"/>
            <a:ext cx="2869324" cy="124547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4138" y="4020206"/>
            <a:ext cx="2978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Ordinary Least </a:t>
            </a:r>
            <a:r>
              <a:rPr lang="en-US" u="sng" dirty="0" err="1"/>
              <a:t>Sq</a:t>
            </a:r>
            <a:r>
              <a:rPr lang="en-US" u="sng" dirty="0"/>
              <a:t> Fit = 0 Error</a:t>
            </a:r>
          </a:p>
        </p:txBody>
      </p:sp>
      <p:sp>
        <p:nvSpPr>
          <p:cNvPr id="31" name="Oval 30"/>
          <p:cNvSpPr/>
          <p:nvPr/>
        </p:nvSpPr>
        <p:spPr>
          <a:xfrm>
            <a:off x="3016468" y="5065986"/>
            <a:ext cx="268014" cy="26801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727434" y="5060731"/>
            <a:ext cx="8467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Test Data Pt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773978-06F2-5248-B6CB-F22EC48C78E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D1B3900-094A-3C47-95EA-C386E372381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96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31" grpId="0" animBg="1"/>
      <p:bldP spid="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B1F80-EF41-45DF-94B5-1A90D613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13627B-A987-4678-9B2D-D1DBC63C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</p:spPr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B1935-7795-420A-BE49-6F7ADB60F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A5F67-E6FE-4028-BE8E-4AF0FCCAD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2758" y="1019492"/>
            <a:ext cx="85501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Ridge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With high variance data (few data points or in our case sparse language) we introduce a bias when fitting a 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Increasing Bias will decrease the accuracy of the least squared line fit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Increasing Bias will reduce the 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Instead of minimizing squared error: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Minimizes sum of squared errors  </a:t>
            </a:r>
            <a:r>
              <a:rPr lang="en-US" sz="1400" b="1" dirty="0"/>
              <a:t>+ (“lambda” * slope^2)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slope^2 = penalty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Lambda = severity of penalty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“L2” penalty: alpha = 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6522" y="3589544"/>
            <a:ext cx="3946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Biased Fit generalizes to new data points better therefore less variance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572993" y="4440620"/>
            <a:ext cx="0" cy="163961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88758" y="6111765"/>
            <a:ext cx="260131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935599" y="4724400"/>
            <a:ext cx="268014" cy="2680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270413" y="5255172"/>
            <a:ext cx="268014" cy="2680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021902" y="5076496"/>
            <a:ext cx="268014" cy="26801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732868" y="5071241"/>
            <a:ext cx="8467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Test Data Pt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657075" y="4918841"/>
            <a:ext cx="2932386" cy="53602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773978-06F2-5248-B6CB-F22EC48C78E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0EFCCE2-4D9C-0E48-B1E5-74E4CC75000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10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0" grpId="0" animBg="1"/>
      <p:bldP spid="4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B1F80-EF41-45DF-94B5-1A90D613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13627B-A987-4678-9B2D-D1DBC63C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</p:spPr>
        <p:txBody>
          <a:bodyPr/>
          <a:lstStyle/>
          <a:p>
            <a:r>
              <a:rPr lang="en-US" dirty="0"/>
              <a:t>Lasso Regression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B1935-7795-420A-BE49-6F7ADB60F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A5F67-E6FE-4028-BE8E-4AF0FCCAD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8013" y="979985"/>
            <a:ext cx="79967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LASSO – Least Absolute Shrinkage Selection 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Sum of beta coefficients  less than a fixed amount, forcing some coefficients to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Instead of minimizing squared error: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Minimizes sum of squared errors  + (“lambda” * </a:t>
            </a:r>
            <a:r>
              <a:rPr lang="en-US" b="1" dirty="0"/>
              <a:t>|slope|)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|slope| </a:t>
            </a:r>
            <a:r>
              <a:rPr lang="en-US" dirty="0"/>
              <a:t>= penalty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Lambda = severity of penalty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“L1” penalty: alpha =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9277" y="3380162"/>
            <a:ext cx="3925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lambda will reduce slope to 0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07709" y="4385756"/>
            <a:ext cx="0" cy="163961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3474" y="6056901"/>
            <a:ext cx="260131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70315" y="4669536"/>
            <a:ext cx="268014" cy="2680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305129" y="5200308"/>
            <a:ext cx="268014" cy="2680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655005" y="4590708"/>
            <a:ext cx="2984938" cy="128226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056618" y="5021632"/>
            <a:ext cx="268014" cy="26801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767584" y="5016377"/>
            <a:ext cx="8467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Test Data Pt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97887" y="4979801"/>
            <a:ext cx="3051153" cy="49399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23549" y="3444651"/>
            <a:ext cx="4480559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If the penalty is high enough, the bias is increased &amp; some betas will have 0 slope, </a:t>
            </a:r>
            <a:r>
              <a:rPr lang="en-US" dirty="0" err="1">
                <a:solidFill>
                  <a:schemeClr val="bg1"/>
                </a:solidFill>
              </a:rPr>
              <a:t>ie</a:t>
            </a:r>
            <a:r>
              <a:rPr lang="en-US" dirty="0">
                <a:solidFill>
                  <a:schemeClr val="bg1"/>
                </a:solidFill>
              </a:rPr>
              <a:t> no impact on the model (beta = 0 * </a:t>
            </a:r>
            <a:r>
              <a:rPr lang="en-US" dirty="0" err="1">
                <a:solidFill>
                  <a:schemeClr val="bg1"/>
                </a:solidFill>
              </a:rPr>
              <a:t>xValue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25" name="Straight Arrow Connector 24"/>
          <p:cNvCxnSpPr>
            <a:cxnSpLocks/>
            <a:endCxn id="23" idx="1"/>
          </p:cNvCxnSpPr>
          <p:nvPr/>
        </p:nvCxnSpPr>
        <p:spPr>
          <a:xfrm flipV="1">
            <a:off x="3781586" y="3906316"/>
            <a:ext cx="741963" cy="1115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09A12C4-EB36-1443-9AD3-B80D5054207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178B32F-D8F3-6E4C-A8B9-F1207E0B2819}"/>
              </a:ext>
            </a:extLst>
          </p:cNvPr>
          <p:cNvSpPr txBox="1"/>
          <p:nvPr/>
        </p:nvSpPr>
        <p:spPr>
          <a:xfrm>
            <a:off x="4523549" y="4935521"/>
            <a:ext cx="4480559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Shrinking slopes to 0 is a good thing!  Thousands of terms turning into coefficients can be challenging…so throw some out!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ECAEDE0-D1DB-5D43-B524-CA20A77657DC}"/>
              </a:ext>
            </a:extLst>
          </p:cNvPr>
          <p:cNvCxnSpPr>
            <a:cxnSpLocks/>
            <a:stCxn id="23" idx="2"/>
            <a:endCxn id="22" idx="0"/>
          </p:cNvCxnSpPr>
          <p:nvPr/>
        </p:nvCxnSpPr>
        <p:spPr>
          <a:xfrm>
            <a:off x="6763829" y="4367981"/>
            <a:ext cx="0" cy="56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87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B1F80-EF41-45DF-94B5-1A90D613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13627B-A987-4678-9B2D-D1DBC63C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</p:spPr>
        <p:txBody>
          <a:bodyPr/>
          <a:lstStyle/>
          <a:p>
            <a:r>
              <a:rPr lang="en-US" dirty="0"/>
              <a:t>Lasso/Ridge Regression Comparison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B1935-7795-420A-BE49-6F7ADB60F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A5F67-E6FE-4028-BE8E-4AF0FCCAD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19362" y="1203420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LASSO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95580" y="1446931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(“lambda” * |slope|)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6105" y="1446932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(“lambda” * slope^2)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40280" y="1907821"/>
            <a:ext cx="3925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lambda will reduce slope to 0 for some variables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972" y="1845828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lambda will shrink slopes but not remove them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169E5C-F007-D74C-804B-003634D374BD}"/>
              </a:ext>
            </a:extLst>
          </p:cNvPr>
          <p:cNvGrpSpPr/>
          <p:nvPr/>
        </p:nvGrpSpPr>
        <p:grpSpPr>
          <a:xfrm>
            <a:off x="607709" y="2804930"/>
            <a:ext cx="3032234" cy="1671145"/>
            <a:chOff x="607709" y="4385756"/>
            <a:chExt cx="3032234" cy="167114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07709" y="4385756"/>
              <a:ext cx="0" cy="1639614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23474" y="6056901"/>
              <a:ext cx="260131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970315" y="4669536"/>
              <a:ext cx="268014" cy="2680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305129" y="5200308"/>
              <a:ext cx="268014" cy="2680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655005" y="4590708"/>
              <a:ext cx="2984938" cy="12822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3056618" y="5021632"/>
              <a:ext cx="268014" cy="26801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67584" y="5016377"/>
              <a:ext cx="84670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Test Data Pt</a:t>
              </a: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691791" y="4863977"/>
              <a:ext cx="2932386" cy="536028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A8B3B8D-E2B3-624E-9E81-25A998CF156D}"/>
              </a:ext>
            </a:extLst>
          </p:cNvPr>
          <p:cNvSpPr txBox="1"/>
          <p:nvPr/>
        </p:nvSpPr>
        <p:spPr>
          <a:xfrm>
            <a:off x="931857" y="1203420"/>
            <a:ext cx="715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Ridge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37E617C-18AA-264B-9A32-74C16C022405}"/>
              </a:ext>
            </a:extLst>
          </p:cNvPr>
          <p:cNvGrpSpPr/>
          <p:nvPr/>
        </p:nvGrpSpPr>
        <p:grpSpPr>
          <a:xfrm>
            <a:off x="5378604" y="2910835"/>
            <a:ext cx="3141331" cy="1671145"/>
            <a:chOff x="5378604" y="3670251"/>
            <a:chExt cx="3141331" cy="1671145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0609E7B-F88B-2941-BF5D-7C5D14DAF9D8}"/>
                </a:ext>
              </a:extLst>
            </p:cNvPr>
            <p:cNvCxnSpPr/>
            <p:nvPr/>
          </p:nvCxnSpPr>
          <p:spPr>
            <a:xfrm>
              <a:off x="5378604" y="3670251"/>
              <a:ext cx="0" cy="1639614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D9B5DCE-4777-BA4D-8FB5-10BB5244AB0D}"/>
                </a:ext>
              </a:extLst>
            </p:cNvPr>
            <p:cNvCxnSpPr/>
            <p:nvPr/>
          </p:nvCxnSpPr>
          <p:spPr>
            <a:xfrm>
              <a:off x="5394369" y="5341396"/>
              <a:ext cx="260131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C7AE3ED-A362-B944-8A1B-C8647532E85B}"/>
                </a:ext>
              </a:extLst>
            </p:cNvPr>
            <p:cNvSpPr/>
            <p:nvPr/>
          </p:nvSpPr>
          <p:spPr>
            <a:xfrm>
              <a:off x="5741210" y="3954031"/>
              <a:ext cx="268014" cy="2680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11664E4-50D0-CF40-B455-8A1DB770CA78}"/>
                </a:ext>
              </a:extLst>
            </p:cNvPr>
            <p:cNvSpPr/>
            <p:nvPr/>
          </p:nvSpPr>
          <p:spPr>
            <a:xfrm>
              <a:off x="7076024" y="4484803"/>
              <a:ext cx="268014" cy="2680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DD6EF33-DB5E-4246-892C-CA3E462F9CA0}"/>
                </a:ext>
              </a:extLst>
            </p:cNvPr>
            <p:cNvCxnSpPr/>
            <p:nvPr/>
          </p:nvCxnSpPr>
          <p:spPr>
            <a:xfrm>
              <a:off x="5425900" y="3875203"/>
              <a:ext cx="2984938" cy="12822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1E422E3-CE40-9B49-8292-3BB61F4A158E}"/>
                </a:ext>
              </a:extLst>
            </p:cNvPr>
            <p:cNvSpPr/>
            <p:nvPr/>
          </p:nvSpPr>
          <p:spPr>
            <a:xfrm>
              <a:off x="7827513" y="4306127"/>
              <a:ext cx="268014" cy="26801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1EEC6B-360E-5E4E-8C1A-C56FEF29C4EA}"/>
                </a:ext>
              </a:extLst>
            </p:cNvPr>
            <p:cNvSpPr txBox="1"/>
            <p:nvPr/>
          </p:nvSpPr>
          <p:spPr>
            <a:xfrm>
              <a:off x="7538479" y="4300872"/>
              <a:ext cx="84670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Test Data Pt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3E7C3B0-ADA8-BA47-AD94-9313FEC275D1}"/>
                </a:ext>
              </a:extLst>
            </p:cNvPr>
            <p:cNvCxnSpPr/>
            <p:nvPr/>
          </p:nvCxnSpPr>
          <p:spPr>
            <a:xfrm>
              <a:off x="5468782" y="4264296"/>
              <a:ext cx="3051153" cy="49399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A9E9F9AE-690E-3E4D-8D35-1EBC3B673343}"/>
              </a:ext>
            </a:extLst>
          </p:cNvPr>
          <p:cNvSpPr/>
          <p:nvPr/>
        </p:nvSpPr>
        <p:spPr>
          <a:xfrm>
            <a:off x="356462" y="5470902"/>
            <a:ext cx="8482738" cy="588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In both cases, the algorithm will try multiple lambda for you and choose the best one that maintains reasonable accuracy but has the highest penalty.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67F3B65-456C-CB4D-96EF-A05B64D163F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3607145-FB1A-FA47-A23E-C580F69E6C7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03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C9EAEF-AC39-4F46-A876-835A218CE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8D9455-329F-447E-98A3-DD3FB1113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D_ElasticNetExample.R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F96DF4-DEB8-4A32-97BF-72315D909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6BF0B2-5E54-4380-8ECC-7D4A0500B1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122" name="Picture 2" descr="Image result for hospital  meme">
            <a:extLst>
              <a:ext uri="{FF2B5EF4-FFF2-40B4-BE49-F238E27FC236}">
                <a16:creationId xmlns:a16="http://schemas.microsoft.com/office/drawing/2014/main" id="{51CC7F37-F786-4DE2-91E8-A86E347DE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915" y="1815818"/>
            <a:ext cx="3276171" cy="3226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AAFB49-6457-3542-A9A6-A0274DD4E24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861C8D8-E5BF-B147-9DC8-726AE0008BC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759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/>
          <p:cNvGraphicFramePr/>
          <p:nvPr/>
        </p:nvGraphicFramePr>
        <p:xfrm>
          <a:off x="-58782" y="1371600"/>
          <a:ext cx="8639504" cy="408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4/5/21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reality you would likely make an ensemble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B685B8-6D35-0545-82C6-0A4ECB1B6D5C}"/>
              </a:ext>
            </a:extLst>
          </p:cNvPr>
          <p:cNvSpPr txBox="1"/>
          <p:nvPr/>
        </p:nvSpPr>
        <p:spPr>
          <a:xfrm>
            <a:off x="3626608" y="1270861"/>
            <a:ext cx="143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Male/Female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6DBCB7-E410-1045-88E3-7D04B616EECD}"/>
              </a:ext>
            </a:extLst>
          </p:cNvPr>
          <p:cNvSpPr txBox="1"/>
          <p:nvPr/>
        </p:nvSpPr>
        <p:spPr>
          <a:xfrm>
            <a:off x="5328839" y="5204848"/>
            <a:ext cx="1259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Height, </a:t>
            </a:r>
            <a:r>
              <a:rPr lang="en-US" dirty="0" err="1"/>
              <a:t>wgt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06B7D8-B671-C847-854C-DF8BCA7C3A1C}"/>
              </a:ext>
            </a:extLst>
          </p:cNvPr>
          <p:cNvSpPr txBox="1"/>
          <p:nvPr/>
        </p:nvSpPr>
        <p:spPr>
          <a:xfrm>
            <a:off x="924737" y="5248761"/>
            <a:ext cx="2885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 notes “patient exhibits…”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9483E1-0ED0-EA47-ACDE-37851EA1FC6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90370C-FEC1-4E42-B83C-CE7B04DB2AD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9942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4/5/21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E_ElasticNetExample_ensemble.R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1026" name="Picture 2" descr="Image result for ensemble modeling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714" y="1296714"/>
            <a:ext cx="4264573" cy="426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34CED0-1D9D-3C40-9D09-E553F7E2C14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00195A9-CED9-EE4E-8EAB-C306F34BD8B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46FDAE3-79E3-8143-86E1-6D663323B2CE}"/>
              </a:ext>
            </a:extLst>
          </p:cNvPr>
          <p:cNvSpPr/>
          <p:nvPr/>
        </p:nvSpPr>
        <p:spPr>
          <a:xfrm>
            <a:off x="70945" y="5799980"/>
            <a:ext cx="9002110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NOT FOR CASE 2!!!!!!!</a:t>
            </a:r>
          </a:p>
        </p:txBody>
      </p:sp>
    </p:spTree>
    <p:extLst>
      <p:ext uri="{BB962C8B-B14F-4D97-AF65-F5344CB8AC3E}">
        <p14:creationId xmlns:p14="http://schemas.microsoft.com/office/powerpoint/2010/main" val="3948766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69780" y="2907125"/>
            <a:ext cx="4159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highlight>
                  <a:srgbClr val="FFFF00"/>
                </a:highlight>
              </a:rPr>
              <a:t>Bag of Words organization as a modeling matrix</a:t>
            </a:r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Modeling Process</a:t>
            </a:r>
            <a:endParaRPr lang="en-US" alt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FCA8A2A-BA2A-4F59-BDF1-B1C7549B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pPr/>
              <a:t>4/5/21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CC81D18C-4058-4039-896D-D0DA6CD70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7524C8B-E040-46C3-90CB-4F7DAB9FD55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286750" y="6356350"/>
            <a:ext cx="857250" cy="365125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14</a:t>
            </a:r>
          </a:p>
        </p:txBody>
      </p:sp>
      <p:sp>
        <p:nvSpPr>
          <p:cNvPr id="3" name="Pentagon 2"/>
          <p:cNvSpPr/>
          <p:nvPr/>
        </p:nvSpPr>
        <p:spPr>
          <a:xfrm>
            <a:off x="514342" y="1697448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1. Sample</a:t>
            </a:r>
          </a:p>
        </p:txBody>
      </p:sp>
      <p:sp>
        <p:nvSpPr>
          <p:cNvPr id="9" name="Pentagon 8"/>
          <p:cNvSpPr/>
          <p:nvPr/>
        </p:nvSpPr>
        <p:spPr>
          <a:xfrm>
            <a:off x="514342" y="2335623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2. Explore</a:t>
            </a:r>
          </a:p>
        </p:txBody>
      </p:sp>
      <p:sp>
        <p:nvSpPr>
          <p:cNvPr id="10" name="Pentagon 9"/>
          <p:cNvSpPr/>
          <p:nvPr/>
        </p:nvSpPr>
        <p:spPr>
          <a:xfrm>
            <a:off x="514342" y="2973798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3. Modify</a:t>
            </a:r>
          </a:p>
        </p:txBody>
      </p:sp>
      <p:sp>
        <p:nvSpPr>
          <p:cNvPr id="11" name="Pentagon 10"/>
          <p:cNvSpPr/>
          <p:nvPr/>
        </p:nvSpPr>
        <p:spPr>
          <a:xfrm>
            <a:off x="514342" y="3611973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4. Model</a:t>
            </a:r>
          </a:p>
        </p:txBody>
      </p:sp>
      <p:sp>
        <p:nvSpPr>
          <p:cNvPr id="12" name="Pentagon 11"/>
          <p:cNvSpPr/>
          <p:nvPr/>
        </p:nvSpPr>
        <p:spPr>
          <a:xfrm>
            <a:off x="514342" y="4250148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5. Assess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69780" y="4254914"/>
            <a:ext cx="381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Measure Accuracy but there are others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786381" y="2240374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69780" y="2261541"/>
            <a:ext cx="4374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Very basic EDA to get familiar w/data but more needs to be done in reality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786381" y="2935700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86381" y="3578638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69780" y="3578639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Other methods exist but we only use LASSO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786381" y="4235864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69780" y="1635539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For </a:t>
            </a:r>
            <a:r>
              <a:rPr lang="en-US" dirty="0" err="1">
                <a:solidFill>
                  <a:prstClr val="black"/>
                </a:solidFill>
              </a:rPr>
              <a:t>elasticNet</a:t>
            </a:r>
            <a:r>
              <a:rPr lang="en-US" dirty="0">
                <a:solidFill>
                  <a:prstClr val="black"/>
                </a:solidFill>
              </a:rPr>
              <a:t> we will do random sampling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667249" y="1087845"/>
            <a:ext cx="3829050" cy="43338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In this course…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BF20F4D9-27DA-46A0-A9CB-0BBE713D0B9C}"/>
              </a:ext>
            </a:extLst>
          </p:cNvPr>
          <p:cNvSpPr txBox="1">
            <a:spLocks/>
          </p:cNvSpPr>
          <p:nvPr/>
        </p:nvSpPr>
        <p:spPr>
          <a:xfrm>
            <a:off x="495305" y="1087845"/>
            <a:ext cx="3829050" cy="43338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SEMMA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AC33FEC-AA1C-BE43-8C10-3537AA1D44B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15AB9F1-1DC5-5E42-A9DC-21677E2B2B6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11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" grpId="0" animBg="1"/>
      <p:bldP spid="9" grpId="0" animBg="1"/>
      <p:bldP spid="10" grpId="0" animBg="1"/>
      <p:bldP spid="11" grpId="0" animBg="1"/>
      <p:bldP spid="12" grpId="0" animBg="1"/>
      <p:bldP spid="4" grpId="0"/>
      <p:bldP spid="16" grpId="0"/>
      <p:bldP spid="20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ate Placeholder 4">
            <a:extLst>
              <a:ext uri="{FF2B5EF4-FFF2-40B4-BE49-F238E27FC236}">
                <a16:creationId xmlns:a16="http://schemas.microsoft.com/office/drawing/2014/main" id="{85B66C39-0CE5-450D-9865-91A8C3D24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4/5/21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Step: Basic Partitioning Schema</a:t>
            </a:r>
          </a:p>
        </p:txBody>
      </p:sp>
      <p:sp>
        <p:nvSpPr>
          <p:cNvPr id="33" name="Footer Placeholder 5">
            <a:extLst>
              <a:ext uri="{FF2B5EF4-FFF2-40B4-BE49-F238E27FC236}">
                <a16:creationId xmlns:a16="http://schemas.microsoft.com/office/drawing/2014/main" id="{34025AF9-D517-4374-858B-15C7F77DA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34" name="Slide Number Placeholder 6">
            <a:extLst>
              <a:ext uri="{FF2B5EF4-FFF2-40B4-BE49-F238E27FC236}">
                <a16:creationId xmlns:a16="http://schemas.microsoft.com/office/drawing/2014/main" id="{49EBAA47-39C6-4528-94CE-7B820D1C7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5800" y="1114420"/>
            <a:ext cx="7772400" cy="68580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/>
              <a:t>Divide data into training portion and validation portion</a:t>
            </a:r>
          </a:p>
          <a:p>
            <a:pPr>
              <a:buFont typeface="Wingdings 2" pitchFamily="18" charset="2"/>
              <a:buNone/>
            </a:pPr>
            <a:r>
              <a:rPr lang="en-US"/>
              <a:t>Test model on the validation portion</a:t>
            </a:r>
          </a:p>
          <a:p>
            <a:pPr>
              <a:buFont typeface="Wingdings 2" pitchFamily="18" charset="2"/>
              <a:buNone/>
            </a:pPr>
            <a:endParaRPr lang="en-US"/>
          </a:p>
          <a:p>
            <a:pPr>
              <a:buFont typeface="Wingdings 2" pitchFamily="18" charset="2"/>
              <a:buNone/>
            </a:pPr>
            <a:endParaRPr lang="en-US" b="1"/>
          </a:p>
          <a:p>
            <a:pPr>
              <a:buFont typeface="Wingdings 2" pitchFamily="18" charset="2"/>
              <a:buNone/>
            </a:pP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288381" y="1838325"/>
            <a:ext cx="4567238" cy="4491048"/>
            <a:chOff x="2293158" y="1838325"/>
            <a:chExt cx="4567238" cy="4491048"/>
          </a:xfrm>
        </p:grpSpPr>
        <p:sp>
          <p:nvSpPr>
            <p:cNvPr id="8" name="Flowchart: Magnetic Disk 7"/>
            <p:cNvSpPr/>
            <p:nvPr/>
          </p:nvSpPr>
          <p:spPr>
            <a:xfrm>
              <a:off x="2293158" y="5719772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2293158" y="5295381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lowchart: Magnetic Disk 9"/>
            <p:cNvSpPr/>
            <p:nvPr/>
          </p:nvSpPr>
          <p:spPr>
            <a:xfrm>
              <a:off x="2293158" y="4870988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lowchart: Magnetic Disk 10"/>
            <p:cNvSpPr/>
            <p:nvPr/>
          </p:nvSpPr>
          <p:spPr>
            <a:xfrm>
              <a:off x="2293158" y="4446595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lowchart: Magnetic Disk 11"/>
            <p:cNvSpPr/>
            <p:nvPr/>
          </p:nvSpPr>
          <p:spPr>
            <a:xfrm>
              <a:off x="2293158" y="4022202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lowchart: Magnetic Disk 12"/>
            <p:cNvSpPr/>
            <p:nvPr/>
          </p:nvSpPr>
          <p:spPr>
            <a:xfrm>
              <a:off x="2293158" y="3597809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lowchart: Magnetic Disk 13"/>
            <p:cNvSpPr/>
            <p:nvPr/>
          </p:nvSpPr>
          <p:spPr>
            <a:xfrm>
              <a:off x="2293158" y="3173416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lowchart: Magnetic Disk 14"/>
            <p:cNvSpPr/>
            <p:nvPr/>
          </p:nvSpPr>
          <p:spPr>
            <a:xfrm>
              <a:off x="2293158" y="2749023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lowchart: Magnetic Disk 15"/>
            <p:cNvSpPr/>
            <p:nvPr/>
          </p:nvSpPr>
          <p:spPr>
            <a:xfrm>
              <a:off x="2293158" y="2324630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lowchart: Magnetic Disk 16"/>
            <p:cNvSpPr/>
            <p:nvPr/>
          </p:nvSpPr>
          <p:spPr>
            <a:xfrm>
              <a:off x="2293158" y="1900237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71801" y="4043363"/>
              <a:ext cx="912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All Data</a:t>
              </a:r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3014677" y="4071937"/>
              <a:ext cx="3186112" cy="300038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Magnetic Disk 19"/>
            <p:cNvSpPr/>
            <p:nvPr/>
          </p:nvSpPr>
          <p:spPr>
            <a:xfrm>
              <a:off x="4860146" y="5657860"/>
              <a:ext cx="2000250" cy="609601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4860146" y="5233469"/>
              <a:ext cx="2000250" cy="609601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lowchart: Magnetic Disk 21"/>
            <p:cNvSpPr/>
            <p:nvPr/>
          </p:nvSpPr>
          <p:spPr>
            <a:xfrm>
              <a:off x="4860146" y="4809076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lowchart: Magnetic Disk 22"/>
            <p:cNvSpPr/>
            <p:nvPr/>
          </p:nvSpPr>
          <p:spPr>
            <a:xfrm>
              <a:off x="4860146" y="4384683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lowchart: Magnetic Disk 23"/>
            <p:cNvSpPr/>
            <p:nvPr/>
          </p:nvSpPr>
          <p:spPr>
            <a:xfrm>
              <a:off x="4860146" y="3960290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lowchart: Magnetic Disk 24"/>
            <p:cNvSpPr/>
            <p:nvPr/>
          </p:nvSpPr>
          <p:spPr>
            <a:xfrm>
              <a:off x="4860146" y="3535897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lowchart: Magnetic Disk 25"/>
            <p:cNvSpPr/>
            <p:nvPr/>
          </p:nvSpPr>
          <p:spPr>
            <a:xfrm>
              <a:off x="4860146" y="3111504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lowchart: Magnetic Disk 26"/>
            <p:cNvSpPr/>
            <p:nvPr/>
          </p:nvSpPr>
          <p:spPr>
            <a:xfrm>
              <a:off x="4860146" y="2687111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lowchart: Magnetic Disk 27"/>
            <p:cNvSpPr/>
            <p:nvPr/>
          </p:nvSpPr>
          <p:spPr>
            <a:xfrm>
              <a:off x="4860146" y="2262718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lowchart: Magnetic Disk 28"/>
            <p:cNvSpPr/>
            <p:nvPr/>
          </p:nvSpPr>
          <p:spPr>
            <a:xfrm>
              <a:off x="4860146" y="1838325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38751" y="3895726"/>
              <a:ext cx="1468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Training Data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19739" y="5619751"/>
              <a:ext cx="1044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Test Data</a:t>
              </a: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3BE92A4-CCFD-A64D-A649-7B7E3BA61BF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5AD637B-2FF9-4142-B544-7B393ECF37F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131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4/5/21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Supervised Learning Example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6" name="Shape 278"/>
          <p:cNvSpPr txBox="1"/>
          <p:nvPr/>
        </p:nvSpPr>
        <p:spPr>
          <a:xfrm>
            <a:off x="206000" y="1107533"/>
            <a:ext cx="8778300" cy="52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Inferring a function from labeled data.</a:t>
            </a:r>
          </a:p>
        </p:txBody>
      </p:sp>
      <p:sp>
        <p:nvSpPr>
          <p:cNvPr id="7" name="Shape 279"/>
          <p:cNvSpPr txBox="1"/>
          <p:nvPr/>
        </p:nvSpPr>
        <p:spPr>
          <a:xfrm>
            <a:off x="206100" y="1557009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telling”, “Look at my data and I will tell you what to predict”</a:t>
            </a:r>
          </a:p>
        </p:txBody>
      </p:sp>
      <p:pic>
        <p:nvPicPr>
          <p:cNvPr id="8" name="Shape 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550" y="3015925"/>
            <a:ext cx="867523" cy="188447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319"/>
          <p:cNvSpPr txBox="1"/>
          <p:nvPr/>
        </p:nvSpPr>
        <p:spPr>
          <a:xfrm>
            <a:off x="2066775" y="3844762"/>
            <a:ext cx="1447200" cy="50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=</a:t>
            </a:r>
            <a:r>
              <a:rPr lang="en" sz="3000"/>
              <a:t>ƒ</a:t>
            </a: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(…)</a:t>
            </a:r>
          </a:p>
        </p:txBody>
      </p:sp>
      <p:sp>
        <p:nvSpPr>
          <p:cNvPr id="10" name="Shape 320"/>
          <p:cNvSpPr txBox="1"/>
          <p:nvPr/>
        </p:nvSpPr>
        <p:spPr>
          <a:xfrm>
            <a:off x="878875" y="3844762"/>
            <a:ext cx="412500" cy="50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#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70269" y="3192087"/>
            <a:ext cx="2676698" cy="124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impacts ice cream sales?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7F19D0-91F3-EF4E-B14B-48857F955BD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D7BF299-BC54-064B-80ED-5DFED0ABE1C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810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4/5/21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Regression for continuous outcomes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762497" y="2101524"/>
            <a:ext cx="7699860" cy="1884473"/>
            <a:chOff x="629493" y="1419881"/>
            <a:chExt cx="7699860" cy="1884473"/>
          </a:xfrm>
        </p:grpSpPr>
        <p:pic>
          <p:nvPicPr>
            <p:cNvPr id="6" name="Shape 3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72168" y="1419881"/>
              <a:ext cx="867523" cy="1884473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Shape 319"/>
                <p:cNvSpPr txBox="1"/>
                <p:nvPr/>
              </p:nvSpPr>
              <p:spPr>
                <a:xfrm>
                  <a:off x="1817393" y="2248718"/>
                  <a:ext cx="6511960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000" dirty="0"/>
                    <a:t> </a:t>
                  </a:r>
                  <a:r>
                    <a:rPr lang="en-US" sz="2000" dirty="0"/>
                    <a:t>(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*temperature) +</a:t>
                  </a:r>
                  <a:r>
                    <a:rPr lang="el-GR" sz="2000" dirty="0"/>
                    <a:t> </a:t>
                  </a:r>
                  <a:r>
                    <a:rPr lang="en-US" sz="2000" dirty="0"/>
                    <a:t>(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*day) +</a:t>
                  </a:r>
                  <a:r>
                    <a:rPr lang="el-GR" sz="2000" dirty="0"/>
                    <a:t> </a:t>
                  </a:r>
                  <a:r>
                    <a:rPr lang="en-US" sz="2000" dirty="0"/>
                    <a:t>(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*price) + error</a:t>
                  </a:r>
                </a:p>
              </p:txBody>
            </p:sp>
          </mc:Choice>
          <mc:Fallback xmlns="">
            <p:sp>
              <p:nvSpPr>
                <p:cNvPr id="7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7393" y="2248718"/>
                  <a:ext cx="6511960" cy="504600"/>
                </a:xfrm>
                <a:prstGeom prst="rect">
                  <a:avLst/>
                </a:prstGeom>
                <a:blipFill>
                  <a:blip r:embed="rId4"/>
                  <a:stretch>
                    <a:fillRect l="-1030" b="-97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Shape 320"/>
            <p:cNvSpPr txBox="1"/>
            <p:nvPr/>
          </p:nvSpPr>
          <p:spPr>
            <a:xfrm>
              <a:off x="629493" y="2248718"/>
              <a:ext cx="412500" cy="504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r>
                <a:rPr lang="en" sz="3000">
                  <a:latin typeface="Open Sans"/>
                  <a:ea typeface="Open Sans"/>
                  <a:cs typeface="Open Sans"/>
                  <a:sym typeface="Open Sans"/>
                </a:rPr>
                <a:t># 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706582" y="1273114"/>
            <a:ext cx="7730837" cy="5652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 linear combination of temperature values, day of the week dummy variables and price estimate the number of cones that will sell.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C043C-207D-2947-9E57-1C316891620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EED5C9-95AE-044F-B86E-30B4AD8F104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059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4/5/21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94623"/>
            <a:ext cx="9144000" cy="591477"/>
          </a:xfrm>
        </p:spPr>
        <p:txBody>
          <a:bodyPr/>
          <a:lstStyle/>
          <a:p>
            <a:r>
              <a:rPr lang="en-US" sz="3200"/>
              <a:t>The linear combination equation captures information</a:t>
            </a: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00400"/>
            <a:ext cx="62515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62000" y="2743200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outcome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810000" y="2667000"/>
            <a:ext cx="152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coefficients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143000" y="41148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constant</a:t>
            </a: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3733800" y="4800600"/>
            <a:ext cx="160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predictors</a:t>
            </a:r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6781800" y="4191000"/>
            <a:ext cx="1676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error (noise)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447800" y="3124200"/>
            <a:ext cx="152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124200" y="31242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114800" y="3124200"/>
            <a:ext cx="152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876800" y="3124200"/>
            <a:ext cx="762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352800" y="3810000"/>
            <a:ext cx="5334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267200" y="3810000"/>
            <a:ext cx="76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800600" y="3810000"/>
            <a:ext cx="838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981200" y="3810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6781800" y="3810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5CEAD72-6A90-B14E-BDC8-D99A947BC60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7E0CA4-7D82-764E-9AC0-55FB214F9D2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153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Step 1: Logistic Response Function</a:t>
            </a:r>
          </a:p>
        </p:txBody>
      </p:sp>
      <p:sp>
        <p:nvSpPr>
          <p:cNvPr id="27" name="Date Placeholder 4">
            <a:extLst>
              <a:ext uri="{FF2B5EF4-FFF2-40B4-BE49-F238E27FC236}">
                <a16:creationId xmlns:a16="http://schemas.microsoft.com/office/drawing/2014/main" id="{BF6F864E-EC48-4E08-B7F3-6E907D5C4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4/5/21</a:t>
            </a:fld>
            <a:endParaRPr lang="en-US"/>
          </a:p>
        </p:txBody>
      </p:sp>
      <p:sp>
        <p:nvSpPr>
          <p:cNvPr id="28" name="Footer Placeholder 5">
            <a:extLst>
              <a:ext uri="{FF2B5EF4-FFF2-40B4-BE49-F238E27FC236}">
                <a16:creationId xmlns:a16="http://schemas.microsoft.com/office/drawing/2014/main" id="{A23A7B91-306A-41EF-AC4A-BFA66F36C7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29" name="Slide Number Placeholder 6">
            <a:extLst>
              <a:ext uri="{FF2B5EF4-FFF2-40B4-BE49-F238E27FC236}">
                <a16:creationId xmlns:a16="http://schemas.microsoft.com/office/drawing/2014/main" id="{7E8E2364-DAEF-4A72-9EA2-853378ECF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81351" y="1585871"/>
            <a:ext cx="8515114" cy="1365889"/>
            <a:chOff x="645459" y="1707664"/>
            <a:chExt cx="7731796" cy="1596689"/>
          </a:xfrm>
        </p:grpSpPr>
        <p:pic>
          <p:nvPicPr>
            <p:cNvPr id="10" name="Shape 3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96255" y="1707664"/>
              <a:ext cx="735041" cy="1596689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Shape 319"/>
                <p:cNvSpPr txBox="1"/>
                <p:nvPr/>
              </p:nvSpPr>
              <p:spPr>
                <a:xfrm>
                  <a:off x="1865295" y="2248718"/>
                  <a:ext cx="6511960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*day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 + error</a:t>
                  </a:r>
                </a:p>
              </p:txBody>
            </p:sp>
          </mc:Choice>
          <mc:Fallback xmlns="">
            <p:sp>
              <p:nvSpPr>
                <p:cNvPr id="11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295" y="2248718"/>
                  <a:ext cx="6511960" cy="50460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361" t="-2817" b="-4647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Shape 320"/>
            <p:cNvSpPr txBox="1"/>
            <p:nvPr/>
          </p:nvSpPr>
          <p:spPr>
            <a:xfrm>
              <a:off x="645459" y="1967364"/>
              <a:ext cx="686582" cy="7064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400" dirty="0">
                  <a:latin typeface="Open Sans"/>
                  <a:ea typeface="Open Sans"/>
                  <a:cs typeface="Open Sans"/>
                  <a:sym typeface="Open Sans"/>
                </a:rPr>
                <a:t>#</a:t>
              </a:r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1116623" y="3042080"/>
            <a:ext cx="69107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-44337" y="3806986"/>
            <a:ext cx="9007268" cy="1166855"/>
            <a:chOff x="-759635" y="2037702"/>
            <a:chExt cx="8178676" cy="11668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Shape 319"/>
                <p:cNvSpPr txBox="1"/>
                <p:nvPr/>
              </p:nvSpPr>
              <p:spPr>
                <a:xfrm>
                  <a:off x="1865295" y="2248718"/>
                  <a:ext cx="5553746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 +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*day +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 + error</a:t>
                  </a:r>
                </a:p>
              </p:txBody>
            </p:sp>
          </mc:Choice>
          <mc:Fallback xmlns="">
            <p:sp>
              <p:nvSpPr>
                <p:cNvPr id="19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295" y="2248718"/>
                  <a:ext cx="5553746" cy="504600"/>
                </a:xfrm>
                <a:prstGeom prst="rect">
                  <a:avLst/>
                </a:prstGeom>
                <a:blipFill>
                  <a:blip r:embed="rId5"/>
                  <a:stretch>
                    <a:fillRect l="-1097" b="-843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Shape 320"/>
            <p:cNvSpPr txBox="1"/>
            <p:nvPr/>
          </p:nvSpPr>
          <p:spPr>
            <a:xfrm>
              <a:off x="-759635" y="2037702"/>
              <a:ext cx="803673" cy="116685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400" dirty="0">
                  <a:latin typeface="Open Sans"/>
                  <a:ea typeface="Open Sans"/>
                  <a:cs typeface="Open Sans"/>
                  <a:sym typeface="Open Sans"/>
                </a:rPr>
                <a:t>Logit of </a:t>
              </a:r>
            </a:p>
          </p:txBody>
        </p:sp>
      </p:grpSp>
      <p:pic>
        <p:nvPicPr>
          <p:cNvPr id="21" name="Shape 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585" y="3766365"/>
            <a:ext cx="636521" cy="120176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492369" y="1339687"/>
            <a:ext cx="2743200" cy="211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56846" y="3391225"/>
            <a:ext cx="2743200" cy="211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Logistic Regression</a:t>
            </a:r>
          </a:p>
        </p:txBody>
      </p:sp>
      <p:pic>
        <p:nvPicPr>
          <p:cNvPr id="24" name="Picture 2" descr="Image result for logi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911" y="4012549"/>
            <a:ext cx="1121561" cy="73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3273669" y="1349212"/>
            <a:ext cx="4754880" cy="2110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Many Cones?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340344" y="3387562"/>
            <a:ext cx="4754880" cy="2110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Will they buy a cone Y/N?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27538" y="5518312"/>
            <a:ext cx="8152636" cy="4956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We will let R handle calculating the equation output </a:t>
            </a:r>
            <a:r>
              <a:rPr lang="en-US" dirty="0" err="1"/>
              <a:t>logOdds</a:t>
            </a:r>
            <a:r>
              <a:rPr lang="en-US" dirty="0"/>
              <a:t> to the more understandable probability of an event.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3D1260B-DDF3-0D4D-8C3C-5153BC4B584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AE9BD1A-E52C-0142-9B00-C79EE390808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833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9D3F8-790A-7945-884E-CC77EBE32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Dense vs Sparse Data Matrices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5D4BA-FAC1-4C43-89BE-AC54E6833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BE052-4A6B-EF4C-BBA5-371C308317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81CB1-F6C2-C746-A7F4-93574CA008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1D0843C-1F21-6446-9B6E-CE5E5E640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011899"/>
              </p:ext>
            </p:extLst>
          </p:nvPr>
        </p:nvGraphicFramePr>
        <p:xfrm>
          <a:off x="364394" y="2589696"/>
          <a:ext cx="307364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968">
                  <a:extLst>
                    <a:ext uri="{9D8B030D-6E8A-4147-A177-3AD203B41FA5}">
                      <a16:colId xmlns:a16="http://schemas.microsoft.com/office/drawing/2014/main" val="149104010"/>
                    </a:ext>
                  </a:extLst>
                </a:gridCol>
                <a:gridCol w="1022788">
                  <a:extLst>
                    <a:ext uri="{9D8B030D-6E8A-4147-A177-3AD203B41FA5}">
                      <a16:colId xmlns:a16="http://schemas.microsoft.com/office/drawing/2014/main" val="3607174502"/>
                    </a:ext>
                  </a:extLst>
                </a:gridCol>
                <a:gridCol w="1022788">
                  <a:extLst>
                    <a:ext uri="{9D8B030D-6E8A-4147-A177-3AD203B41FA5}">
                      <a16:colId xmlns:a16="http://schemas.microsoft.com/office/drawing/2014/main" val="3542716995"/>
                    </a:ext>
                  </a:extLst>
                </a:gridCol>
                <a:gridCol w="343218">
                  <a:extLst>
                    <a:ext uri="{9D8B030D-6E8A-4147-A177-3AD203B41FA5}">
                      <a16:colId xmlns:a16="http://schemas.microsoft.com/office/drawing/2014/main" val="1127038386"/>
                    </a:ext>
                  </a:extLst>
                </a:gridCol>
                <a:gridCol w="309880">
                  <a:extLst>
                    <a:ext uri="{9D8B030D-6E8A-4147-A177-3AD203B41FA5}">
                      <a16:colId xmlns:a16="http://schemas.microsoft.com/office/drawing/2014/main" val="681833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782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”Medium”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586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”Large”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23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“Medium”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39074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8EA6CD7-13B8-B841-88B5-8713F416BE69}"/>
              </a:ext>
            </a:extLst>
          </p:cNvPr>
          <p:cNvSpPr txBox="1"/>
          <p:nvPr/>
        </p:nvSpPr>
        <p:spPr>
          <a:xfrm>
            <a:off x="212035" y="2213113"/>
            <a:ext cx="3378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Traditional Modeling Matrix – “Dense Data”</a:t>
            </a: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AA43A296-F284-8F41-AC27-F189947D4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572067"/>
              </p:ext>
            </p:extLst>
          </p:nvPr>
        </p:nvGraphicFramePr>
        <p:xfrm>
          <a:off x="4691266" y="2596323"/>
          <a:ext cx="40133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105">
                  <a:extLst>
                    <a:ext uri="{9D8B030D-6E8A-4147-A177-3AD203B41FA5}">
                      <a16:colId xmlns:a16="http://schemas.microsoft.com/office/drawing/2014/main" val="149104010"/>
                    </a:ext>
                  </a:extLst>
                </a:gridCol>
                <a:gridCol w="907036">
                  <a:extLst>
                    <a:ext uri="{9D8B030D-6E8A-4147-A177-3AD203B41FA5}">
                      <a16:colId xmlns:a16="http://schemas.microsoft.com/office/drawing/2014/main" val="3607174502"/>
                    </a:ext>
                  </a:extLst>
                </a:gridCol>
                <a:gridCol w="907036">
                  <a:extLst>
                    <a:ext uri="{9D8B030D-6E8A-4147-A177-3AD203B41FA5}">
                      <a16:colId xmlns:a16="http://schemas.microsoft.com/office/drawing/2014/main" val="3542716995"/>
                    </a:ext>
                  </a:extLst>
                </a:gridCol>
                <a:gridCol w="907036">
                  <a:extLst>
                    <a:ext uri="{9D8B030D-6E8A-4147-A177-3AD203B41FA5}">
                      <a16:colId xmlns:a16="http://schemas.microsoft.com/office/drawing/2014/main" val="1107094175"/>
                    </a:ext>
                  </a:extLst>
                </a:gridCol>
                <a:gridCol w="304375">
                  <a:extLst>
                    <a:ext uri="{9D8B030D-6E8A-4147-A177-3AD203B41FA5}">
                      <a16:colId xmlns:a16="http://schemas.microsoft.com/office/drawing/2014/main" val="1127038386"/>
                    </a:ext>
                  </a:extLst>
                </a:gridCol>
                <a:gridCol w="274810">
                  <a:extLst>
                    <a:ext uri="{9D8B030D-6E8A-4147-A177-3AD203B41FA5}">
                      <a16:colId xmlns:a16="http://schemas.microsoft.com/office/drawing/2014/main" val="681833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Doc_id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Token1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Token2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Token3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782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586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23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39074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D84B172-51AE-EA49-929E-E847858F54F4}"/>
              </a:ext>
            </a:extLst>
          </p:cNvPr>
          <p:cNvSpPr txBox="1"/>
          <p:nvPr/>
        </p:nvSpPr>
        <p:spPr>
          <a:xfrm>
            <a:off x="5839846" y="2219740"/>
            <a:ext cx="1716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DTM – “Sparse Data”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B2B5F9-BA9D-224C-830A-D6FBD499C046}"/>
              </a:ext>
            </a:extLst>
          </p:cNvPr>
          <p:cNvSpPr/>
          <p:nvPr/>
        </p:nvSpPr>
        <p:spPr>
          <a:xfrm>
            <a:off x="527538" y="5889373"/>
            <a:ext cx="8152636" cy="4956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Despite density, both have same structure so the same steps apply.</a:t>
            </a:r>
          </a:p>
        </p:txBody>
      </p:sp>
    </p:spTree>
    <p:extLst>
      <p:ext uri="{BB962C8B-B14F-4D97-AF65-F5344CB8AC3E}">
        <p14:creationId xmlns:p14="http://schemas.microsoft.com/office/powerpoint/2010/main" val="179939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6716</TotalTime>
  <Words>1805</Words>
  <Application>Microsoft Macintosh PowerPoint</Application>
  <PresentationFormat>On-screen Show (4:3)</PresentationFormat>
  <Paragraphs>535</Paragraphs>
  <Slides>27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Franklin Gothic Book</vt:lpstr>
      <vt:lpstr>Open Sans</vt:lpstr>
      <vt:lpstr>Wingdings 2</vt:lpstr>
      <vt:lpstr>1_Office Theme</vt:lpstr>
      <vt:lpstr>Document Classification w/ ElasticNet Regression</vt:lpstr>
      <vt:lpstr>Supervised Learning</vt:lpstr>
      <vt:lpstr>Modeling Process</vt:lpstr>
      <vt:lpstr>Sampling Step: Basic Partitioning Schema</vt:lpstr>
      <vt:lpstr>Supervised Learning Example</vt:lpstr>
      <vt:lpstr>Linear Regression for continuous outcomes</vt:lpstr>
      <vt:lpstr>The linear combination equation captures information</vt:lpstr>
      <vt:lpstr>Step 1: Logistic Response Function</vt:lpstr>
      <vt:lpstr>Dense vs Sparse Data Matrices</vt:lpstr>
      <vt:lpstr>Models are picky.</vt:lpstr>
      <vt:lpstr>Models are picky.</vt:lpstr>
      <vt:lpstr>Models are picky.</vt:lpstr>
      <vt:lpstr>Text is hard.</vt:lpstr>
      <vt:lpstr>Text modeling is hard.</vt:lpstr>
      <vt:lpstr>Concept Drift</vt:lpstr>
      <vt:lpstr>Matrix Matching</vt:lpstr>
      <vt:lpstr>Now suppose your model expected words</vt:lpstr>
      <vt:lpstr>Matrix Matching</vt:lpstr>
      <vt:lpstr>Applying these concepts to text</vt:lpstr>
      <vt:lpstr>Hospital Readmissions is a problem</vt:lpstr>
      <vt:lpstr>Ridge Regression</vt:lpstr>
      <vt:lpstr>Ridge Regression</vt:lpstr>
      <vt:lpstr>Lasso Regression</vt:lpstr>
      <vt:lpstr>Lasso/Ridge Regression Comparison</vt:lpstr>
      <vt:lpstr>D_ElasticNetExample.R</vt:lpstr>
      <vt:lpstr>In reality you would likely make an ensemble</vt:lpstr>
      <vt:lpstr>E_ElasticNetExample_ensemble.R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412</cp:revision>
  <dcterms:created xsi:type="dcterms:W3CDTF">2018-05-23T17:24:59Z</dcterms:created>
  <dcterms:modified xsi:type="dcterms:W3CDTF">2021-04-05T23:35:24Z</dcterms:modified>
</cp:coreProperties>
</file>