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1"/>
  </p:notesMasterIdLst>
  <p:sldIdLst>
    <p:sldId id="344" r:id="rId4"/>
    <p:sldId id="364" r:id="rId5"/>
    <p:sldId id="361" r:id="rId6"/>
    <p:sldId id="340" r:id="rId7"/>
    <p:sldId id="341" r:id="rId8"/>
    <p:sldId id="342" r:id="rId9"/>
    <p:sldId id="362" r:id="rId10"/>
    <p:sldId id="327" r:id="rId11"/>
    <p:sldId id="257" r:id="rId12"/>
    <p:sldId id="258" r:id="rId13"/>
    <p:sldId id="263" r:id="rId14"/>
    <p:sldId id="264" r:id="rId15"/>
    <p:sldId id="265" r:id="rId16"/>
    <p:sldId id="269" r:id="rId17"/>
    <p:sldId id="270" r:id="rId18"/>
    <p:sldId id="363" r:id="rId19"/>
    <p:sldId id="274" r:id="rId20"/>
    <p:sldId id="275" r:id="rId21"/>
    <p:sldId id="352" r:id="rId22"/>
    <p:sldId id="35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54" r:id="rId33"/>
    <p:sldId id="287" r:id="rId34"/>
    <p:sldId id="288" r:id="rId35"/>
    <p:sldId id="291" r:id="rId36"/>
    <p:sldId id="355" r:id="rId37"/>
    <p:sldId id="293" r:id="rId38"/>
    <p:sldId id="294" r:id="rId39"/>
    <p:sldId id="356" r:id="rId40"/>
    <p:sldId id="357" r:id="rId41"/>
    <p:sldId id="296" r:id="rId42"/>
    <p:sldId id="297" r:id="rId43"/>
    <p:sldId id="298" r:id="rId44"/>
    <p:sldId id="358" r:id="rId45"/>
    <p:sldId id="301" r:id="rId46"/>
    <p:sldId id="302" r:id="rId47"/>
    <p:sldId id="359" r:id="rId48"/>
    <p:sldId id="360" r:id="rId49"/>
    <p:sldId id="303" r:id="rId50"/>
    <p:sldId id="304" r:id="rId51"/>
    <p:sldId id="306" r:id="rId52"/>
    <p:sldId id="307" r:id="rId53"/>
    <p:sldId id="308" r:id="rId54"/>
    <p:sldId id="309" r:id="rId55"/>
    <p:sldId id="310" r:id="rId56"/>
    <p:sldId id="365" r:id="rId57"/>
    <p:sldId id="366" r:id="rId58"/>
    <p:sldId id="311" r:id="rId59"/>
    <p:sldId id="312" r:id="rId60"/>
    <p:sldId id="313" r:id="rId61"/>
    <p:sldId id="314" r:id="rId62"/>
    <p:sldId id="350" r:id="rId63"/>
    <p:sldId id="335" r:id="rId64"/>
    <p:sldId id="315" r:id="rId65"/>
    <p:sldId id="316" r:id="rId66"/>
    <p:sldId id="317" r:id="rId67"/>
    <p:sldId id="318" r:id="rId68"/>
    <p:sldId id="333" r:id="rId69"/>
    <p:sldId id="33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2080" autoAdjust="0"/>
  </p:normalViewPr>
  <p:slideViewPr>
    <p:cSldViewPr snapToGrid="0">
      <p:cViewPr varScale="1">
        <p:scale>
          <a:sx n="87" d="100"/>
          <a:sy n="87" d="100"/>
        </p:scale>
        <p:origin x="2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6E70BA-DCF0-3A4A-B8E9-C488FCFED418}"/>
              </a:ext>
            </a:extLst>
          </p:cNvPr>
          <p:cNvSpPr txBox="1"/>
          <p:nvPr/>
        </p:nvSpPr>
        <p:spPr>
          <a:xfrm>
            <a:off x="114794" y="1999657"/>
            <a:ext cx="4604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742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22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74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92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2248524"/>
            <a:ext cx="3047892" cy="30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597" y="1076172"/>
            <a:ext cx="599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</a:t>
            </a:r>
            <a:r>
              <a:rPr lang="en-US" sz="1600" i="1" dirty="0">
                <a:solidFill>
                  <a:prstClr val="black"/>
                </a:solidFill>
              </a:rPr>
              <a:t>Avoid open ended questions or just curiosity analysis.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EABB-CDB4-E846-8F32-29F572E9F7C5}"/>
              </a:ext>
            </a:extLst>
          </p:cNvPr>
          <p:cNvSpPr txBox="1"/>
          <p:nvPr/>
        </p:nvSpPr>
        <p:spPr>
          <a:xfrm>
            <a:off x="2900597" y="1654035"/>
            <a:ext cx="624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Don’t measure things twice (multi-collinearity) like Celsius &amp; Fahrenheit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E6FD3-6C5B-B44B-9A75-FE5846B5B8F6}"/>
              </a:ext>
            </a:extLst>
          </p:cNvPr>
          <p:cNvSpPr/>
          <p:nvPr/>
        </p:nvSpPr>
        <p:spPr>
          <a:xfrm>
            <a:off x="2900596" y="2478120"/>
            <a:ext cx="6243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Data may record them as voluntarily leaving but that may mask the real issue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BF1E4-F1BD-5544-9FC8-7ADE1E73107D}"/>
              </a:ext>
            </a:extLst>
          </p:cNvPr>
          <p:cNvSpPr/>
          <p:nvPr/>
        </p:nvSpPr>
        <p:spPr>
          <a:xfrm>
            <a:off x="2900597" y="4040868"/>
            <a:ext cx="6243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8BE84-F0A5-2145-9EBF-25D5C269F743}"/>
              </a:ext>
            </a:extLst>
          </p:cNvPr>
          <p:cNvSpPr/>
          <p:nvPr/>
        </p:nvSpPr>
        <p:spPr>
          <a:xfrm>
            <a:off x="2900596" y="5357393"/>
            <a:ext cx="624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Including flight ”cancel status” when predicting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1CB-BD11-C34B-80E3-EF0F17F7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new material?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BFA-5288-0041-8520-C6531351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is inherently ambiguous</a:t>
            </a:r>
          </a:p>
          <a:p>
            <a:r>
              <a:rPr lang="en-US" dirty="0"/>
              <a:t>Read C1,C2 and C3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BBC8-3903-7745-BE60-41D8E84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E133B-DE48-7242-A11F-9398BA22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21E2-2977-0C4F-821A-EBF4732F8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86990" y="1305782"/>
            <a:ext cx="411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D12C4AE-754C-6543-8859-C00AD460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78336"/>
              </p:ext>
            </p:extLst>
          </p:nvPr>
        </p:nvGraphicFramePr>
        <p:xfrm>
          <a:off x="5811187" y="2401341"/>
          <a:ext cx="1233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33">
                  <a:extLst>
                    <a:ext uri="{9D8B030D-6E8A-4147-A177-3AD203B41FA5}">
                      <a16:colId xmlns:a16="http://schemas.microsoft.com/office/drawing/2014/main" val="2235749819"/>
                    </a:ext>
                  </a:extLst>
                </a:gridCol>
                <a:gridCol w="674236">
                  <a:extLst>
                    <a:ext uri="{9D8B030D-6E8A-4147-A177-3AD203B41FA5}">
                      <a16:colId xmlns:a16="http://schemas.microsoft.com/office/drawing/2014/main" val="4436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9913"/>
              </p:ext>
            </p:extLst>
          </p:nvPr>
        </p:nvGraphicFramePr>
        <p:xfrm>
          <a:off x="1023561" y="3867057"/>
          <a:ext cx="7505842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0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u="none" strike="noStrike" kern="1200" dirty="0" err="1">
                          <a:effectLst/>
                        </a:rPr>
                        <a:t>Affiliation_IndependentOther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861750"/>
            <a:ext cx="45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regular season stats predict the championship outcome: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68060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68369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but if interested can share code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3912362"/>
            <a:ext cx="2652154" cy="4999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5774397" y="3034555"/>
            <a:ext cx="1116169" cy="447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</a:t>
            </a:r>
            <a:r>
              <a:rPr lang="en-US" i="1" dirty="0">
                <a:solidFill>
                  <a:prstClr val="white"/>
                </a:solidFill>
              </a:rPr>
              <a:t>separate data </a:t>
            </a:r>
            <a:r>
              <a:rPr lang="en-US" dirty="0">
                <a:solidFill>
                  <a:prstClr val="white"/>
                </a:solidFill>
              </a:rPr>
              <a:t>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F561777-1014-674C-A944-72099607058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 or in airlines “revenue per mile. 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D08E1D2-9590-B242-A830-C42C868429B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8127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1915-4810-F54F-9877-90E53331AB24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66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1061B8D-8764-9A4B-A720-5592AB29FA1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Piazza questions – your TAs need something to 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(see syllabus)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 for those using </a:t>
            </a:r>
            <a:r>
              <a:rPr lang="en-US" sz="2400" dirty="0" err="1"/>
              <a:t>radiant.data</a:t>
            </a:r>
            <a:r>
              <a:rPr lang="en-US" sz="2400" dirty="0"/>
              <a:t>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241836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6795</Words>
  <Application>Microsoft Macintosh PowerPoint</Application>
  <PresentationFormat>On-screen Show (4:3)</PresentationFormat>
  <Paragraphs>2665</Paragraphs>
  <Slides>67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CSCI E-96</vt:lpstr>
      <vt:lpstr>Any questions before new material?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Vtreat summary</vt:lpstr>
      <vt:lpstr>REVIEW: Informative Variables</vt:lpstr>
      <vt:lpstr>REVIEW: Outcome/Target Variable</vt:lpstr>
      <vt:lpstr>Engineering: SME – Factor Level Interactions</vt:lpstr>
      <vt:lpstr>Engineering: 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Feature Enrichment Requires a Join</vt:lpstr>
      <vt:lpstr>Left Join</vt:lpstr>
      <vt:lpstr>Right Join</vt:lpstr>
      <vt:lpstr>Inner Join</vt:lpstr>
      <vt:lpstr>Full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39</cp:revision>
  <dcterms:created xsi:type="dcterms:W3CDTF">2018-09-09T20:06:05Z</dcterms:created>
  <dcterms:modified xsi:type="dcterms:W3CDTF">2021-02-08T18:18:53Z</dcterms:modified>
</cp:coreProperties>
</file>