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97" r:id="rId2"/>
    <p:sldId id="409" r:id="rId3"/>
    <p:sldId id="410" r:id="rId4"/>
    <p:sldId id="411" r:id="rId5"/>
    <p:sldId id="412" r:id="rId6"/>
    <p:sldId id="413" r:id="rId7"/>
    <p:sldId id="415" r:id="rId8"/>
    <p:sldId id="416" r:id="rId9"/>
    <p:sldId id="417" r:id="rId10"/>
    <p:sldId id="511" r:id="rId11"/>
    <p:sldId id="420" r:id="rId12"/>
    <p:sldId id="446" r:id="rId13"/>
    <p:sldId id="512" r:id="rId14"/>
    <p:sldId id="517" r:id="rId15"/>
    <p:sldId id="513" r:id="rId16"/>
    <p:sldId id="425" r:id="rId17"/>
    <p:sldId id="514" r:id="rId18"/>
    <p:sldId id="426" r:id="rId19"/>
    <p:sldId id="427" r:id="rId20"/>
    <p:sldId id="428" r:id="rId21"/>
    <p:sldId id="429" r:id="rId22"/>
    <p:sldId id="430" r:id="rId23"/>
    <p:sldId id="432" r:id="rId24"/>
    <p:sldId id="440" r:id="rId25"/>
    <p:sldId id="441" r:id="rId26"/>
    <p:sldId id="515" r:id="rId27"/>
    <p:sldId id="518" r:id="rId28"/>
    <p:sldId id="44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3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Cross Validation</a:t>
            </a:r>
          </a:p>
          <a:p>
            <a:r>
              <a:rPr lang="en-US" dirty="0"/>
              <a:t>No Feature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5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11/22/21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209823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11/22/21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514601" y="533401"/>
            <a:ext cx="6155708" cy="769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3E7E">
                    <a:alpha val="99000"/>
                  </a:srgbClr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043170">
                    <a:alpha val="99000"/>
                  </a:srgbClr>
                </a:solidFill>
              </a:rPr>
              <a:t>Agenda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905000"/>
            <a:ext cx="8343900" cy="3962400"/>
          </a:xfrm>
          <a:prstGeom prst="rect">
            <a:avLst/>
          </a:prstGeom>
        </p:spPr>
        <p:txBody>
          <a:bodyPr anchor="t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sz="2800" baseline="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1550" indent="-514350">
              <a:buFont typeface="+mj-lt"/>
              <a:buAutoNum type="alphaLcParenR"/>
              <a:defRPr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agenda item</a:t>
            </a:r>
          </a:p>
          <a:p>
            <a:pPr lvl="1"/>
            <a:r>
              <a:rPr lang="en-US" dirty="0"/>
              <a:t>Sub item</a:t>
            </a:r>
          </a:p>
          <a:p>
            <a:pPr lvl="1"/>
            <a:r>
              <a:rPr lang="en-US" dirty="0"/>
              <a:t>Sub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365D0-5BFF-4591-B84D-8953AC9A16AD}" type="datetime1">
              <a:rPr lang="en-US" smtClean="0"/>
              <a:t>11/22/21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81000" y="1447800"/>
            <a:ext cx="8343900" cy="0"/>
          </a:xfrm>
          <a:prstGeom prst="line">
            <a:avLst/>
          </a:prstGeom>
          <a:ln>
            <a:solidFill>
              <a:srgbClr val="EEB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M_Auto_Icon_rev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9104"/>
            <a:ext cx="990600" cy="744488"/>
          </a:xfrm>
          <a:prstGeom prst="rect">
            <a:avLst/>
          </a:prstGeom>
        </p:spPr>
      </p:pic>
      <p:pic>
        <p:nvPicPr>
          <p:cNvPr id="13" name="Picture 12" descr="LM_Home_Icon_rev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4196"/>
            <a:ext cx="914400" cy="8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1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11/22/21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11/22/21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11/22/21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11/22/21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11/22/21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11/22/21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11/22/21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11/22/21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ockx.com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eg"/><Relationship Id="rId5" Type="http://schemas.openxmlformats.org/officeDocument/2006/relationships/hyperlink" Target="mtgstocks.com" TargetMode="External"/><Relationship Id="rId4" Type="http://schemas.openxmlformats.org/officeDocument/2006/relationships/hyperlink" Target="mtggoldfish.com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endingclub.com/info/download-data.action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532" y="1122363"/>
            <a:ext cx="7548937" cy="2387600"/>
          </a:xfrm>
        </p:spPr>
        <p:txBody>
          <a:bodyPr/>
          <a:lstStyle/>
          <a:p>
            <a:r>
              <a:rPr lang="en-US" dirty="0"/>
              <a:t>Non-Traditional Market Making</a:t>
            </a:r>
            <a:br>
              <a:rPr lang="en-US" dirty="0"/>
            </a:br>
            <a:r>
              <a:rPr lang="en-US" dirty="0"/>
              <a:t> &amp; </a:t>
            </a:r>
            <a:br>
              <a:rPr lang="en-US" dirty="0"/>
            </a:br>
            <a:r>
              <a:rPr lang="en-US" dirty="0"/>
              <a:t>Credit Risk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11/22/21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92812" y="1690688"/>
          <a:ext cx="4358381" cy="1859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5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b="0" strike="noStrike" dirty="0">
                          <a:solidFill>
                            <a:schemeClr val="bg1"/>
                          </a:solidFill>
                        </a:rPr>
                        <a:t>Topic VI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Predicting Loan</a:t>
                      </a:r>
                      <a:r>
                        <a:rPr lang="en-US" sz="14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Defaults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Lending Club Information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 a model to the loan data &amp; save as an example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 a more validated model with new loans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Visualize the loans in a dynamic plot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11/22/21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8948342-95B8-BA4D-BCAF-186CF394B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4793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Cutoff Threshold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11/22/21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8816" y="3071213"/>
            <a:ext cx="787215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2154" indent="-82154">
              <a:buFont typeface="Arial" panose="020B0604020202020204" pitchFamily="34" charset="0"/>
              <a:buChar char="•"/>
            </a:pPr>
            <a:r>
              <a:rPr lang="en-US" sz="2100" dirty="0"/>
              <a:t>Should we be equal weighted?  </a:t>
            </a:r>
          </a:p>
          <a:p>
            <a:pPr marL="82154" indent="-82154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82154" indent="-82154">
              <a:buFont typeface="Arial" panose="020B0604020202020204" pitchFamily="34" charset="0"/>
              <a:buChar char="•"/>
            </a:pPr>
            <a:r>
              <a:rPr lang="en-US" sz="2100" dirty="0"/>
              <a:t>Do we care </a:t>
            </a:r>
            <a:r>
              <a:rPr lang="en-US" sz="2100" u="sng" dirty="0"/>
              <a:t>equally</a:t>
            </a:r>
            <a:r>
              <a:rPr lang="en-US" sz="2100" dirty="0"/>
              <a:t> about picking paying notes and charged off loans?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E5C01-2AE6-489C-BED6-17BC74CB7B2E}"/>
              </a:ext>
            </a:extLst>
          </p:cNvPr>
          <p:cNvSpPr txBox="1"/>
          <p:nvPr/>
        </p:nvSpPr>
        <p:spPr>
          <a:xfrm>
            <a:off x="150185" y="1832368"/>
            <a:ext cx="884363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Is 0.50 the optimal cutoff?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F4436ACB-9FF7-F648-8297-D36652610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49203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a CAPM style plot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11/22/21</a:t>
            </a:fld>
            <a:endParaRPr lang="en-US"/>
          </a:p>
        </p:txBody>
      </p:sp>
      <p:pic>
        <p:nvPicPr>
          <p:cNvPr id="7170" name="Picture 2" descr="Image result for CAPM">
            <a:extLst>
              <a:ext uri="{FF2B5EF4-FFF2-40B4-BE49-F238E27FC236}">
                <a16:creationId xmlns:a16="http://schemas.microsoft.com/office/drawing/2014/main" id="{74CDE1BA-D0E4-4F71-8CC8-03782C3A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00" y="1676474"/>
            <a:ext cx="5780602" cy="345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E2B014F-A976-0B49-8140-5D2F797EB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7FCED-96C8-5040-8EB2-3F2BB9509581}"/>
              </a:ext>
            </a:extLst>
          </p:cNvPr>
          <p:cNvSpPr txBox="1"/>
          <p:nvPr/>
        </p:nvSpPr>
        <p:spPr>
          <a:xfrm>
            <a:off x="154112" y="4345968"/>
            <a:ext cx="225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T-Bill: usually 3 month</a:t>
            </a:r>
          </a:p>
        </p:txBody>
      </p:sp>
    </p:spTree>
    <p:extLst>
      <p:ext uri="{BB962C8B-B14F-4D97-AF65-F5344CB8AC3E}">
        <p14:creationId xmlns:p14="http://schemas.microsoft.com/office/powerpoint/2010/main" val="3155589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err="1"/>
              <a:t>B_ConsumerCreditScoring.R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11/22/21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2" y="2040116"/>
            <a:ext cx="4319869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Learning Objective: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Score notes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Make a plot similar to CAPM &amp; identify top loans to fund</a:t>
            </a:r>
          </a:p>
        </p:txBody>
      </p:sp>
      <p:pic>
        <p:nvPicPr>
          <p:cNvPr id="7170" name="Picture 2" descr="Image result for CAPM">
            <a:extLst>
              <a:ext uri="{FF2B5EF4-FFF2-40B4-BE49-F238E27FC236}">
                <a16:creationId xmlns:a16="http://schemas.microsoft.com/office/drawing/2014/main" id="{74CDE1BA-D0E4-4F71-8CC8-03782C3A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564" y="2628741"/>
            <a:ext cx="4186238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633FBA3-2F4A-6948-9C99-09543A81A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0993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2D2BE-FE7D-E048-86D2-EC4EDE1C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00870-1CC3-614D-B9A4-307F6B97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Results using Models.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BFF4A-7776-EF43-9022-959326C2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FC6E3-C8DB-114F-B8D3-B1A34A1E7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C5DBAA-3778-CF48-ADAA-2F560A99DA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6" t="13255" r="9323" b="32108"/>
          <a:stretch/>
        </p:blipFill>
        <p:spPr>
          <a:xfrm>
            <a:off x="116959" y="1212112"/>
            <a:ext cx="7448003" cy="37958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858CE6-E19E-6E43-9141-06F074F44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9" y="5135526"/>
            <a:ext cx="6007182" cy="1057907"/>
          </a:xfrm>
          <a:prstGeom prst="rect">
            <a:avLst/>
          </a:prstGeom>
          <a:ln>
            <a:solidFill>
              <a:srgbClr val="FF02C8"/>
            </a:solidFill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A5E8CD5-00FC-414E-B88D-CCEDCAAE6045}"/>
              </a:ext>
            </a:extLst>
          </p:cNvPr>
          <p:cNvSpPr/>
          <p:nvPr/>
        </p:nvSpPr>
        <p:spPr>
          <a:xfrm>
            <a:off x="6953693" y="3019274"/>
            <a:ext cx="119769" cy="91787"/>
          </a:xfrm>
          <a:prstGeom prst="ellipse">
            <a:avLst/>
          </a:prstGeom>
          <a:solidFill>
            <a:srgbClr val="FF02C8"/>
          </a:solidFill>
          <a:ln>
            <a:solidFill>
              <a:srgbClr val="FF0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8664E64D-4BA3-DA4B-A4F7-D6DC815C4BE8}"/>
              </a:ext>
            </a:extLst>
          </p:cNvPr>
          <p:cNvCxnSpPr>
            <a:cxnSpLocks/>
            <a:stCxn id="17" idx="7"/>
          </p:cNvCxnSpPr>
          <p:nvPr/>
        </p:nvCxnSpPr>
        <p:spPr>
          <a:xfrm rot="5400000" flipH="1" flipV="1">
            <a:off x="6708561" y="1804021"/>
            <a:ext cx="1576056" cy="881334"/>
          </a:xfrm>
          <a:prstGeom prst="bentConnector3">
            <a:avLst>
              <a:gd name="adj1" fmla="val -1349"/>
            </a:avLst>
          </a:prstGeom>
          <a:ln>
            <a:solidFill>
              <a:srgbClr val="FF0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F652BC4-70B9-4444-9FF9-40BDFBA97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868" y="214367"/>
            <a:ext cx="1929743" cy="1257135"/>
          </a:xfrm>
          <a:prstGeom prst="rect">
            <a:avLst/>
          </a:prstGeom>
          <a:ln>
            <a:solidFill>
              <a:srgbClr val="FF02C8"/>
            </a:solidFill>
          </a:ln>
        </p:spPr>
      </p:pic>
    </p:spTree>
    <p:extLst>
      <p:ext uri="{BB962C8B-B14F-4D97-AF65-F5344CB8AC3E}">
        <p14:creationId xmlns:p14="http://schemas.microsoft.com/office/powerpoint/2010/main" val="378632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92812" y="1690688"/>
          <a:ext cx="4358381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5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b="0" strike="noStrike" dirty="0">
                          <a:solidFill>
                            <a:schemeClr val="bg1"/>
                          </a:solidFill>
                        </a:rPr>
                        <a:t>Topic VII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Simulating a Non-Traditional Mkt Opportunity</a:t>
                      </a:r>
                      <a:endParaRPr lang="en-US" sz="14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the trading card market as an investment vehicle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problem for analysis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 with probability &amp; simulate mkt buying to quantify risk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11/22/21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874657B-4975-3446-961B-CA6EB23B1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209717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Non-Traditional Markets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11/22/21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2960" y="1450848"/>
            <a:ext cx="8682512" cy="3462528"/>
            <a:chOff x="200247" y="1633165"/>
            <a:chExt cx="7696200" cy="306919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315047" y="1980827"/>
              <a:ext cx="0" cy="26289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00247" y="2609477"/>
              <a:ext cx="3998788" cy="2092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Stock Markets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Bond Markets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Housing/Mortgages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Commodities – Gold, Silver etc.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Crop Futures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Consumer Credit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24623" y="2476127"/>
              <a:ext cx="2332502" cy="1391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Crypto-currencies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Beanie Babies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Derivatives (originally)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Web Domains &amp; Blogs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Shoes </a:t>
              </a:r>
              <a:r>
                <a:rPr lang="en-US" sz="1600" dirty="0">
                  <a:hlinkClick r:id="rId2"/>
                </a:rPr>
                <a:t>https://stockx.com/ </a:t>
              </a:r>
              <a:endParaRPr lang="en-US" sz="1600" dirty="0"/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3135" y="1695077"/>
              <a:ext cx="3186112" cy="40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Traditional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10335" y="1633165"/>
              <a:ext cx="3186112" cy="40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Non-Traditional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59FBAFB-3A68-44BD-94D2-DF8087F49276}"/>
              </a:ext>
            </a:extLst>
          </p:cNvPr>
          <p:cNvSpPr/>
          <p:nvPr/>
        </p:nvSpPr>
        <p:spPr>
          <a:xfrm>
            <a:off x="150185" y="575658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 contrast to traditional markets, emerging or non traditional markets lack transparency, regulations and can often be manipulated more easily.    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C9D3CE34-393E-3441-AB3A-6FC325558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361982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Non-Traditional Mkt…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11/22/21</a:t>
            </a:fld>
            <a:endParaRPr lang="en-US"/>
          </a:p>
        </p:txBody>
      </p:sp>
      <p:pic>
        <p:nvPicPr>
          <p:cNvPr id="15362" name="Picture 2" descr="Image result for beanie babies meme">
            <a:extLst>
              <a:ext uri="{FF2B5EF4-FFF2-40B4-BE49-F238E27FC236}">
                <a16:creationId xmlns:a16="http://schemas.microsoft.com/office/drawing/2014/main" id="{28E19B7F-A106-4E0B-B9C0-F2FC4C18C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3" b="13207"/>
          <a:stretch/>
        </p:blipFill>
        <p:spPr bwMode="auto">
          <a:xfrm>
            <a:off x="1430373" y="1109157"/>
            <a:ext cx="6283255" cy="463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D3ACA71-DF34-DD4B-B642-C111AF1DC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914084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non-traditional Market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11/22/21</a:t>
            </a:fld>
            <a:endParaRPr lang="en-US"/>
          </a:p>
        </p:txBody>
      </p:sp>
      <p:pic>
        <p:nvPicPr>
          <p:cNvPr id="2050" name="Picture 2" descr="Image result for magic the gath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25" y="2455449"/>
            <a:ext cx="3914481" cy="220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" y="5371770"/>
            <a:ext cx="8936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Owned by Hasbro, MTG is a 25 year old collectible trading card game.  It is estimated that there are 8-12million players worldwide.  Thus is it popular and has demonstrated longevity unlike other non-traditional markets.  </a:t>
            </a:r>
          </a:p>
        </p:txBody>
      </p:sp>
      <p:pic>
        <p:nvPicPr>
          <p:cNvPr id="1026" name="Picture 2" descr="Image result for magic the gathering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6" y="1751122"/>
            <a:ext cx="3356801" cy="335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35A90A9-9680-9349-9684-0CFEEC3E7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58208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The Gathering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11/22/21</a:t>
            </a:fld>
            <a:endParaRPr lang="en-US"/>
          </a:p>
        </p:txBody>
      </p:sp>
      <p:pic>
        <p:nvPicPr>
          <p:cNvPr id="3074" name="Picture 2" descr="Image result for magic the gath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85" y="1690242"/>
            <a:ext cx="6955031" cy="347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D93CD6-B8AB-4FF1-8046-0707CD4F91A2}"/>
              </a:ext>
            </a:extLst>
          </p:cNvPr>
          <p:cNvSpPr/>
          <p:nvPr/>
        </p:nvSpPr>
        <p:spPr>
          <a:xfrm>
            <a:off x="150185" y="5780967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Players create 60 card decks with cards of different abilities for a duel.  Cards are fantasy based with creatures, sorceries, and mythical artifacts.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E481A70-9598-DF42-AE01-BD2CA58AF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44870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Consumer Credit - Lending Club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11/22/21</a:t>
            </a:fld>
            <a:endParaRPr lang="en-US"/>
          </a:p>
        </p:txBody>
      </p:sp>
      <p:pic>
        <p:nvPicPr>
          <p:cNvPr id="102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150185" y="1191866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2773511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Peer to Peer funding for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Personal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Auto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Small Business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Medical Loans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/>
              <a:t>Everyday investors can accept the loan risk – making it a new banking distribution 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92502" y="1200041"/>
            <a:ext cx="5501315" cy="4000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Consumers apply for loans &amp; instead of bank funding, other consumers fund the loan by purchasing “notes” to receive the interest.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D9D8EE-3FE9-4E09-A75A-59EA82AF91CD}"/>
              </a:ext>
            </a:extLst>
          </p:cNvPr>
          <p:cNvSpPr/>
          <p:nvPr/>
        </p:nvSpPr>
        <p:spPr>
          <a:xfrm>
            <a:off x="150185" y="587850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 credit is a traditional market.  There are defined inputs (credit score), consumer protections (usury laws), and established distribution (credit applications).  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F48C95A-D3D8-D145-872A-198813916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441076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The Gathering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11/22/21</a:t>
            </a:fld>
            <a:endParaRPr lang="en-US"/>
          </a:p>
        </p:txBody>
      </p:sp>
      <p:pic>
        <p:nvPicPr>
          <p:cNvPr id="4098" name="Picture 2" descr="Image result for magic the gathering tourna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5" y="1804416"/>
            <a:ext cx="3710166" cy="27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magic the gathering tourna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039" y="1719073"/>
            <a:ext cx="4826800" cy="290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5BBC37-33F2-4763-80FC-272AF7B0CE1D}"/>
              </a:ext>
            </a:extLst>
          </p:cNvPr>
          <p:cNvSpPr/>
          <p:nvPr/>
        </p:nvSpPr>
        <p:spPr>
          <a:xfrm>
            <a:off x="150185" y="581754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The cards have limited print runs &amp; varying rarities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B85E442-334B-2648-8B90-03F170076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7079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6FBAFD-02D2-6743-B1B4-19C07BE69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5"/>
          <a:stretch/>
        </p:blipFill>
        <p:spPr>
          <a:xfrm>
            <a:off x="2364828" y="1524000"/>
            <a:ext cx="6695090" cy="1628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02A6A2-419E-654D-AB4C-5AA8DC506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055" y="4199319"/>
            <a:ext cx="6547945" cy="155717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that’s why it’s a market…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11/22/21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3837D-2F38-4B3F-B181-057EA4AF719A}"/>
              </a:ext>
            </a:extLst>
          </p:cNvPr>
          <p:cNvSpPr/>
          <p:nvPr/>
        </p:nvSpPr>
        <p:spPr>
          <a:xfrm>
            <a:off x="150185" y="5866311"/>
            <a:ext cx="8843630" cy="4285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Some cards go up and others down at sites like </a:t>
            </a:r>
            <a:r>
              <a:rPr lang="en-US" sz="1350" dirty="0">
                <a:hlinkClick r:id="rId4" action="ppaction://hlinkfile"/>
              </a:rPr>
              <a:t>mtggoldfish.com</a:t>
            </a:r>
            <a:r>
              <a:rPr lang="en-US" sz="1350" dirty="0"/>
              <a:t> and </a:t>
            </a:r>
            <a:r>
              <a:rPr lang="en-US" sz="1350" dirty="0">
                <a:hlinkClick r:id="rId5" action="ppaction://hlinkfile"/>
              </a:rPr>
              <a:t>mtgstocks.com</a:t>
            </a:r>
            <a:r>
              <a:rPr lang="en-US" sz="1350" dirty="0"/>
              <a:t> 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2169ACA-68FB-C542-B0F9-AA10AF7C4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A8056-B4F9-9A42-9A72-B1CC612AE821}"/>
              </a:ext>
            </a:extLst>
          </p:cNvPr>
          <p:cNvSpPr txBox="1"/>
          <p:nvPr/>
        </p:nvSpPr>
        <p:spPr>
          <a:xfrm>
            <a:off x="4862927" y="1562678"/>
            <a:ext cx="4107856" cy="369332"/>
          </a:xfrm>
          <a:prstGeom prst="rect">
            <a:avLst/>
          </a:prstGeom>
          <a:noFill/>
          <a:ln>
            <a:solidFill>
              <a:srgbClr val="FF02C8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Started out good in the game, but wasn’t!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C4598-191E-9743-912A-CA04014481C1}"/>
              </a:ext>
            </a:extLst>
          </p:cNvPr>
          <p:cNvSpPr txBox="1"/>
          <p:nvPr/>
        </p:nvSpPr>
        <p:spPr>
          <a:xfrm>
            <a:off x="5066616" y="3811682"/>
            <a:ext cx="3907536" cy="646331"/>
          </a:xfrm>
          <a:prstGeom prst="rect">
            <a:avLst/>
          </a:prstGeom>
          <a:noFill/>
          <a:ln>
            <a:solidFill>
              <a:srgbClr val="FF02C8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new card came out, making this one much more powerful in combination!</a:t>
            </a:r>
          </a:p>
        </p:txBody>
      </p:sp>
      <p:pic>
        <p:nvPicPr>
          <p:cNvPr id="1026" name="Picture 2" descr="Karn, Scion of Urza [DOM]">
            <a:extLst>
              <a:ext uri="{FF2B5EF4-FFF2-40B4-BE49-F238E27FC236}">
                <a16:creationId xmlns:a16="http://schemas.microsoft.com/office/drawing/2014/main" id="{0A263FE4-CA1F-9E48-A1EC-7E4849B8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82" y="1187668"/>
            <a:ext cx="1606111" cy="224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word of Light and Shadow [DST]">
            <a:extLst>
              <a:ext uri="{FF2B5EF4-FFF2-40B4-BE49-F238E27FC236}">
                <a16:creationId xmlns:a16="http://schemas.microsoft.com/office/drawing/2014/main" id="{93D38AB0-B704-7345-A4E0-2313A1F3C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" y="3531477"/>
            <a:ext cx="1637642" cy="228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696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how do you get cards?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11/22/21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9616" y="3012988"/>
            <a:ext cx="707777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$19</a:t>
            </a:r>
          </a:p>
          <a:p>
            <a:r>
              <a:rPr lang="en-US" sz="1200" dirty="0"/>
              <a:t>You could buy </a:t>
            </a:r>
            <a:r>
              <a:rPr lang="en-US" sz="1200" dirty="0" err="1"/>
              <a:t>Karn</a:t>
            </a:r>
            <a:r>
              <a:rPr lang="en-US" sz="1200" dirty="0"/>
              <a:t> from an online marketplace.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$3  </a:t>
            </a:r>
          </a:p>
          <a:p>
            <a:r>
              <a:rPr lang="en-US" sz="1200" dirty="0"/>
              <a:t>You can open a booster pack from the appropriate expansion set and hope you get it.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$90</a:t>
            </a:r>
          </a:p>
          <a:p>
            <a:r>
              <a:rPr lang="en-US" sz="1200" dirty="0"/>
              <a:t>You can buy a booster box of 36 packs from the set and increase your odds of getting it while also getting many other potential valuable cards.  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$540 </a:t>
            </a:r>
          </a:p>
          <a:p>
            <a:r>
              <a:rPr lang="en-US" sz="1200" dirty="0"/>
              <a:t>You can buy 6 of the booster boxes in a case.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31CA5D-8A43-43B9-B9EB-EA3E91E17D5E}"/>
              </a:ext>
            </a:extLst>
          </p:cNvPr>
          <p:cNvSpPr/>
          <p:nvPr/>
        </p:nvSpPr>
        <p:spPr>
          <a:xfrm>
            <a:off x="150185" y="5793159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Say you are a player that needs to get </a:t>
            </a:r>
            <a:r>
              <a:rPr lang="en-US" sz="1350" dirty="0" err="1"/>
              <a:t>Karn</a:t>
            </a:r>
            <a:r>
              <a:rPr lang="en-US" sz="1350" dirty="0"/>
              <a:t>, Scion of </a:t>
            </a:r>
            <a:r>
              <a:rPr lang="en-US" sz="1350" dirty="0" err="1"/>
              <a:t>Urza</a:t>
            </a:r>
            <a:r>
              <a:rPr lang="en-US" sz="1350" dirty="0"/>
              <a:t> to complete a deck.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165803C-939B-214C-8BFF-1F7AD80C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70697-4C74-BA4A-8FB3-D13723019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9" r="63854"/>
          <a:stretch/>
        </p:blipFill>
        <p:spPr>
          <a:xfrm>
            <a:off x="219409" y="1060704"/>
            <a:ext cx="1376937" cy="1866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AAE990-0DF0-A34B-A96B-443718F1ED34}"/>
              </a:ext>
            </a:extLst>
          </p:cNvPr>
          <p:cNvSpPr/>
          <p:nvPr/>
        </p:nvSpPr>
        <p:spPr>
          <a:xfrm>
            <a:off x="1938528" y="1219200"/>
            <a:ext cx="5766816" cy="149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</a:t>
            </a:r>
            <a:r>
              <a:rPr lang="en-US" dirty="0" err="1"/>
              <a:t>Karn</a:t>
            </a:r>
            <a:r>
              <a:rPr lang="en-US" dirty="0"/>
              <a:t> Scion of </a:t>
            </a:r>
            <a:r>
              <a:rPr lang="en-US" dirty="0" err="1"/>
              <a:t>Urza</a:t>
            </a:r>
            <a:r>
              <a:rPr lang="en-US" dirty="0"/>
              <a:t> came out it was a $40 card.  At the time you could get it in a number of ways.</a:t>
            </a:r>
          </a:p>
        </p:txBody>
      </p:sp>
    </p:spTree>
    <p:extLst>
      <p:ext uri="{BB962C8B-B14F-4D97-AF65-F5344CB8AC3E}">
        <p14:creationId xmlns:p14="http://schemas.microsoft.com/office/powerpoint/2010/main" val="2603280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 Speculate as Supply Diminishes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11/22/21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91" y="1373886"/>
            <a:ext cx="4999040" cy="3505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Image result for speculation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84" y="2551020"/>
            <a:ext cx="4396388" cy="321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1A48B11-F5DE-5340-A7D0-AAE280E41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441808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set characteristics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11/22/21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4433" y="2394178"/>
            <a:ext cx="34870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Usually a pack contains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11 Commons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3 </a:t>
            </a:r>
            <a:r>
              <a:rPr lang="en-US" dirty="0" err="1"/>
              <a:t>Uncommons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 Rare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1 in 8 packs will replace the rare with a mythic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 in 6 packs will have a random premium foil card replacing a common. </a:t>
            </a:r>
          </a:p>
        </p:txBody>
      </p:sp>
      <p:pic>
        <p:nvPicPr>
          <p:cNvPr id="2050" name="Picture 2" descr="Magic the Gathering MtG Guilds of Ravnica Booster Box [Sealed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196820"/>
            <a:ext cx="3530600" cy="295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42C9B7B-FBE3-9242-A865-1AFB97E6A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16498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11/22/21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" y="2469484"/>
            <a:ext cx="8790432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bg1"/>
                </a:solidFill>
              </a:rPr>
              <a:t>Risk:</a:t>
            </a:r>
          </a:p>
          <a:p>
            <a:r>
              <a:rPr lang="en-US" sz="1600" dirty="0">
                <a:solidFill>
                  <a:schemeClr val="bg1"/>
                </a:solidFill>
              </a:rPr>
              <a:t>Each expansion set has varying prices.  Some cards are worthless while other cards can be expensive.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676" y="1252780"/>
            <a:ext cx="27511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When you open a pack: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738" y="3678657"/>
            <a:ext cx="8790432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/>
              <a:t>Reward:</a:t>
            </a:r>
          </a:p>
          <a:p>
            <a:r>
              <a:rPr lang="en-US" sz="1600" dirty="0"/>
              <a:t>Some packs will contain expensive cards which you can immediately sell for more than the cost of the pack.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8139" y="5916894"/>
            <a:ext cx="551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*Keep in mind there are friction costs, shipping a physical good takes time and money.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9E0FA7D-8F76-4EE8-BCDF-41CC9639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a new set according to risk &amp; reward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757231-4C7D-4649-BDB5-093A58B95908}"/>
              </a:ext>
            </a:extLst>
          </p:cNvPr>
          <p:cNvSpPr/>
          <p:nvPr/>
        </p:nvSpPr>
        <p:spPr>
          <a:xfrm>
            <a:off x="150185" y="5528224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Since we know the cards in a set, their prices, and the probabilities of getting specific cards, we can simulate pack openings.  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F0829FD3-029C-A94A-81AA-D4CC3ADC1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3253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92812" y="1690688"/>
          <a:ext cx="4358381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5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b="0" strike="noStrike" dirty="0">
                          <a:solidFill>
                            <a:schemeClr val="bg1"/>
                          </a:solidFill>
                        </a:rPr>
                        <a:t>Topic VII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Simulating a Non-Traditional Mkt Opportunity</a:t>
                      </a:r>
                      <a:endParaRPr lang="en-US" sz="14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the trading card market as an investment vehicle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problem for analysis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kern="1200" baseline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 with probability &amp; simulate mkt buying to quantify risk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11/22/21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D510DA2-28F8-8746-9B5D-9DBEC91AE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98789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7F79-5C8A-524A-8636-4B1BF8A9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with a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2219-3537-B543-A297-F06A4F07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787791"/>
          </a:xfrm>
        </p:spPr>
        <p:txBody>
          <a:bodyPr/>
          <a:lstStyle/>
          <a:p>
            <a:r>
              <a:rPr lang="en-US" dirty="0"/>
              <a:t>When you don’t want a random sample, then you can declare probability weights.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031B9-3539-804E-9056-9BDEE29D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11/22/21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1122-DB8F-754D-9D9F-5DBE851B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6AE7B-C93D-4645-B6AE-ADAEA7204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E3D74-DBBA-EB42-B2CA-368FDD52478C}"/>
              </a:ext>
            </a:extLst>
          </p:cNvPr>
          <p:cNvSpPr txBox="1"/>
          <p:nvPr/>
        </p:nvSpPr>
        <p:spPr>
          <a:xfrm>
            <a:off x="253219" y="2001356"/>
            <a:ext cx="85812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&lt;- 1:10</a:t>
            </a:r>
          </a:p>
          <a:p>
            <a:endParaRPr lang="en-US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Equal Probs</a:t>
            </a:r>
          </a:p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(123)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sample(idx,3)</a:t>
            </a:r>
          </a:p>
          <a:p>
            <a:endParaRPr lang="en-US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Example Probs</a:t>
            </a:r>
          </a:p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(123)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sample(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3, replace = T, prob = c(0,0,1,0,0,0,0,0,0,0))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72247E-0833-8441-B91C-5109341BAC6C}"/>
              </a:ext>
            </a:extLst>
          </p:cNvPr>
          <p:cNvSpPr txBox="1">
            <a:spLocks/>
          </p:cNvSpPr>
          <p:nvPr/>
        </p:nvSpPr>
        <p:spPr>
          <a:xfrm>
            <a:off x="600515" y="5237534"/>
            <a:ext cx="7886700" cy="7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Open </a:t>
            </a:r>
            <a:r>
              <a:rPr lang="en-US" dirty="0" err="1"/>
              <a:t>C_sample_w_probs.R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29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3_D_NonTraditionalMkts.R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11/22/21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51" y="2039925"/>
            <a:ext cx="4116918" cy="3087687"/>
          </a:xfrm>
          <a:prstGeom prst="rect">
            <a:avLst/>
          </a:prstGeom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1AE479F-3685-064E-9392-A78E6E639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1026" name="Picture 2" descr="Example triangular distribution that can be used to describe input data. |  Download Scientific Diagram">
            <a:extLst>
              <a:ext uri="{FF2B5EF4-FFF2-40B4-BE49-F238E27FC236}">
                <a16:creationId xmlns:a16="http://schemas.microsoft.com/office/drawing/2014/main" id="{2DDC6BFE-9C5E-B34E-8D61-BB51FD3EF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2635"/>
            <a:ext cx="4572001" cy="308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27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the Risk?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11/22/21</a:t>
            </a:fld>
            <a:endParaRPr lang="en-US"/>
          </a:p>
        </p:txBody>
      </p:sp>
      <p:pic>
        <p:nvPicPr>
          <p:cNvPr id="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52640" y="1206388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3590" y="2380729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Risk</a:t>
            </a:r>
          </a:p>
        </p:txBody>
      </p:sp>
      <p:sp>
        <p:nvSpPr>
          <p:cNvPr id="8" name="Rectangle 7"/>
          <p:cNvSpPr/>
          <p:nvPr/>
        </p:nvSpPr>
        <p:spPr>
          <a:xfrm>
            <a:off x="5577460" y="2404494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Mitigation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593" y="4875682"/>
            <a:ext cx="2689069" cy="30008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114300" indent="-114300">
              <a:buFont typeface="Arial" panose="020B0604020202020204" pitchFamily="34" charset="0"/>
              <a:buChar char="•"/>
              <a:tabLst>
                <a:tab pos="228600" algn="l"/>
              </a:tabLst>
              <a:defRPr>
                <a:solidFill>
                  <a:schemeClr val="bg1"/>
                </a:solidFill>
              </a:defRPr>
            </a:lvl1pPr>
          </a:lstStyle>
          <a:p>
            <a:r>
              <a:rPr lang="en-US" sz="1350" dirty="0"/>
              <a:t>Default – debtors that stop paying</a:t>
            </a:r>
          </a:p>
        </p:txBody>
      </p:sp>
      <p:sp>
        <p:nvSpPr>
          <p:cNvPr id="12" name="Isosceles Triangle 11"/>
          <p:cNvSpPr/>
          <p:nvPr/>
        </p:nvSpPr>
        <p:spPr>
          <a:xfrm rot="5400000">
            <a:off x="3062241" y="3943355"/>
            <a:ext cx="2657475" cy="31075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5577463" y="3015287"/>
            <a:ext cx="2750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Diversify – Do not fund more than $25 on a single loan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3590" y="2966515"/>
            <a:ext cx="23773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Over exposure in a single loan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3591" y="3645170"/>
            <a:ext cx="30884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Early payment reduces interest received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77463" y="3693938"/>
            <a:ext cx="22837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Monitor &amp; re-invest monthly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3591" y="4180951"/>
            <a:ext cx="25898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Illiquid – notes are 36-60 months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77463" y="4229719"/>
            <a:ext cx="23078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Buy notes with 36m horizons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77460" y="4924450"/>
            <a:ext cx="2523704" cy="30008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>
                <a:solidFill>
                  <a:schemeClr val="bg1"/>
                </a:solidFill>
              </a:rPr>
              <a:t>Model the probability of default</a:t>
            </a:r>
          </a:p>
        </p:txBody>
      </p: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id="{2E1226E8-1656-9B4C-B1FC-44F6F1ED0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711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/>
      <p:bldP spid="16" grpId="0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the Reward?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11/22/21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742" y="2453881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Reward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55540" y="2428878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Result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6743" y="4948837"/>
            <a:ext cx="27360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/>
              <a:t>Remaining interest is paid monthly to note holders.</a:t>
            </a:r>
          </a:p>
        </p:txBody>
      </p:sp>
      <p:sp>
        <p:nvSpPr>
          <p:cNvPr id="14" name="Isosceles Triangle 13"/>
          <p:cNvSpPr/>
          <p:nvPr/>
        </p:nvSpPr>
        <p:spPr>
          <a:xfrm rot="5400000">
            <a:off x="3013473" y="3955547"/>
            <a:ext cx="2657475" cy="31075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5455543" y="3039670"/>
            <a:ext cx="2750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Investors have no input to the % amount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6742" y="3039667"/>
            <a:ext cx="20145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Interest is imposed by LC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6744" y="3718322"/>
            <a:ext cx="28105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Usually lower rates for the applicant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55540" y="3718322"/>
            <a:ext cx="2288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Lower capital cost for debtor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6745" y="4254103"/>
            <a:ext cx="18505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LC takes 1% of interest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55542" y="4254103"/>
            <a:ext cx="29227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Reduces reward incentive for investor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5541" y="4948836"/>
            <a:ext cx="2853928" cy="5078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>
                <a:solidFill>
                  <a:schemeClr val="bg1"/>
                </a:solidFill>
              </a:rPr>
              <a:t>Investors act as banks &amp; receive consistent returns</a:t>
            </a:r>
          </a:p>
        </p:txBody>
      </p:sp>
      <p:pic>
        <p:nvPicPr>
          <p:cNvPr id="24" name="Picture 2" descr="Image result for lending club logo">
            <a:extLst>
              <a:ext uri="{FF2B5EF4-FFF2-40B4-BE49-F238E27FC236}">
                <a16:creationId xmlns:a16="http://schemas.microsoft.com/office/drawing/2014/main" id="{861FCCC7-D966-0349-BC74-AF5288903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52640" y="1206388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E9FD6B53-B1EA-4341-A9BB-3824FCA44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4260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/>
      <p:bldP spid="18" grpId="0"/>
      <p:bldP spid="20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11/22/21</a:t>
            </a:fld>
            <a:endParaRPr lang="en-US"/>
          </a:p>
        </p:txBody>
      </p:sp>
      <p:pic>
        <p:nvPicPr>
          <p:cNvPr id="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227721" y="1100594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buy a car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00" y="2560898"/>
            <a:ext cx="3744346" cy="260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0185" y="1832368"/>
            <a:ext cx="8843630" cy="30008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Erin decides to buy a car.  Instead of a traditional loan she applies at LC.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673" y="2768235"/>
            <a:ext cx="3777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Erin applies for a $10k car loan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LC assesses her creditworthiness &amp; posts a $10k loan @ 6% interest on the investor site.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Trish &amp; hundreds of other LC investors fund the loan in $25 increments called “notes”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193F65-44B4-4C7A-8EDC-A56FA323473B}"/>
              </a:ext>
            </a:extLst>
          </p:cNvPr>
          <p:cNvSpPr/>
          <p:nvPr/>
        </p:nvSpPr>
        <p:spPr>
          <a:xfrm>
            <a:off x="150185" y="575658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Each month Erin pays her loan, LC takes 1% and the investors make 5% on their outstanding notes.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594357CC-7F91-C747-9E8B-3210BE273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06014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11/22/21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6732" y="5286889"/>
            <a:ext cx="430768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hlinkClick r:id="rId2"/>
              </a:rPr>
              <a:t>https://www.lendingclub.com/info/download-data.action</a:t>
            </a:r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215531" y="1645064"/>
            <a:ext cx="864805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b="1" dirty="0"/>
              <a:t>12+ </a:t>
            </a:r>
            <a:r>
              <a:rPr lang="en-US" b="1" dirty="0" err="1"/>
              <a:t>yrs</a:t>
            </a:r>
            <a:r>
              <a:rPr lang="en-US" b="1" dirty="0"/>
              <a:t> of historical performance – Over 1M notes publicly available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Some platform changes in that time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Datasets are updated monthly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Sampled to 20k – either in fully paid of charged off state; when doing it for real use more data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2" name="Chevron 21"/>
          <p:cNvSpPr/>
          <p:nvPr/>
        </p:nvSpPr>
        <p:spPr>
          <a:xfrm>
            <a:off x="2108591" y="4581479"/>
            <a:ext cx="3859504" cy="549236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Pentagon 8"/>
          <p:cNvSpPr/>
          <p:nvPr/>
        </p:nvSpPr>
        <p:spPr>
          <a:xfrm>
            <a:off x="271202" y="3153968"/>
            <a:ext cx="2078195" cy="549236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Loan Origination</a:t>
            </a:r>
          </a:p>
        </p:txBody>
      </p:sp>
      <p:sp>
        <p:nvSpPr>
          <p:cNvPr id="10" name="Chevron 9"/>
          <p:cNvSpPr/>
          <p:nvPr/>
        </p:nvSpPr>
        <p:spPr>
          <a:xfrm>
            <a:off x="2143229" y="3153968"/>
            <a:ext cx="3859504" cy="54923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36 or 60 Monthly Payments</a:t>
            </a:r>
          </a:p>
        </p:txBody>
      </p:sp>
      <p:sp>
        <p:nvSpPr>
          <p:cNvPr id="18" name="Freeform 17"/>
          <p:cNvSpPr/>
          <p:nvPr/>
        </p:nvSpPr>
        <p:spPr>
          <a:xfrm rot="10800000">
            <a:off x="5771823" y="3153968"/>
            <a:ext cx="1807695" cy="549236"/>
          </a:xfrm>
          <a:custGeom>
            <a:avLst/>
            <a:gdLst>
              <a:gd name="connsiteX0" fmla="*/ 1739896 w 1739896"/>
              <a:gd name="connsiteY0" fmla="*/ 528637 h 528637"/>
              <a:gd name="connsiteX1" fmla="*/ 556415 w 1739896"/>
              <a:gd name="connsiteY1" fmla="*/ 528637 h 528637"/>
              <a:gd name="connsiteX2" fmla="*/ 555624 w 1739896"/>
              <a:gd name="connsiteY2" fmla="*/ 527846 h 528637"/>
              <a:gd name="connsiteX3" fmla="*/ 554832 w 1739896"/>
              <a:gd name="connsiteY3" fmla="*/ 528637 h 528637"/>
              <a:gd name="connsiteX4" fmla="*/ 0 w 1739896"/>
              <a:gd name="connsiteY4" fmla="*/ 528637 h 528637"/>
              <a:gd name="connsiteX5" fmla="*/ 0 w 1739896"/>
              <a:gd name="connsiteY5" fmla="*/ 0 h 528637"/>
              <a:gd name="connsiteX6" fmla="*/ 554832 w 1739896"/>
              <a:gd name="connsiteY6" fmla="*/ 0 h 528637"/>
              <a:gd name="connsiteX7" fmla="*/ 555624 w 1739896"/>
              <a:gd name="connsiteY7" fmla="*/ 792 h 528637"/>
              <a:gd name="connsiteX8" fmla="*/ 556415 w 1739896"/>
              <a:gd name="connsiteY8" fmla="*/ 0 h 528637"/>
              <a:gd name="connsiteX9" fmla="*/ 1739896 w 1739896"/>
              <a:gd name="connsiteY9" fmla="*/ 0 h 528637"/>
              <a:gd name="connsiteX10" fmla="*/ 1475577 w 1739896"/>
              <a:gd name="connsiteY10" fmla="*/ 264318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9896" h="528637">
                <a:moveTo>
                  <a:pt x="1739896" y="528637"/>
                </a:moveTo>
                <a:lnTo>
                  <a:pt x="556415" y="528637"/>
                </a:lnTo>
                <a:lnTo>
                  <a:pt x="555624" y="527846"/>
                </a:lnTo>
                <a:lnTo>
                  <a:pt x="554832" y="528637"/>
                </a:lnTo>
                <a:lnTo>
                  <a:pt x="0" y="528637"/>
                </a:lnTo>
                <a:lnTo>
                  <a:pt x="0" y="0"/>
                </a:lnTo>
                <a:lnTo>
                  <a:pt x="554832" y="0"/>
                </a:lnTo>
                <a:lnTo>
                  <a:pt x="555624" y="792"/>
                </a:lnTo>
                <a:lnTo>
                  <a:pt x="556415" y="0"/>
                </a:lnTo>
                <a:lnTo>
                  <a:pt x="1739896" y="0"/>
                </a:lnTo>
                <a:lnTo>
                  <a:pt x="1475577" y="264318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2482986" y="4612217"/>
            <a:ext cx="26829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Transitional States of Nature:</a:t>
            </a:r>
          </a:p>
          <a:p>
            <a:r>
              <a:rPr lang="en-US" sz="1350" dirty="0"/>
              <a:t>Grace Period, late 30-60,60-90 days</a:t>
            </a:r>
          </a:p>
        </p:txBody>
      </p:sp>
      <p:sp>
        <p:nvSpPr>
          <p:cNvPr id="19" name="Freeform 18"/>
          <p:cNvSpPr/>
          <p:nvPr/>
        </p:nvSpPr>
        <p:spPr>
          <a:xfrm rot="10800000">
            <a:off x="5727289" y="4581478"/>
            <a:ext cx="1807695" cy="549236"/>
          </a:xfrm>
          <a:custGeom>
            <a:avLst/>
            <a:gdLst>
              <a:gd name="connsiteX0" fmla="*/ 1739896 w 1739896"/>
              <a:gd name="connsiteY0" fmla="*/ 528637 h 528637"/>
              <a:gd name="connsiteX1" fmla="*/ 556415 w 1739896"/>
              <a:gd name="connsiteY1" fmla="*/ 528637 h 528637"/>
              <a:gd name="connsiteX2" fmla="*/ 555624 w 1739896"/>
              <a:gd name="connsiteY2" fmla="*/ 527846 h 528637"/>
              <a:gd name="connsiteX3" fmla="*/ 554832 w 1739896"/>
              <a:gd name="connsiteY3" fmla="*/ 528637 h 528637"/>
              <a:gd name="connsiteX4" fmla="*/ 0 w 1739896"/>
              <a:gd name="connsiteY4" fmla="*/ 528637 h 528637"/>
              <a:gd name="connsiteX5" fmla="*/ 0 w 1739896"/>
              <a:gd name="connsiteY5" fmla="*/ 0 h 528637"/>
              <a:gd name="connsiteX6" fmla="*/ 554832 w 1739896"/>
              <a:gd name="connsiteY6" fmla="*/ 0 h 528637"/>
              <a:gd name="connsiteX7" fmla="*/ 555624 w 1739896"/>
              <a:gd name="connsiteY7" fmla="*/ 792 h 528637"/>
              <a:gd name="connsiteX8" fmla="*/ 556415 w 1739896"/>
              <a:gd name="connsiteY8" fmla="*/ 0 h 528637"/>
              <a:gd name="connsiteX9" fmla="*/ 1739896 w 1739896"/>
              <a:gd name="connsiteY9" fmla="*/ 0 h 528637"/>
              <a:gd name="connsiteX10" fmla="*/ 1475577 w 1739896"/>
              <a:gd name="connsiteY10" fmla="*/ 264318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9896" h="528637">
                <a:moveTo>
                  <a:pt x="1739896" y="528637"/>
                </a:moveTo>
                <a:lnTo>
                  <a:pt x="556415" y="528637"/>
                </a:lnTo>
                <a:lnTo>
                  <a:pt x="555624" y="527846"/>
                </a:lnTo>
                <a:lnTo>
                  <a:pt x="554832" y="528637"/>
                </a:lnTo>
                <a:lnTo>
                  <a:pt x="0" y="528637"/>
                </a:lnTo>
                <a:lnTo>
                  <a:pt x="0" y="0"/>
                </a:lnTo>
                <a:lnTo>
                  <a:pt x="554832" y="0"/>
                </a:lnTo>
                <a:lnTo>
                  <a:pt x="555624" y="792"/>
                </a:lnTo>
                <a:lnTo>
                  <a:pt x="556415" y="0"/>
                </a:lnTo>
                <a:lnTo>
                  <a:pt x="1739896" y="0"/>
                </a:lnTo>
                <a:lnTo>
                  <a:pt x="1475577" y="2643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6164361" y="3267775"/>
            <a:ext cx="1183326" cy="415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Fully Paid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40658" y="4664235"/>
            <a:ext cx="1422975" cy="415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Charged Off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3611150" y="3520127"/>
            <a:ext cx="534393" cy="1083629"/>
          </a:xfrm>
          <a:prstGeom prst="up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TextBox 25"/>
          <p:cNvSpPr txBox="1"/>
          <p:nvPr/>
        </p:nvSpPr>
        <p:spPr>
          <a:xfrm>
            <a:off x="7575941" y="3289314"/>
            <a:ext cx="1366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 = Success Class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40225" y="4718254"/>
            <a:ext cx="13013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 = Failure Class</a:t>
            </a:r>
          </a:p>
        </p:txBody>
      </p:sp>
      <p:pic>
        <p:nvPicPr>
          <p:cNvPr id="33" name="Picture 2" descr="Image result for lending club logo">
            <a:extLst>
              <a:ext uri="{FF2B5EF4-FFF2-40B4-BE49-F238E27FC236}">
                <a16:creationId xmlns:a16="http://schemas.microsoft.com/office/drawing/2014/main" id="{E64F21CA-7EC5-462F-8E10-16002EE04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227721" y="1100594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6821A312-0E54-E140-B7E4-A5EAD1DE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1B27E8-18A7-7E4B-8702-91FBD5EC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300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 animBg="1"/>
      <p:bldP spid="14" grpId="0"/>
      <p:bldP spid="19" grpId="0" animBg="1"/>
      <p:bldP spid="24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cross – validation?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11/22/21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2862868" y="5147082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2862868" y="4828789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2862868" y="4510494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2862868" y="4192199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2862868" y="3873905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2862868" y="3555610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2862868" y="3237315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2862868" y="2919020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2862868" y="2600726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2862868" y="2282431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TextBox 29"/>
          <p:cNvSpPr txBox="1"/>
          <p:nvPr/>
        </p:nvSpPr>
        <p:spPr>
          <a:xfrm>
            <a:off x="3296851" y="3889772"/>
            <a:ext cx="7291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All Data</a:t>
            </a:r>
          </a:p>
        </p:txBody>
      </p:sp>
      <p:sp>
        <p:nvSpPr>
          <p:cNvPr id="31" name="Isosceles Triangle 30"/>
          <p:cNvSpPr/>
          <p:nvPr/>
        </p:nvSpPr>
        <p:spPr>
          <a:xfrm rot="5400000">
            <a:off x="3404008" y="3911205"/>
            <a:ext cx="2389584" cy="22502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Flowchart: Magnetic Disk 31"/>
          <p:cNvSpPr/>
          <p:nvPr/>
        </p:nvSpPr>
        <p:spPr>
          <a:xfrm>
            <a:off x="4788109" y="5100648"/>
            <a:ext cx="1500188" cy="4572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3" name="Flowchart: Magnetic Disk 32"/>
          <p:cNvSpPr/>
          <p:nvPr/>
        </p:nvSpPr>
        <p:spPr>
          <a:xfrm>
            <a:off x="4788109" y="4782355"/>
            <a:ext cx="1500188" cy="4572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4" name="Flowchart: Magnetic Disk 33"/>
          <p:cNvSpPr/>
          <p:nvPr/>
        </p:nvSpPr>
        <p:spPr>
          <a:xfrm>
            <a:off x="4788109" y="4464060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4788109" y="4145765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4788109" y="3827471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" name="Flowchart: Magnetic Disk 36"/>
          <p:cNvSpPr/>
          <p:nvPr/>
        </p:nvSpPr>
        <p:spPr>
          <a:xfrm>
            <a:off x="4788109" y="3509176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Flowchart: Magnetic Disk 37"/>
          <p:cNvSpPr/>
          <p:nvPr/>
        </p:nvSpPr>
        <p:spPr>
          <a:xfrm>
            <a:off x="4788109" y="3190881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9" name="Flowchart: Magnetic Disk 38"/>
          <p:cNvSpPr/>
          <p:nvPr/>
        </p:nvSpPr>
        <p:spPr>
          <a:xfrm>
            <a:off x="4788109" y="2872586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0" name="Flowchart: Magnetic Disk 39"/>
          <p:cNvSpPr/>
          <p:nvPr/>
        </p:nvSpPr>
        <p:spPr>
          <a:xfrm>
            <a:off x="4788109" y="2554292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Flowchart: Magnetic Disk 40"/>
          <p:cNvSpPr/>
          <p:nvPr/>
        </p:nvSpPr>
        <p:spPr>
          <a:xfrm>
            <a:off x="4788109" y="2235997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2" name="TextBox 41"/>
          <p:cNvSpPr txBox="1"/>
          <p:nvPr/>
        </p:nvSpPr>
        <p:spPr>
          <a:xfrm>
            <a:off x="4997064" y="3779044"/>
            <a:ext cx="11092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Training Data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07807" y="5072063"/>
            <a:ext cx="8288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Test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17162B-D80A-411F-8EC9-A312021E27BE}"/>
              </a:ext>
            </a:extLst>
          </p:cNvPr>
          <p:cNvSpPr txBox="1"/>
          <p:nvPr/>
        </p:nvSpPr>
        <p:spPr>
          <a:xfrm>
            <a:off x="150185" y="1320304"/>
            <a:ext cx="884363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This is a typical partitioning schema to avoid overfitting.</a:t>
            </a:r>
          </a:p>
        </p:txBody>
      </p:sp>
    </p:spTree>
    <p:extLst>
      <p:ext uri="{BB962C8B-B14F-4D97-AF65-F5344CB8AC3E}">
        <p14:creationId xmlns:p14="http://schemas.microsoft.com/office/powerpoint/2010/main" val="123325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cross – validation?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11/22/21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4" y="1988666"/>
            <a:ext cx="8353892" cy="3996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FDB322-97B5-4CB0-B523-3117F591B0DE}"/>
              </a:ext>
            </a:extLst>
          </p:cNvPr>
          <p:cNvSpPr txBox="1"/>
          <p:nvPr/>
        </p:nvSpPr>
        <p:spPr>
          <a:xfrm>
            <a:off x="150185" y="1234960"/>
            <a:ext cx="884363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In this example we will perform cross validation because the data set is only 20k records.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D58C3B4-7523-B94E-8585-A43CF70F5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1691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err="1"/>
              <a:t>A_ConsumerCreditTraining.R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11/22/21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1638" y="2100265"/>
            <a:ext cx="400571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u="sng" dirty="0"/>
              <a:t>Learning Objective: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Load in real lending club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Treat the variables for modeling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Build a cross validated logistic regression with caret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Save model object &amp; variable treatment plan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9277C6F8-4983-274A-964F-2EF190F05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236178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4507</TotalTime>
  <Words>1311</Words>
  <Application>Microsoft Macintosh PowerPoint</Application>
  <PresentationFormat>On-screen Show (4:3)</PresentationFormat>
  <Paragraphs>233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Rockwell</vt:lpstr>
      <vt:lpstr>1_Office Theme</vt:lpstr>
      <vt:lpstr>Non-Traditional Market Making  &amp;  Credit Risk Modeling</vt:lpstr>
      <vt:lpstr>Consumer Credit - Lending Club</vt:lpstr>
      <vt:lpstr>What’s the Risk?</vt:lpstr>
      <vt:lpstr>What’s the Reward?</vt:lpstr>
      <vt:lpstr>Example</vt:lpstr>
      <vt:lpstr>Example</vt:lpstr>
      <vt:lpstr>What is cross – validation?</vt:lpstr>
      <vt:lpstr>What is cross – validation?</vt:lpstr>
      <vt:lpstr>Open A_ConsumerCreditTraining.R</vt:lpstr>
      <vt:lpstr>Agenda</vt:lpstr>
      <vt:lpstr>Cutoff Threshold</vt:lpstr>
      <vt:lpstr>Making a CAPM style plot</vt:lpstr>
      <vt:lpstr>Open B_ConsumerCreditScoring.R</vt:lpstr>
      <vt:lpstr>Actual Results using Models.</vt:lpstr>
      <vt:lpstr>Agenda</vt:lpstr>
      <vt:lpstr>Non-Traditional Markets</vt:lpstr>
      <vt:lpstr>A Non-Traditional Mkt…</vt:lpstr>
      <vt:lpstr>Another non-traditional Market Example</vt:lpstr>
      <vt:lpstr>Magic The Gathering</vt:lpstr>
      <vt:lpstr>Magic The Gathering</vt:lpstr>
      <vt:lpstr>And that’s why it’s a market…</vt:lpstr>
      <vt:lpstr>So how do you get cards?</vt:lpstr>
      <vt:lpstr>People Speculate as Supply Diminishes</vt:lpstr>
      <vt:lpstr>New set characteristics</vt:lpstr>
      <vt:lpstr>Modeling a new set according to risk &amp; reward</vt:lpstr>
      <vt:lpstr>Agenda</vt:lpstr>
      <vt:lpstr>Sample with a probability</vt:lpstr>
      <vt:lpstr>Open 3_D_NonTraditionalMkts.R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205</cp:revision>
  <dcterms:created xsi:type="dcterms:W3CDTF">2018-05-23T17:24:59Z</dcterms:created>
  <dcterms:modified xsi:type="dcterms:W3CDTF">2021-11-22T20:21:19Z</dcterms:modified>
</cp:coreProperties>
</file>