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3"/>
  </p:notesMasterIdLst>
  <p:sldIdLst>
    <p:sldId id="297" r:id="rId2"/>
    <p:sldId id="517" r:id="rId3"/>
    <p:sldId id="328" r:id="rId4"/>
    <p:sldId id="354" r:id="rId5"/>
    <p:sldId id="401" r:id="rId6"/>
    <p:sldId id="402" r:id="rId7"/>
    <p:sldId id="403" r:id="rId8"/>
    <p:sldId id="458" r:id="rId9"/>
    <p:sldId id="459" r:id="rId10"/>
    <p:sldId id="355" r:id="rId11"/>
    <p:sldId id="356" r:id="rId12"/>
    <p:sldId id="357" r:id="rId13"/>
    <p:sldId id="358" r:id="rId14"/>
    <p:sldId id="359" r:id="rId15"/>
    <p:sldId id="363" r:id="rId16"/>
    <p:sldId id="464" r:id="rId17"/>
    <p:sldId id="465" r:id="rId18"/>
    <p:sldId id="365" r:id="rId19"/>
    <p:sldId id="364" r:id="rId20"/>
    <p:sldId id="366" r:id="rId21"/>
    <p:sldId id="367" r:id="rId22"/>
    <p:sldId id="368" r:id="rId23"/>
    <p:sldId id="369" r:id="rId24"/>
    <p:sldId id="467" r:id="rId25"/>
    <p:sldId id="468" r:id="rId26"/>
    <p:sldId id="469" r:id="rId27"/>
    <p:sldId id="516" r:id="rId28"/>
    <p:sldId id="515" r:id="rId29"/>
    <p:sldId id="509" r:id="rId30"/>
    <p:sldId id="510" r:id="rId31"/>
    <p:sldId id="484" r:id="rId32"/>
    <p:sldId id="477" r:id="rId33"/>
    <p:sldId id="485" r:id="rId34"/>
    <p:sldId id="454" r:id="rId35"/>
    <p:sldId id="382" r:id="rId36"/>
    <p:sldId id="488" r:id="rId37"/>
    <p:sldId id="487" r:id="rId38"/>
    <p:sldId id="479" r:id="rId39"/>
    <p:sldId id="480" r:id="rId40"/>
    <p:sldId id="481" r:id="rId41"/>
    <p:sldId id="482" r:id="rId42"/>
    <p:sldId id="483" r:id="rId43"/>
    <p:sldId id="489" r:id="rId44"/>
    <p:sldId id="448" r:id="rId45"/>
    <p:sldId id="449" r:id="rId46"/>
    <p:sldId id="450" r:id="rId47"/>
    <p:sldId id="404" r:id="rId48"/>
    <p:sldId id="518" r:id="rId49"/>
    <p:sldId id="511" r:id="rId50"/>
    <p:sldId id="490" r:id="rId51"/>
    <p:sldId id="491" r:id="rId52"/>
    <p:sldId id="492" r:id="rId53"/>
    <p:sldId id="378" r:id="rId54"/>
    <p:sldId id="493" r:id="rId55"/>
    <p:sldId id="451" r:id="rId56"/>
    <p:sldId id="494" r:id="rId57"/>
    <p:sldId id="512" r:id="rId58"/>
    <p:sldId id="495" r:id="rId59"/>
    <p:sldId id="453" r:id="rId60"/>
    <p:sldId id="383" r:id="rId61"/>
    <p:sldId id="496" r:id="rId62"/>
    <p:sldId id="381" r:id="rId63"/>
    <p:sldId id="519" r:id="rId64"/>
    <p:sldId id="497" r:id="rId65"/>
    <p:sldId id="498" r:id="rId66"/>
    <p:sldId id="499" r:id="rId67"/>
    <p:sldId id="455" r:id="rId68"/>
    <p:sldId id="502" r:id="rId69"/>
    <p:sldId id="385" r:id="rId70"/>
    <p:sldId id="500" r:id="rId71"/>
    <p:sldId id="501" r:id="rId72"/>
    <p:sldId id="503" r:id="rId73"/>
    <p:sldId id="384" r:id="rId74"/>
    <p:sldId id="504" r:id="rId75"/>
    <p:sldId id="505" r:id="rId76"/>
    <p:sldId id="506" r:id="rId77"/>
    <p:sldId id="387" r:id="rId78"/>
    <p:sldId id="391" r:id="rId79"/>
    <p:sldId id="508" r:id="rId80"/>
    <p:sldId id="390" r:id="rId81"/>
    <p:sldId id="392"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95" autoAdjust="0"/>
    <p:restoredTop sz="85827" autoAdjust="0"/>
  </p:normalViewPr>
  <p:slideViewPr>
    <p:cSldViewPr snapToGrid="0">
      <p:cViewPr varScale="1">
        <p:scale>
          <a:sx n="87" d="100"/>
          <a:sy n="87" d="100"/>
        </p:scale>
        <p:origin x="224" y="2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pring.com/articles/article7.htm"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1</a:t>
            </a:fld>
            <a:endParaRPr lang="en-US"/>
          </a:p>
        </p:txBody>
      </p:sp>
    </p:spTree>
    <p:extLst>
      <p:ext uri="{BB962C8B-B14F-4D97-AF65-F5344CB8AC3E}">
        <p14:creationId xmlns:p14="http://schemas.microsoft.com/office/powerpoint/2010/main" val="1005769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I like Netflix movies so I bought Netflix.</a:t>
            </a:r>
          </a:p>
          <a:p>
            <a:r>
              <a:rPr lang="en-US" sz="1200" dirty="0"/>
              <a:t>I don’t agree with tobacco sales so I avoid those stocks.</a:t>
            </a:r>
          </a:p>
          <a:p>
            <a:r>
              <a:rPr lang="en-US" sz="1200" dirty="0"/>
              <a:t>Warren Buffet “Buy companies you understand”</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4</a:t>
            </a:fld>
            <a:endParaRPr lang="en-US"/>
          </a:p>
        </p:txBody>
      </p:sp>
    </p:spTree>
    <p:extLst>
      <p:ext uri="{BB962C8B-B14F-4D97-AF65-F5344CB8AC3E}">
        <p14:creationId xmlns:p14="http://schemas.microsoft.com/office/powerpoint/2010/main" val="2051600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Reviewing an</a:t>
            </a:r>
            <a:r>
              <a:rPr lang="en-US" baseline="0" dirty="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62480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Reviewing an</a:t>
            </a:r>
            <a:r>
              <a:rPr lang="en-US" baseline="0" dirty="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6</a:t>
            </a:fld>
            <a:endParaRPr lang="en-US"/>
          </a:p>
        </p:txBody>
      </p:sp>
    </p:spTree>
    <p:extLst>
      <p:ext uri="{BB962C8B-B14F-4D97-AF65-F5344CB8AC3E}">
        <p14:creationId xmlns:p14="http://schemas.microsoft.com/office/powerpoint/2010/main" val="2796423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$460M </a:t>
            </a:r>
          </a:p>
        </p:txBody>
      </p:sp>
      <p:sp>
        <p:nvSpPr>
          <p:cNvPr id="4" name="Slide Number Placeholder 3"/>
          <p:cNvSpPr>
            <a:spLocks noGrp="1"/>
          </p:cNvSpPr>
          <p:nvPr>
            <p:ph type="sldNum" sz="quarter" idx="10"/>
          </p:nvPr>
        </p:nvSpPr>
        <p:spPr/>
        <p:txBody>
          <a:bodyPr/>
          <a:lstStyle/>
          <a:p>
            <a:fld id="{24E9AA13-E3FC-4BB6-B68D-5F0F5803D716}" type="slidenum">
              <a:rPr lang="en-US" smtClean="0"/>
              <a:t>7</a:t>
            </a:fld>
            <a:endParaRPr lang="en-US"/>
          </a:p>
        </p:txBody>
      </p:sp>
    </p:spTree>
    <p:extLst>
      <p:ext uri="{BB962C8B-B14F-4D97-AF65-F5344CB8AC3E}">
        <p14:creationId xmlns:p14="http://schemas.microsoft.com/office/powerpoint/2010/main" val="3249120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$460M </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8</a:t>
            </a:fld>
            <a:endParaRPr lang="en-US"/>
          </a:p>
        </p:txBody>
      </p:sp>
    </p:spTree>
    <p:extLst>
      <p:ext uri="{BB962C8B-B14F-4D97-AF65-F5344CB8AC3E}">
        <p14:creationId xmlns:p14="http://schemas.microsoft.com/office/powerpoint/2010/main" val="3447853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$460M </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9</a:t>
            </a:fld>
            <a:endParaRPr lang="en-US"/>
          </a:p>
        </p:txBody>
      </p:sp>
    </p:spTree>
    <p:extLst>
      <p:ext uri="{BB962C8B-B14F-4D97-AF65-F5344CB8AC3E}">
        <p14:creationId xmlns:p14="http://schemas.microsoft.com/office/powerpoint/2010/main" val="2692284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Peak to trough analysis is a measure of volatility and often used in intraday.  A good resource is </a:t>
            </a:r>
            <a:r>
              <a:rPr lang="en-US" dirty="0">
                <a:hlinkClick r:id="rId3"/>
              </a:rPr>
              <a:t>http://www.pring.com/articles/article7.htm</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60</a:t>
            </a:fld>
            <a:endParaRPr lang="en-US"/>
          </a:p>
        </p:txBody>
      </p:sp>
    </p:spTree>
    <p:extLst>
      <p:ext uri="{BB962C8B-B14F-4D97-AF65-F5344CB8AC3E}">
        <p14:creationId xmlns:p14="http://schemas.microsoft.com/office/powerpoint/2010/main" val="1896192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38B90E-0779-4C36-915C-6F05FCD89456}"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a:t>
            </a:r>
          </a:p>
        </p:txBody>
      </p:sp>
    </p:spTree>
    <p:extLst>
      <p:ext uri="{BB962C8B-B14F-4D97-AF65-F5344CB8AC3E}">
        <p14:creationId xmlns:p14="http://schemas.microsoft.com/office/powerpoint/2010/main" val="65064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EA29D-D431-42FE-B7B6-AAE4454C77D3}"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05538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0D8A1E-EA8F-46C1-B891-AE0C00D9C314}"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a:extLst>
              <a:ext uri="{FF2B5EF4-FFF2-40B4-BE49-F238E27FC236}">
                <a16:creationId xmlns:a16="http://schemas.microsoft.com/office/drawing/2014/main" id="{102205E2-33D5-4DF3-830C-02A4D8F6A2CD}"/>
              </a:ext>
            </a:extLst>
          </p:cNvPr>
          <p:cNvSpPr txBox="1">
            <a:spLocks/>
          </p:cNvSpPr>
          <p:nvPr userDrawn="1"/>
        </p:nvSpPr>
        <p:spPr>
          <a:xfrm>
            <a:off x="838200" y="365127"/>
            <a:ext cx="105156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300"/>
              <a:t>Click to edit Master title style</a:t>
            </a:r>
          </a:p>
        </p:txBody>
      </p:sp>
      <p:sp>
        <p:nvSpPr>
          <p:cNvPr id="8"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258392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92584"/>
            <a:ext cx="51816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192584"/>
            <a:ext cx="51816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11/1/20</a:t>
            </a:fld>
            <a:endParaRPr lang="en-US"/>
          </a:p>
        </p:txBody>
      </p:sp>
      <p:sp>
        <p:nvSpPr>
          <p:cNvPr id="8"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10" name="Footer Placeholder 7">
            <a:extLst>
              <a:ext uri="{FF2B5EF4-FFF2-40B4-BE49-F238E27FC236}">
                <a16:creationId xmlns:a16="http://schemas.microsoft.com/office/drawing/2014/main" id="{130A8189-4FEF-4CE0-9C81-3CDB6240358F}"/>
              </a:ext>
            </a:extLst>
          </p:cNvPr>
          <p:cNvSpPr>
            <a:spLocks noGrp="1"/>
          </p:cNvSpPr>
          <p:nvPr>
            <p:ph type="ftr" sz="quarter" idx="11"/>
          </p:nvPr>
        </p:nvSpPr>
        <p:spPr>
          <a:xfrm>
            <a:off x="4038600" y="6356350"/>
            <a:ext cx="4114800" cy="365125"/>
          </a:xfrm>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790321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132519"/>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1956431"/>
            <a:ext cx="5157787"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132519"/>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1956431"/>
            <a:ext cx="5183188"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11/1/20</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637502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11/1/20</a:t>
            </a:fld>
            <a:endParaRPr lang="en-US"/>
          </a:p>
        </p:txBody>
      </p:sp>
      <p:sp>
        <p:nvSpPr>
          <p:cNvPr id="6"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8" name="Footer Placeholder 7">
            <a:extLst>
              <a:ext uri="{FF2B5EF4-FFF2-40B4-BE49-F238E27FC236}">
                <a16:creationId xmlns:a16="http://schemas.microsoft.com/office/drawing/2014/main" id="{9AA0CF89-B355-4956-8ED3-76727CCF5BC2}"/>
              </a:ext>
            </a:extLst>
          </p:cNvPr>
          <p:cNvSpPr>
            <a:spLocks noGrp="1"/>
          </p:cNvSpPr>
          <p:nvPr>
            <p:ph type="ftr" sz="quarter" idx="11"/>
          </p:nvPr>
        </p:nvSpPr>
        <p:spPr>
          <a:xfrm>
            <a:off x="4038600" y="6356350"/>
            <a:ext cx="4114800" cy="365125"/>
          </a:xfrm>
        </p:spPr>
        <p:txBody>
          <a:bodyPr/>
          <a:lstStyle/>
          <a:p>
            <a:r>
              <a:rPr lang="en-US" dirty="0"/>
              <a:t>Kwartler</a:t>
            </a:r>
          </a:p>
        </p:txBody>
      </p:sp>
      <p:sp>
        <p:nvSpPr>
          <p:cNvPr id="5"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4285218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1083213"/>
            <a:ext cx="617220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097280"/>
            <a:ext cx="3932237"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11/1/20</a:t>
            </a:fld>
            <a:endParaRPr lang="en-US"/>
          </a:p>
        </p:txBody>
      </p:sp>
      <p:sp>
        <p:nvSpPr>
          <p:cNvPr id="10"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Footer Placeholder 7">
            <a:extLst>
              <a:ext uri="{FF2B5EF4-FFF2-40B4-BE49-F238E27FC236}">
                <a16:creationId xmlns:a16="http://schemas.microsoft.com/office/drawing/2014/main" id="{EDA14BE6-1728-4A56-AEF1-23D71589B826}"/>
              </a:ext>
            </a:extLst>
          </p:cNvPr>
          <p:cNvSpPr>
            <a:spLocks noGrp="1"/>
          </p:cNvSpPr>
          <p:nvPr>
            <p:ph type="ftr" sz="quarter" idx="11"/>
          </p:nvPr>
        </p:nvSpPr>
        <p:spPr>
          <a:xfrm>
            <a:off x="4038600" y="6356350"/>
            <a:ext cx="4114800" cy="365125"/>
          </a:xfrm>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586237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1139483"/>
            <a:ext cx="617220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1181686"/>
            <a:ext cx="3932237"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11/1/20</a:t>
            </a:fld>
            <a:endParaRPr lang="en-US"/>
          </a:p>
        </p:txBody>
      </p:sp>
      <p:sp>
        <p:nvSpPr>
          <p:cNvPr id="10"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Footer Placeholder 7">
            <a:extLst>
              <a:ext uri="{FF2B5EF4-FFF2-40B4-BE49-F238E27FC236}">
                <a16:creationId xmlns:a16="http://schemas.microsoft.com/office/drawing/2014/main" id="{EAAF7DC3-F875-4673-AB2B-D34A8D6928FC}"/>
              </a:ext>
            </a:extLst>
          </p:cNvPr>
          <p:cNvSpPr>
            <a:spLocks noGrp="1"/>
          </p:cNvSpPr>
          <p:nvPr>
            <p:ph type="ftr" sz="quarter" idx="11"/>
          </p:nvPr>
        </p:nvSpPr>
        <p:spPr>
          <a:xfrm>
            <a:off x="4038600" y="6356350"/>
            <a:ext cx="4114800" cy="365125"/>
          </a:xfrm>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954247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1080030"/>
            <a:ext cx="105156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11/1/20</a:t>
            </a:fld>
            <a:endParaRPr lang="en-US"/>
          </a:p>
        </p:txBody>
      </p:sp>
      <p:sp>
        <p:nvSpPr>
          <p:cNvPr id="7"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Footer Placeholder 7">
            <a:extLst>
              <a:ext uri="{FF2B5EF4-FFF2-40B4-BE49-F238E27FC236}">
                <a16:creationId xmlns:a16="http://schemas.microsoft.com/office/drawing/2014/main" id="{2DCD5BBF-F6D7-41AD-B8EF-921E3BFF1EF3}"/>
              </a:ext>
            </a:extLst>
          </p:cNvPr>
          <p:cNvSpPr>
            <a:spLocks noGrp="1"/>
          </p:cNvSpPr>
          <p:nvPr>
            <p:ph type="ftr" sz="quarter" idx="11"/>
          </p:nvPr>
        </p:nvSpPr>
        <p:spPr>
          <a:xfrm>
            <a:off x="4038600" y="6356350"/>
            <a:ext cx="4114800" cy="365125"/>
          </a:xfrm>
        </p:spPr>
        <p:txBody>
          <a:bodyPr/>
          <a:lstStyle/>
          <a:p>
            <a:r>
              <a:rPr lang="en-US" dirty="0"/>
              <a:t>Kwartler</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606545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867322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619129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BE256C-8D9A-4404-B47D-41A1AE514425}" type="datetime1">
              <a:rPr lang="en-US" smtClean="0"/>
              <a:t>11/1/20</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256422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B2154-9035-4012-8189-BAAB61C5A5EE}" type="datetime1">
              <a:rPr lang="en-US" smtClean="0"/>
              <a:t>11/1/20</a:t>
            </a:fld>
            <a:endParaRPr lang="en-US"/>
          </a:p>
        </p:txBody>
      </p:sp>
      <p:sp>
        <p:nvSpPr>
          <p:cNvPr id="8" name="Footer Placeholder 7"/>
          <p:cNvSpPr>
            <a:spLocks noGrp="1"/>
          </p:cNvSpPr>
          <p:nvPr>
            <p:ph type="ftr" sz="quarter" idx="11"/>
          </p:nvPr>
        </p:nvSpPr>
        <p:spPr/>
        <p:txBody>
          <a:bodyPr/>
          <a:lstStyle>
            <a:lvl1pPr>
              <a:defRPr/>
            </a:lvl1pPr>
          </a:lstStyle>
          <a:p>
            <a:r>
              <a:rPr lang="en-US" dirty="0"/>
              <a:t>Kwartler</a:t>
            </a:r>
          </a:p>
        </p:txBody>
      </p:sp>
      <p:sp>
        <p:nvSpPr>
          <p:cNvPr id="9" name="Slide Number Placeholder 5"/>
          <p:cNvSpPr>
            <a:spLocks noGrp="1"/>
          </p:cNvSpPr>
          <p:nvPr>
            <p:ph type="sldNum" sz="quarter" idx="12"/>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484772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00A58B-DD98-43D0-B791-721480A02982}" type="datetime1">
              <a:rPr lang="en-US" smtClean="0"/>
              <a:t>11/1/20</a:t>
            </a:fld>
            <a:endParaRPr lang="en-US"/>
          </a:p>
        </p:txBody>
      </p:sp>
      <p:sp>
        <p:nvSpPr>
          <p:cNvPr id="4" name="Footer Placeholder 3"/>
          <p:cNvSpPr>
            <a:spLocks noGrp="1"/>
          </p:cNvSpPr>
          <p:nvPr>
            <p:ph type="ftr" sz="quarter" idx="11"/>
          </p:nvPr>
        </p:nvSpPr>
        <p:spPr/>
        <p:txBody>
          <a:bodyPr/>
          <a:lstStyle/>
          <a:p>
            <a:r>
              <a:rPr lang="en-US" dirty="0"/>
              <a:t>Kwartler</a:t>
            </a:r>
          </a:p>
        </p:txBody>
      </p:sp>
      <p:sp>
        <p:nvSpPr>
          <p:cNvPr id="5"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223601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11/1/20</a:t>
            </a:fld>
            <a:endParaRPr lang="en-US"/>
          </a:p>
        </p:txBody>
      </p:sp>
      <p:sp>
        <p:nvSpPr>
          <p:cNvPr id="3" name="Footer Placeholder 2"/>
          <p:cNvSpPr>
            <a:spLocks noGrp="1"/>
          </p:cNvSpPr>
          <p:nvPr>
            <p:ph type="ftr" sz="quarter" idx="11"/>
          </p:nvPr>
        </p:nvSpPr>
        <p:spPr/>
        <p:txBody>
          <a:bodyPr/>
          <a:lstStyle/>
          <a:p>
            <a:r>
              <a:rPr lang="en-US" dirty="0"/>
              <a:t>Kwartler</a:t>
            </a:r>
          </a:p>
        </p:txBody>
      </p:sp>
      <p:sp>
        <p:nvSpPr>
          <p:cNvPr id="6" name="Title 1">
            <a:extLst>
              <a:ext uri="{FF2B5EF4-FFF2-40B4-BE49-F238E27FC236}">
                <a16:creationId xmlns:a16="http://schemas.microsoft.com/office/drawing/2014/main" id="{B4B018D7-BD37-445E-B8A2-00CA70FB2FC8}"/>
              </a:ext>
            </a:extLst>
          </p:cNvPr>
          <p:cNvSpPr>
            <a:spLocks noGrp="1"/>
          </p:cNvSpPr>
          <p:nvPr>
            <p:ph type="title"/>
          </p:nvPr>
        </p:nvSpPr>
        <p:spPr>
          <a:xfrm>
            <a:off x="838200" y="365125"/>
            <a:ext cx="10515600" cy="495487"/>
          </a:xfrm>
        </p:spPr>
        <p:txBody>
          <a:bodyPr/>
          <a:lstStyle/>
          <a:p>
            <a:r>
              <a:rPr lang="en-US" dirty="0"/>
              <a:t>Click to edit Master title style</a:t>
            </a:r>
          </a:p>
        </p:txBody>
      </p:sp>
      <p:sp>
        <p:nvSpPr>
          <p:cNvPr id="5"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569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11/1/20</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59901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11/1/20</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119501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58156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37B94-E2BF-44DC-ADC5-B05FC9934E9D}" type="datetime1">
              <a:rPr lang="en-US" smtClean="0"/>
              <a:t>11/1/20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Kwartler CS-96</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cxnSp>
        <p:nvCxnSpPr>
          <p:cNvPr id="7" name="Straight Connector 6">
            <a:extLst>
              <a:ext uri="{FF2B5EF4-FFF2-40B4-BE49-F238E27FC236}">
                <a16:creationId xmlns:a16="http://schemas.microsoft.com/office/drawing/2014/main" id="{2B7CA1FE-8EFA-484B-B6F8-DA6F7BE51057}"/>
              </a:ext>
            </a:extLst>
          </p:cNvPr>
          <p:cNvCxnSpPr/>
          <p:nvPr userDrawn="1"/>
        </p:nvCxnSpPr>
        <p:spPr>
          <a:xfrm>
            <a:off x="384518" y="1026944"/>
            <a:ext cx="11422967"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pic>
        <p:nvPicPr>
          <p:cNvPr id="9" name="Picture 2" descr="Image result for harvard logo transparent"/>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10381952"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472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4" r:id="rId12"/>
    <p:sldLayoutId id="2147483665" r:id="rId13"/>
    <p:sldLayoutId id="2147483666" r:id="rId14"/>
    <p:sldLayoutId id="2147483668" r:id="rId15"/>
    <p:sldLayoutId id="2147483669" r:id="rId16"/>
    <p:sldLayoutId id="2147483670"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ycharts.com/companies/AMZN/revenues"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www.steadygo.digital/blog/terrible-stock-photos/"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finance.yahoo.com/news/moving-average-crossover-alert-invesco-101210135.html" TargetMode="Externa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20D1-C38F-40A5-B020-EBD3D0FC1155}"/>
              </a:ext>
            </a:extLst>
          </p:cNvPr>
          <p:cNvSpPr>
            <a:spLocks noGrp="1"/>
          </p:cNvSpPr>
          <p:nvPr>
            <p:ph type="ctrTitle"/>
          </p:nvPr>
        </p:nvSpPr>
        <p:spPr/>
        <p:txBody>
          <a:bodyPr>
            <a:normAutofit/>
          </a:bodyPr>
          <a:lstStyle/>
          <a:p>
            <a:r>
              <a:rPr lang="en-US" sz="4800" dirty="0"/>
              <a:t>Equities</a:t>
            </a:r>
          </a:p>
        </p:txBody>
      </p:sp>
      <p:sp>
        <p:nvSpPr>
          <p:cNvPr id="4" name="Date Placeholder 3">
            <a:extLst>
              <a:ext uri="{FF2B5EF4-FFF2-40B4-BE49-F238E27FC236}">
                <a16:creationId xmlns:a16="http://schemas.microsoft.com/office/drawing/2014/main" id="{8909B2EE-DD66-4058-A696-AC289906954A}"/>
              </a:ext>
            </a:extLst>
          </p:cNvPr>
          <p:cNvSpPr>
            <a:spLocks noGrp="1"/>
          </p:cNvSpPr>
          <p:nvPr>
            <p:ph type="dt" sz="half" idx="10"/>
          </p:nvPr>
        </p:nvSpPr>
        <p:spPr/>
        <p:txBody>
          <a:bodyPr/>
          <a:lstStyle/>
          <a:p>
            <a:fld id="{5738B90E-0779-4C36-915C-6F05FCD89456}" type="datetime1">
              <a:rPr lang="en-US" smtClean="0"/>
              <a:t>11/1/20</a:t>
            </a:fld>
            <a:endParaRPr lang="en-US"/>
          </a:p>
        </p:txBody>
      </p:sp>
      <p:sp>
        <p:nvSpPr>
          <p:cNvPr id="6" name="Footer Placeholder 5">
            <a:extLst>
              <a:ext uri="{FF2B5EF4-FFF2-40B4-BE49-F238E27FC236}">
                <a16:creationId xmlns:a16="http://schemas.microsoft.com/office/drawing/2014/main" id="{31E96655-E1DA-41A3-90E3-F63E0ECB1AE6}"/>
              </a:ext>
            </a:extLst>
          </p:cNvPr>
          <p:cNvSpPr>
            <a:spLocks noGrp="1"/>
          </p:cNvSpPr>
          <p:nvPr>
            <p:ph type="ftr" sz="quarter" idx="11"/>
          </p:nvPr>
        </p:nvSpPr>
        <p:spPr/>
        <p:txBody>
          <a:bodyPr/>
          <a:lstStyle/>
          <a:p>
            <a:r>
              <a:rPr lang="en-US" dirty="0"/>
              <a:t>Kwartler CS96</a:t>
            </a:r>
          </a:p>
        </p:txBody>
      </p:sp>
      <p:sp>
        <p:nvSpPr>
          <p:cNvPr id="5" name="Slide Number Placeholder 4">
            <a:extLst>
              <a:ext uri="{FF2B5EF4-FFF2-40B4-BE49-F238E27FC236}">
                <a16:creationId xmlns:a16="http://schemas.microsoft.com/office/drawing/2014/main" id="{A46ACE7D-882D-448A-8D8E-544494B44B9F}"/>
              </a:ext>
            </a:extLst>
          </p:cNvPr>
          <p:cNvSpPr>
            <a:spLocks noGrp="1"/>
          </p:cNvSpPr>
          <p:nvPr>
            <p:ph type="sldNum" sz="quarter" idx="4294967295"/>
          </p:nvPr>
        </p:nvSpPr>
        <p:spPr>
          <a:xfrm>
            <a:off x="8610600" y="6356350"/>
            <a:ext cx="1996996" cy="365125"/>
          </a:xfrm>
        </p:spPr>
        <p:txBody>
          <a:bodyPr/>
          <a:lstStyle/>
          <a:p>
            <a:fld id="{37290FF7-652B-4475-AEAB-8B1A5D23AE09}" type="slidenum">
              <a:rPr lang="en-US" smtClean="0"/>
              <a:t>1</a:t>
            </a:fld>
            <a:endParaRPr lang="en-US" dirty="0"/>
          </a:p>
        </p:txBody>
      </p:sp>
      <p:sp>
        <p:nvSpPr>
          <p:cNvPr id="7" name="Rectangle 6"/>
          <p:cNvSpPr/>
          <p:nvPr/>
        </p:nvSpPr>
        <p:spPr>
          <a:xfrm>
            <a:off x="6003635" y="4988467"/>
            <a:ext cx="184730" cy="369332"/>
          </a:xfrm>
          <a:prstGeom prst="rect">
            <a:avLst/>
          </a:prstGeom>
        </p:spPr>
        <p:txBody>
          <a:bodyPr wrap="none">
            <a:spAutoFit/>
          </a:bodyPr>
          <a:lstStyle/>
          <a:p>
            <a:pPr algn="ctr"/>
            <a:endParaRPr lang="en-US" b="1" dirty="0"/>
          </a:p>
        </p:txBody>
      </p:sp>
    </p:spTree>
    <p:extLst>
      <p:ext uri="{BB962C8B-B14F-4D97-AF65-F5344CB8AC3E}">
        <p14:creationId xmlns:p14="http://schemas.microsoft.com/office/powerpoint/2010/main" val="226781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TextBox 6"/>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
        <p:nvSpPr>
          <p:cNvPr id="8" name="Slide Number Placeholder 4">
            <a:extLst>
              <a:ext uri="{FF2B5EF4-FFF2-40B4-BE49-F238E27FC236}">
                <a16:creationId xmlns:a16="http://schemas.microsoft.com/office/drawing/2014/main" id="{DB3CD476-8C5E-4AB2-A663-A7728E2070E2}"/>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10</a:t>
            </a:fld>
            <a:endParaRPr lang="en-US" dirty="0"/>
          </a:p>
        </p:txBody>
      </p:sp>
      <p:sp>
        <p:nvSpPr>
          <p:cNvPr id="9" name="Rectangle 8">
            <a:extLst>
              <a:ext uri="{FF2B5EF4-FFF2-40B4-BE49-F238E27FC236}">
                <a16:creationId xmlns:a16="http://schemas.microsoft.com/office/drawing/2014/main" id="{C50C5A1E-032F-45F0-99A4-8EA146A7F0C8}"/>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Stochastic Momentum Indicator (SMI), a formula for measuring momentum,  crossed over to positive territory.   I think I will buy Google (Alphabet).</a:t>
            </a:r>
          </a:p>
        </p:txBody>
      </p:sp>
    </p:spTree>
    <p:extLst>
      <p:ext uri="{BB962C8B-B14F-4D97-AF65-F5344CB8AC3E}">
        <p14:creationId xmlns:p14="http://schemas.microsoft.com/office/powerpoint/2010/main" val="37123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10C4A524-9A21-435F-97A8-6744A7EE6F3E}"/>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11</a:t>
            </a:fld>
            <a:endParaRPr lang="en-US" dirty="0"/>
          </a:p>
        </p:txBody>
      </p:sp>
      <p:sp>
        <p:nvSpPr>
          <p:cNvPr id="10" name="Rectangle 9">
            <a:extLst>
              <a:ext uri="{FF2B5EF4-FFF2-40B4-BE49-F238E27FC236}">
                <a16:creationId xmlns:a16="http://schemas.microsoft.com/office/drawing/2014/main" id="{438C4205-3127-4CFC-8EE1-EAC442953C33}"/>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Our PhD physicist wrote an algorithm that trades apple stock 10,000 per minute.</a:t>
            </a:r>
          </a:p>
        </p:txBody>
      </p:sp>
      <p:sp>
        <p:nvSpPr>
          <p:cNvPr id="11" name="TextBox 10">
            <a:extLst>
              <a:ext uri="{FF2B5EF4-FFF2-40B4-BE49-F238E27FC236}">
                <a16:creationId xmlns:a16="http://schemas.microsoft.com/office/drawing/2014/main" id="{28356268-838C-4177-AEA9-D5EA5EDE64B7}"/>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1235747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F9C7C0F6-E422-4498-A11B-8E805386794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12</a:t>
            </a:fld>
            <a:endParaRPr lang="en-US" dirty="0"/>
          </a:p>
        </p:txBody>
      </p:sp>
      <p:sp>
        <p:nvSpPr>
          <p:cNvPr id="10" name="Rectangle 9">
            <a:extLst>
              <a:ext uri="{FF2B5EF4-FFF2-40B4-BE49-F238E27FC236}">
                <a16:creationId xmlns:a16="http://schemas.microsoft.com/office/drawing/2014/main" id="{5497F316-D52C-4CC1-8CD4-30CED11F8FDC}"/>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won’t buy firearm companies.</a:t>
            </a:r>
          </a:p>
        </p:txBody>
      </p:sp>
      <p:sp>
        <p:nvSpPr>
          <p:cNvPr id="11" name="TextBox 10">
            <a:extLst>
              <a:ext uri="{FF2B5EF4-FFF2-40B4-BE49-F238E27FC236}">
                <a16:creationId xmlns:a16="http://schemas.microsoft.com/office/drawing/2014/main" id="{E9D746EA-954F-4485-85E0-7F378B6653F0}"/>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917883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6F5A41F1-923D-46DD-8086-AB2A7AB668D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13</a:t>
            </a:fld>
            <a:endParaRPr lang="en-US" dirty="0"/>
          </a:p>
        </p:txBody>
      </p:sp>
      <p:sp>
        <p:nvSpPr>
          <p:cNvPr id="10" name="Rectangle 9">
            <a:extLst>
              <a:ext uri="{FF2B5EF4-FFF2-40B4-BE49-F238E27FC236}">
                <a16:creationId xmlns:a16="http://schemas.microsoft.com/office/drawing/2014/main" id="{98583747-54E3-4BD6-BB69-2A7E75C70AC6}"/>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 our workshop we modeled the probability of risk using a decision tree and it looks like buying a consumer loan is a good investment.</a:t>
            </a:r>
          </a:p>
        </p:txBody>
      </p:sp>
      <p:sp>
        <p:nvSpPr>
          <p:cNvPr id="11" name="TextBox 10">
            <a:extLst>
              <a:ext uri="{FF2B5EF4-FFF2-40B4-BE49-F238E27FC236}">
                <a16:creationId xmlns:a16="http://schemas.microsoft.com/office/drawing/2014/main" id="{E4593873-6F4B-445D-BFB2-C90597F668F9}"/>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1688656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AAC84B8C-03E3-425E-ADAA-FA2A285F45A8}"/>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14</a:t>
            </a:fld>
            <a:endParaRPr lang="en-US" dirty="0"/>
          </a:p>
        </p:txBody>
      </p:sp>
      <p:sp>
        <p:nvSpPr>
          <p:cNvPr id="10" name="Rectangle 9">
            <a:extLst>
              <a:ext uri="{FF2B5EF4-FFF2-40B4-BE49-F238E27FC236}">
                <a16:creationId xmlns:a16="http://schemas.microsoft.com/office/drawing/2014/main" id="{CE0F0885-6DD9-45C5-BA41-8FD0642DAC07}"/>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Google’s quarterly ad revenue is improving, so I am going to buy some shares.</a:t>
            </a:r>
          </a:p>
        </p:txBody>
      </p:sp>
      <p:sp>
        <p:nvSpPr>
          <p:cNvPr id="11" name="TextBox 10">
            <a:extLst>
              <a:ext uri="{FF2B5EF4-FFF2-40B4-BE49-F238E27FC236}">
                <a16:creationId xmlns:a16="http://schemas.microsoft.com/office/drawing/2014/main" id="{B4085DB9-0CFF-42B8-A1B0-32917D98AD6E}"/>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3553704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Stock Prices represent a time series</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6" name="Picture 5"/>
          <p:cNvPicPr>
            <a:picLocks noChangeAspect="1"/>
          </p:cNvPicPr>
          <p:nvPr/>
        </p:nvPicPr>
        <p:blipFill>
          <a:blip r:embed="rId2"/>
          <a:stretch>
            <a:fillRect/>
          </a:stretch>
        </p:blipFill>
        <p:spPr>
          <a:xfrm>
            <a:off x="3695699" y="1495426"/>
            <a:ext cx="5491162" cy="3047903"/>
          </a:xfrm>
          <a:prstGeom prst="rect">
            <a:avLst/>
          </a:prstGeom>
        </p:spPr>
      </p:pic>
      <p:sp>
        <p:nvSpPr>
          <p:cNvPr id="7" name="TextBox 6"/>
          <p:cNvSpPr txBox="1"/>
          <p:nvPr/>
        </p:nvSpPr>
        <p:spPr>
          <a:xfrm>
            <a:off x="5524500" y="4843463"/>
            <a:ext cx="673582" cy="369332"/>
          </a:xfrm>
          <a:prstGeom prst="rect">
            <a:avLst/>
          </a:prstGeom>
          <a:noFill/>
        </p:spPr>
        <p:txBody>
          <a:bodyPr wrap="none" rtlCol="0">
            <a:spAutoFit/>
          </a:bodyPr>
          <a:lstStyle/>
          <a:p>
            <a:r>
              <a:rPr lang="en-US" b="1" dirty="0"/>
              <a:t>TIME</a:t>
            </a:r>
          </a:p>
        </p:txBody>
      </p:sp>
      <p:cxnSp>
        <p:nvCxnSpPr>
          <p:cNvPr id="9" name="Straight Arrow Connector 8"/>
          <p:cNvCxnSpPr/>
          <p:nvPr/>
        </p:nvCxnSpPr>
        <p:spPr>
          <a:xfrm>
            <a:off x="3438525" y="4786313"/>
            <a:ext cx="497205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338512" y="1371602"/>
            <a:ext cx="0" cy="315753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2084905" y="2767014"/>
            <a:ext cx="1828257" cy="369332"/>
          </a:xfrm>
          <a:prstGeom prst="rect">
            <a:avLst/>
          </a:prstGeom>
          <a:noFill/>
        </p:spPr>
        <p:txBody>
          <a:bodyPr wrap="none" rtlCol="0">
            <a:spAutoFit/>
          </a:bodyPr>
          <a:lstStyle/>
          <a:p>
            <a:r>
              <a:rPr lang="en-US" b="1" dirty="0"/>
              <a:t>PRICE or Volume</a:t>
            </a:r>
          </a:p>
        </p:txBody>
      </p:sp>
      <p:sp>
        <p:nvSpPr>
          <p:cNvPr id="14" name="Slide Number Placeholder 4">
            <a:extLst>
              <a:ext uri="{FF2B5EF4-FFF2-40B4-BE49-F238E27FC236}">
                <a16:creationId xmlns:a16="http://schemas.microsoft.com/office/drawing/2014/main" id="{8427AD34-9283-4019-A232-BE677E970E2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15</a:t>
            </a:fld>
            <a:endParaRPr lang="en-US" dirty="0"/>
          </a:p>
        </p:txBody>
      </p:sp>
      <p:sp>
        <p:nvSpPr>
          <p:cNvPr id="15" name="Rectangle 14"/>
          <p:cNvSpPr/>
          <p:nvPr/>
        </p:nvSpPr>
        <p:spPr>
          <a:xfrm>
            <a:off x="200247" y="5343540"/>
            <a:ext cx="11791506" cy="7572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Stock price of US Steel</a:t>
            </a:r>
          </a:p>
        </p:txBody>
      </p:sp>
    </p:spTree>
    <p:extLst>
      <p:ext uri="{BB962C8B-B14F-4D97-AF65-F5344CB8AC3E}">
        <p14:creationId xmlns:p14="http://schemas.microsoft.com/office/powerpoint/2010/main" val="1337521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Not all times series can be forecasted</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TextBox 6"/>
          <p:cNvSpPr txBox="1"/>
          <p:nvPr/>
        </p:nvSpPr>
        <p:spPr>
          <a:xfrm>
            <a:off x="5219701" y="4843463"/>
            <a:ext cx="673582" cy="369332"/>
          </a:xfrm>
          <a:prstGeom prst="rect">
            <a:avLst/>
          </a:prstGeom>
          <a:noFill/>
        </p:spPr>
        <p:txBody>
          <a:bodyPr wrap="none" rtlCol="0">
            <a:spAutoFit/>
          </a:bodyPr>
          <a:lstStyle/>
          <a:p>
            <a:r>
              <a:rPr lang="en-US" b="1" dirty="0"/>
              <a:t>TIME</a:t>
            </a:r>
          </a:p>
        </p:txBody>
      </p:sp>
      <p:sp>
        <p:nvSpPr>
          <p:cNvPr id="13" name="Rectangle 12"/>
          <p:cNvSpPr/>
          <p:nvPr/>
        </p:nvSpPr>
        <p:spPr>
          <a:xfrm>
            <a:off x="200247" y="5343540"/>
            <a:ext cx="11791506" cy="7572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This time series has a trend and seasonality so a traditional forecasting method like Holt Winters could be used.</a:t>
            </a:r>
          </a:p>
        </p:txBody>
      </p:sp>
      <p:sp>
        <p:nvSpPr>
          <p:cNvPr id="14" name="Slide Number Placeholder 4">
            <a:extLst>
              <a:ext uri="{FF2B5EF4-FFF2-40B4-BE49-F238E27FC236}">
                <a16:creationId xmlns:a16="http://schemas.microsoft.com/office/drawing/2014/main" id="{8427AD34-9283-4019-A232-BE677E970E2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16</a:t>
            </a:fld>
            <a:endParaRPr lang="en-US" dirty="0"/>
          </a:p>
        </p:txBody>
      </p:sp>
      <p:sp>
        <p:nvSpPr>
          <p:cNvPr id="8" name="Rectangle 7"/>
          <p:cNvSpPr/>
          <p:nvPr/>
        </p:nvSpPr>
        <p:spPr>
          <a:xfrm>
            <a:off x="9564232" y="5123934"/>
            <a:ext cx="2489784" cy="230832"/>
          </a:xfrm>
          <a:prstGeom prst="rect">
            <a:avLst/>
          </a:prstGeom>
        </p:spPr>
        <p:txBody>
          <a:bodyPr wrap="none">
            <a:spAutoFit/>
          </a:bodyPr>
          <a:lstStyle/>
          <a:p>
            <a:r>
              <a:rPr lang="en-US" sz="900" dirty="0">
                <a:hlinkClick r:id="rId2"/>
              </a:rPr>
              <a:t>https://ycharts.com/companies/AMZN/revenues</a:t>
            </a:r>
            <a:endParaRPr lang="en-US" sz="900" dirty="0"/>
          </a:p>
        </p:txBody>
      </p:sp>
      <p:cxnSp>
        <p:nvCxnSpPr>
          <p:cNvPr id="15" name="Straight Arrow Connector 14"/>
          <p:cNvCxnSpPr/>
          <p:nvPr/>
        </p:nvCxnSpPr>
        <p:spPr>
          <a:xfrm>
            <a:off x="3438525" y="4786313"/>
            <a:ext cx="497205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338512" y="1371602"/>
            <a:ext cx="0" cy="315753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16200000">
            <a:off x="2224754" y="2767014"/>
            <a:ext cx="1548565" cy="369332"/>
          </a:xfrm>
          <a:prstGeom prst="rect">
            <a:avLst/>
          </a:prstGeom>
          <a:noFill/>
        </p:spPr>
        <p:txBody>
          <a:bodyPr wrap="none" rtlCol="0">
            <a:spAutoFit/>
          </a:bodyPr>
          <a:lstStyle/>
          <a:p>
            <a:r>
              <a:rPr lang="en-US" b="1" dirty="0" err="1"/>
              <a:t>Qrtly</a:t>
            </a:r>
            <a:r>
              <a:rPr lang="en-US" b="1" dirty="0"/>
              <a:t> Revenue</a:t>
            </a:r>
          </a:p>
        </p:txBody>
      </p:sp>
      <p:pic>
        <p:nvPicPr>
          <p:cNvPr id="18" name="Picture 17"/>
          <p:cNvPicPr>
            <a:picLocks noChangeAspect="1"/>
          </p:cNvPicPr>
          <p:nvPr/>
        </p:nvPicPr>
        <p:blipFill>
          <a:blip r:embed="rId3"/>
          <a:stretch>
            <a:fillRect/>
          </a:stretch>
        </p:blipFill>
        <p:spPr>
          <a:xfrm>
            <a:off x="3463395" y="1491123"/>
            <a:ext cx="5866871" cy="3034310"/>
          </a:xfrm>
          <a:prstGeom prst="rect">
            <a:avLst/>
          </a:prstGeom>
        </p:spPr>
      </p:pic>
    </p:spTree>
    <p:extLst>
      <p:ext uri="{BB962C8B-B14F-4D97-AF65-F5344CB8AC3E}">
        <p14:creationId xmlns:p14="http://schemas.microsoft.com/office/powerpoint/2010/main" val="14206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Stock Prices represent a time series</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13" name="Rectangle 12"/>
          <p:cNvSpPr/>
          <p:nvPr/>
        </p:nvSpPr>
        <p:spPr>
          <a:xfrm>
            <a:off x="200247" y="5343540"/>
            <a:ext cx="11791506" cy="75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From a forecasting perspective stock prices are often considered a “random walk” meaning traditional econometric forecasting techniques do not apply. </a:t>
            </a:r>
          </a:p>
        </p:txBody>
      </p:sp>
      <p:sp>
        <p:nvSpPr>
          <p:cNvPr id="14" name="Slide Number Placeholder 4">
            <a:extLst>
              <a:ext uri="{FF2B5EF4-FFF2-40B4-BE49-F238E27FC236}">
                <a16:creationId xmlns:a16="http://schemas.microsoft.com/office/drawing/2014/main" id="{8427AD34-9283-4019-A232-BE677E970E2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17</a:t>
            </a:fld>
            <a:endParaRPr lang="en-US" dirty="0"/>
          </a:p>
        </p:txBody>
      </p:sp>
      <p:pic>
        <p:nvPicPr>
          <p:cNvPr id="4" name="Picture 3"/>
          <p:cNvPicPr>
            <a:picLocks noChangeAspect="1"/>
          </p:cNvPicPr>
          <p:nvPr/>
        </p:nvPicPr>
        <p:blipFill>
          <a:blip r:embed="rId2"/>
          <a:stretch>
            <a:fillRect/>
          </a:stretch>
        </p:blipFill>
        <p:spPr>
          <a:xfrm>
            <a:off x="6138860" y="1948321"/>
            <a:ext cx="5866871" cy="3034310"/>
          </a:xfrm>
          <a:prstGeom prst="rect">
            <a:avLst/>
          </a:prstGeom>
        </p:spPr>
      </p:pic>
      <p:pic>
        <p:nvPicPr>
          <p:cNvPr id="15" name="Picture 14"/>
          <p:cNvPicPr>
            <a:picLocks noChangeAspect="1"/>
          </p:cNvPicPr>
          <p:nvPr/>
        </p:nvPicPr>
        <p:blipFill>
          <a:blip r:embed="rId3"/>
          <a:stretch>
            <a:fillRect/>
          </a:stretch>
        </p:blipFill>
        <p:spPr>
          <a:xfrm>
            <a:off x="207432" y="2121957"/>
            <a:ext cx="5207234" cy="2890307"/>
          </a:xfrm>
          <a:prstGeom prst="rect">
            <a:avLst/>
          </a:prstGeom>
        </p:spPr>
      </p:pic>
      <p:sp>
        <p:nvSpPr>
          <p:cNvPr id="6" name="Rectangle 5"/>
          <p:cNvSpPr/>
          <p:nvPr/>
        </p:nvSpPr>
        <p:spPr>
          <a:xfrm>
            <a:off x="169333" y="1303866"/>
            <a:ext cx="5080000"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Random Walk</a:t>
            </a:r>
          </a:p>
        </p:txBody>
      </p:sp>
      <p:sp>
        <p:nvSpPr>
          <p:cNvPr id="10" name="Rectangle 9"/>
          <p:cNvSpPr/>
          <p:nvPr/>
        </p:nvSpPr>
        <p:spPr>
          <a:xfrm>
            <a:off x="6197601" y="1303866"/>
            <a:ext cx="5774266"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Predictable Patterns (non-stock)</a:t>
            </a:r>
          </a:p>
        </p:txBody>
      </p:sp>
      <p:sp>
        <p:nvSpPr>
          <p:cNvPr id="7" name="TextBox 6"/>
          <p:cNvSpPr txBox="1"/>
          <p:nvPr/>
        </p:nvSpPr>
        <p:spPr>
          <a:xfrm>
            <a:off x="5486400" y="1439333"/>
            <a:ext cx="478272" cy="369332"/>
          </a:xfrm>
          <a:prstGeom prst="rect">
            <a:avLst/>
          </a:prstGeom>
          <a:noFill/>
        </p:spPr>
        <p:txBody>
          <a:bodyPr wrap="none" rtlCol="0">
            <a:spAutoFit/>
          </a:bodyPr>
          <a:lstStyle/>
          <a:p>
            <a:r>
              <a:rPr lang="en-US" dirty="0"/>
              <a:t>VS.</a:t>
            </a:r>
          </a:p>
        </p:txBody>
      </p:sp>
      <p:cxnSp>
        <p:nvCxnSpPr>
          <p:cNvPr id="9" name="Straight Connector 8"/>
          <p:cNvCxnSpPr/>
          <p:nvPr/>
        </p:nvCxnSpPr>
        <p:spPr>
          <a:xfrm>
            <a:off x="5725536" y="2116666"/>
            <a:ext cx="0" cy="29294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742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1385" y="365125"/>
            <a:ext cx="11823405" cy="495487"/>
          </a:xfrm>
        </p:spPr>
        <p:txBody>
          <a:bodyPr>
            <a:noAutofit/>
          </a:bodyPr>
          <a:lstStyle/>
          <a:p>
            <a:r>
              <a:rPr lang="en-US" sz="2800" dirty="0"/>
              <a:t>Why can’t you forecast the time series?</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6" name="Picture 5"/>
          <p:cNvPicPr>
            <a:picLocks noChangeAspect="1"/>
          </p:cNvPicPr>
          <p:nvPr/>
        </p:nvPicPr>
        <p:blipFill rotWithShape="1">
          <a:blip r:embed="rId2"/>
          <a:srcRect t="14112"/>
          <a:stretch/>
        </p:blipFill>
        <p:spPr>
          <a:xfrm>
            <a:off x="1871663" y="1557337"/>
            <a:ext cx="3762375" cy="4376736"/>
          </a:xfrm>
          <a:prstGeom prst="rect">
            <a:avLst/>
          </a:prstGeom>
        </p:spPr>
      </p:pic>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24025" y="1085850"/>
            <a:ext cx="1213794" cy="369332"/>
          </a:xfrm>
          <a:prstGeom prst="rect">
            <a:avLst/>
          </a:prstGeom>
          <a:noFill/>
        </p:spPr>
        <p:txBody>
          <a:bodyPr wrap="none" rtlCol="0">
            <a:spAutoFit/>
          </a:bodyPr>
          <a:lstStyle/>
          <a:p>
            <a:r>
              <a:rPr lang="en-US" dirty="0"/>
              <a:t>Daily Chart</a:t>
            </a:r>
          </a:p>
        </p:txBody>
      </p:sp>
      <p:sp>
        <p:nvSpPr>
          <p:cNvPr id="10" name="TextBox 9"/>
          <p:cNvSpPr txBox="1"/>
          <p:nvPr/>
        </p:nvSpPr>
        <p:spPr>
          <a:xfrm>
            <a:off x="7367588" y="2223486"/>
            <a:ext cx="4288290" cy="1200329"/>
          </a:xfrm>
          <a:prstGeom prst="rect">
            <a:avLst/>
          </a:prstGeom>
          <a:noFill/>
        </p:spPr>
        <p:txBody>
          <a:bodyPr wrap="none" rtlCol="0">
            <a:spAutoFit/>
          </a:bodyPr>
          <a:lstStyle/>
          <a:p>
            <a:r>
              <a:rPr lang="en-US" dirty="0"/>
              <a:t>Q1 Jan/Feb/Mar plus ~30 days for reporting</a:t>
            </a:r>
          </a:p>
          <a:p>
            <a:r>
              <a:rPr lang="en-US" dirty="0"/>
              <a:t>4/25/17 Close : $31</a:t>
            </a:r>
          </a:p>
          <a:p>
            <a:r>
              <a:rPr lang="en-US" dirty="0"/>
              <a:t>4/26/17 Close: $22</a:t>
            </a:r>
          </a:p>
          <a:p>
            <a:r>
              <a:rPr lang="en-US" dirty="0"/>
              <a:t>4/26/17 Volume spike</a:t>
            </a:r>
          </a:p>
        </p:txBody>
      </p:sp>
      <p:sp>
        <p:nvSpPr>
          <p:cNvPr id="11" name="Slide Number Placeholder 4">
            <a:extLst>
              <a:ext uri="{FF2B5EF4-FFF2-40B4-BE49-F238E27FC236}">
                <a16:creationId xmlns:a16="http://schemas.microsoft.com/office/drawing/2014/main" id="{3A1E9821-9B68-4D91-A74F-44C0D923569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18</a:t>
            </a:fld>
            <a:endParaRPr lang="en-US" dirty="0"/>
          </a:p>
        </p:txBody>
      </p:sp>
      <p:sp>
        <p:nvSpPr>
          <p:cNvPr id="8" name="Rectangle 7">
            <a:extLst>
              <a:ext uri="{FF2B5EF4-FFF2-40B4-BE49-F238E27FC236}">
                <a16:creationId xmlns:a16="http://schemas.microsoft.com/office/drawing/2014/main" id="{3CFB414F-1B68-46F3-AF87-CA898730A0B9}"/>
              </a:ext>
            </a:extLst>
          </p:cNvPr>
          <p:cNvSpPr/>
          <p:nvPr/>
        </p:nvSpPr>
        <p:spPr>
          <a:xfrm>
            <a:off x="7367587" y="1571627"/>
            <a:ext cx="4272869"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Tree>
    <p:extLst>
      <p:ext uri="{BB962C8B-B14F-4D97-AF65-F5344CB8AC3E}">
        <p14:creationId xmlns:p14="http://schemas.microsoft.com/office/powerpoint/2010/main" val="1500246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other forces can impact US Steel?</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2"/>
          <a:srcRect r="26199"/>
          <a:stretch/>
        </p:blipFill>
        <p:spPr>
          <a:xfrm>
            <a:off x="1895475" y="1447799"/>
            <a:ext cx="2857501" cy="4759226"/>
          </a:xfrm>
          <a:prstGeom prst="rect">
            <a:avLst/>
          </a:prstGeom>
        </p:spPr>
      </p:pic>
      <p:sp>
        <p:nvSpPr>
          <p:cNvPr id="10" name="TextBox 9"/>
          <p:cNvSpPr txBox="1"/>
          <p:nvPr/>
        </p:nvSpPr>
        <p:spPr>
          <a:xfrm>
            <a:off x="1724025" y="1085850"/>
            <a:ext cx="1439368" cy="369332"/>
          </a:xfrm>
          <a:prstGeom prst="rect">
            <a:avLst/>
          </a:prstGeom>
          <a:noFill/>
        </p:spPr>
        <p:txBody>
          <a:bodyPr wrap="none" rtlCol="0">
            <a:spAutoFit/>
          </a:bodyPr>
          <a:lstStyle/>
          <a:p>
            <a:r>
              <a:rPr lang="en-US" dirty="0"/>
              <a:t>Weekly Chart</a:t>
            </a:r>
          </a:p>
        </p:txBody>
      </p:sp>
      <p:sp>
        <p:nvSpPr>
          <p:cNvPr id="11" name="Rectangle 10"/>
          <p:cNvSpPr/>
          <p:nvPr/>
        </p:nvSpPr>
        <p:spPr>
          <a:xfrm>
            <a:off x="2495550" y="3128963"/>
            <a:ext cx="400050" cy="124301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4">
            <a:extLst>
              <a:ext uri="{FF2B5EF4-FFF2-40B4-BE49-F238E27FC236}">
                <a16:creationId xmlns:a16="http://schemas.microsoft.com/office/drawing/2014/main" id="{CC15F49C-C9A5-452A-B8F7-50DE96E5F0A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19</a:t>
            </a:fld>
            <a:endParaRPr lang="en-US" dirty="0"/>
          </a:p>
        </p:txBody>
      </p:sp>
      <p:sp>
        <p:nvSpPr>
          <p:cNvPr id="14" name="Rectangle 13">
            <a:extLst>
              <a:ext uri="{FF2B5EF4-FFF2-40B4-BE49-F238E27FC236}">
                <a16:creationId xmlns:a16="http://schemas.microsoft.com/office/drawing/2014/main" id="{AE49FB49-D0E2-43DA-B799-413CC0CA9AF3}"/>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5" name="TextBox 14">
            <a:extLst>
              <a:ext uri="{FF2B5EF4-FFF2-40B4-BE49-F238E27FC236}">
                <a16:creationId xmlns:a16="http://schemas.microsoft.com/office/drawing/2014/main" id="{891B7258-019C-4288-8C82-24724360AEF7}"/>
              </a:ext>
            </a:extLst>
          </p:cNvPr>
          <p:cNvSpPr txBox="1"/>
          <p:nvPr/>
        </p:nvSpPr>
        <p:spPr>
          <a:xfrm>
            <a:off x="7367588" y="2223486"/>
            <a:ext cx="2335896" cy="1754326"/>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a:p>
            <a:r>
              <a:rPr lang="en-US" dirty="0"/>
              <a:t>5/15/17:  ~$20</a:t>
            </a:r>
          </a:p>
          <a:p>
            <a:r>
              <a:rPr lang="en-US" dirty="0"/>
              <a:t>2/26/18:  ~$45</a:t>
            </a:r>
          </a:p>
          <a:p>
            <a:endParaRPr lang="en-US" dirty="0"/>
          </a:p>
        </p:txBody>
      </p:sp>
      <p:sp>
        <p:nvSpPr>
          <p:cNvPr id="6" name="TextBox 5">
            <a:extLst>
              <a:ext uri="{FF2B5EF4-FFF2-40B4-BE49-F238E27FC236}">
                <a16:creationId xmlns:a16="http://schemas.microsoft.com/office/drawing/2014/main" id="{BC66E6B3-11D2-4696-9CBB-5257D011814B}"/>
              </a:ext>
            </a:extLst>
          </p:cNvPr>
          <p:cNvSpPr txBox="1"/>
          <p:nvPr/>
        </p:nvSpPr>
        <p:spPr>
          <a:xfrm>
            <a:off x="9668740" y="2454390"/>
            <a:ext cx="1992661" cy="338554"/>
          </a:xfrm>
          <a:prstGeom prst="rect">
            <a:avLst/>
          </a:prstGeom>
          <a:noFill/>
        </p:spPr>
        <p:txBody>
          <a:bodyPr wrap="none" rtlCol="0">
            <a:spAutoFit/>
          </a:bodyPr>
          <a:lstStyle/>
          <a:p>
            <a:r>
              <a:rPr lang="en-US" sz="1600" dirty="0"/>
              <a:t>Missed </a:t>
            </a:r>
            <a:r>
              <a:rPr lang="en-US" sz="1600" dirty="0" err="1"/>
              <a:t>Qrtly</a:t>
            </a:r>
            <a:r>
              <a:rPr lang="en-US" sz="1600" dirty="0"/>
              <a:t> Earnings</a:t>
            </a:r>
          </a:p>
        </p:txBody>
      </p:sp>
      <p:sp>
        <p:nvSpPr>
          <p:cNvPr id="16" name="Right Brace 15">
            <a:extLst>
              <a:ext uri="{FF2B5EF4-FFF2-40B4-BE49-F238E27FC236}">
                <a16:creationId xmlns:a16="http://schemas.microsoft.com/office/drawing/2014/main" id="{A26852C9-E991-4B70-B2D5-463E00156CCA}"/>
              </a:ext>
            </a:extLst>
          </p:cNvPr>
          <p:cNvSpPr/>
          <p:nvPr/>
        </p:nvSpPr>
        <p:spPr>
          <a:xfrm>
            <a:off x="9477829" y="2249714"/>
            <a:ext cx="232227" cy="781687"/>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91381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6796695"/>
              </p:ext>
            </p:extLst>
          </p:nvPr>
        </p:nvGraphicFramePr>
        <p:xfrm>
          <a:off x="3190413" y="1111250"/>
          <a:ext cx="5811174" cy="185928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a:t>
                      </a:r>
                    </a:p>
                  </a:txBody>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Obtaining Stock Data &amp; Basic Visualization</a:t>
                      </a:r>
                      <a:endParaRPr lang="en-US" sz="2000" b="0" strike="noStrike"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What is the financial market? Types of investing strategies.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What is an API? API access to stock data in 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Manipulate a time series object TTR_A.R</a:t>
                      </a:r>
                      <a:endParaRPr lang="en-US" sz="2000" b="0" strike="noStrike"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a:t>
            </a:fld>
            <a:endParaRPr lang="en-US" dirty="0"/>
          </a:p>
        </p:txBody>
      </p:sp>
    </p:spTree>
    <p:extLst>
      <p:ext uri="{BB962C8B-B14F-4D97-AF65-F5344CB8AC3E}">
        <p14:creationId xmlns:p14="http://schemas.microsoft.com/office/powerpoint/2010/main" val="2392148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other forces can impact US Steel?</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1895475" y="1447799"/>
            <a:ext cx="3871913" cy="4759226"/>
          </a:xfrm>
          <a:prstGeom prst="rect">
            <a:avLst/>
          </a:prstGeom>
        </p:spPr>
      </p:pic>
      <p:sp>
        <p:nvSpPr>
          <p:cNvPr id="10" name="TextBox 9"/>
          <p:cNvSpPr txBox="1"/>
          <p:nvPr/>
        </p:nvSpPr>
        <p:spPr>
          <a:xfrm>
            <a:off x="1724025" y="1085850"/>
            <a:ext cx="1439368" cy="369332"/>
          </a:xfrm>
          <a:prstGeom prst="rect">
            <a:avLst/>
          </a:prstGeom>
          <a:noFill/>
        </p:spPr>
        <p:txBody>
          <a:bodyPr wrap="none" rtlCol="0">
            <a:spAutoFit/>
          </a:bodyPr>
          <a:lstStyle/>
          <a:p>
            <a:r>
              <a:rPr lang="en-US" dirty="0"/>
              <a:t>Weekly Chart</a:t>
            </a:r>
          </a:p>
        </p:txBody>
      </p:sp>
      <p:sp>
        <p:nvSpPr>
          <p:cNvPr id="11" name="Rectangle 10"/>
          <p:cNvSpPr/>
          <p:nvPr/>
        </p:nvSpPr>
        <p:spPr>
          <a:xfrm>
            <a:off x="2495550" y="3128963"/>
            <a:ext cx="400050" cy="124301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cxnSpLocks/>
            <a:stCxn id="11" idx="3"/>
          </p:cNvCxnSpPr>
          <p:nvPr/>
        </p:nvCxnSpPr>
        <p:spPr>
          <a:xfrm flipV="1">
            <a:off x="2895600" y="1800227"/>
            <a:ext cx="1785939" cy="195024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4">
            <a:extLst>
              <a:ext uri="{FF2B5EF4-FFF2-40B4-BE49-F238E27FC236}">
                <a16:creationId xmlns:a16="http://schemas.microsoft.com/office/drawing/2014/main" id="{B70547A6-F72A-49C2-BEB0-A2FEE3CB0000}"/>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20</a:t>
            </a:fld>
            <a:endParaRPr lang="en-US" dirty="0"/>
          </a:p>
        </p:txBody>
      </p:sp>
      <p:sp>
        <p:nvSpPr>
          <p:cNvPr id="15" name="Rectangle 14">
            <a:extLst>
              <a:ext uri="{FF2B5EF4-FFF2-40B4-BE49-F238E27FC236}">
                <a16:creationId xmlns:a16="http://schemas.microsoft.com/office/drawing/2014/main" id="{DB5B56C9-80D6-463E-AB37-9547ACAAE2A4}"/>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6" name="TextBox 15">
            <a:extLst>
              <a:ext uri="{FF2B5EF4-FFF2-40B4-BE49-F238E27FC236}">
                <a16:creationId xmlns:a16="http://schemas.microsoft.com/office/drawing/2014/main" id="{2E6286D5-4D23-44D0-9610-4CAFC919D173}"/>
              </a:ext>
            </a:extLst>
          </p:cNvPr>
          <p:cNvSpPr txBox="1"/>
          <p:nvPr/>
        </p:nvSpPr>
        <p:spPr>
          <a:xfrm>
            <a:off x="7367588" y="2223486"/>
            <a:ext cx="2249847" cy="2308324"/>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a:p>
            <a:r>
              <a:rPr lang="en-US" dirty="0"/>
              <a:t>5/15/17:  ~$20</a:t>
            </a:r>
          </a:p>
          <a:p>
            <a:r>
              <a:rPr lang="en-US" dirty="0"/>
              <a:t>2/26/18:  ~$45</a:t>
            </a:r>
          </a:p>
          <a:p>
            <a:r>
              <a:rPr lang="en-US" dirty="0"/>
              <a:t>4/16/18: ~$36</a:t>
            </a:r>
          </a:p>
          <a:p>
            <a:r>
              <a:rPr lang="en-US" dirty="0"/>
              <a:t>6/16/18: ~36</a:t>
            </a:r>
          </a:p>
          <a:p>
            <a:endParaRPr lang="en-US" dirty="0"/>
          </a:p>
        </p:txBody>
      </p:sp>
      <p:sp>
        <p:nvSpPr>
          <p:cNvPr id="17" name="TextBox 16">
            <a:extLst>
              <a:ext uri="{FF2B5EF4-FFF2-40B4-BE49-F238E27FC236}">
                <a16:creationId xmlns:a16="http://schemas.microsoft.com/office/drawing/2014/main" id="{BC17E368-3C18-4155-8953-DD4E2C49C416}"/>
              </a:ext>
            </a:extLst>
          </p:cNvPr>
          <p:cNvSpPr txBox="1"/>
          <p:nvPr/>
        </p:nvSpPr>
        <p:spPr>
          <a:xfrm>
            <a:off x="9596169" y="2628562"/>
            <a:ext cx="1992661" cy="338554"/>
          </a:xfrm>
          <a:prstGeom prst="rect">
            <a:avLst/>
          </a:prstGeom>
          <a:noFill/>
        </p:spPr>
        <p:txBody>
          <a:bodyPr wrap="none" rtlCol="0">
            <a:spAutoFit/>
          </a:bodyPr>
          <a:lstStyle/>
          <a:p>
            <a:r>
              <a:rPr lang="en-US" sz="1600" dirty="0"/>
              <a:t>Missed </a:t>
            </a:r>
            <a:r>
              <a:rPr lang="en-US" sz="1600" dirty="0" err="1"/>
              <a:t>Qrtly</a:t>
            </a:r>
            <a:r>
              <a:rPr lang="en-US" sz="1600" dirty="0"/>
              <a:t> Earnings</a:t>
            </a:r>
          </a:p>
        </p:txBody>
      </p:sp>
      <p:sp>
        <p:nvSpPr>
          <p:cNvPr id="19" name="Right Brace 18">
            <a:extLst>
              <a:ext uri="{FF2B5EF4-FFF2-40B4-BE49-F238E27FC236}">
                <a16:creationId xmlns:a16="http://schemas.microsoft.com/office/drawing/2014/main" id="{1CDB0A43-486F-478F-9E9C-574EF3D2FC00}"/>
              </a:ext>
            </a:extLst>
          </p:cNvPr>
          <p:cNvSpPr/>
          <p:nvPr/>
        </p:nvSpPr>
        <p:spPr>
          <a:xfrm>
            <a:off x="9527986" y="259281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011C5343-6BA3-46AD-BCDC-7F34D9D10046}"/>
              </a:ext>
            </a:extLst>
          </p:cNvPr>
          <p:cNvSpPr txBox="1"/>
          <p:nvPr/>
        </p:nvSpPr>
        <p:spPr>
          <a:xfrm>
            <a:off x="9596169" y="3150842"/>
            <a:ext cx="1127488" cy="338554"/>
          </a:xfrm>
          <a:prstGeom prst="rect">
            <a:avLst/>
          </a:prstGeom>
          <a:noFill/>
        </p:spPr>
        <p:txBody>
          <a:bodyPr wrap="none" rtlCol="0">
            <a:spAutoFit/>
          </a:bodyPr>
          <a:lstStyle/>
          <a:p>
            <a:r>
              <a:rPr lang="en-US" sz="1600" dirty="0"/>
              <a:t>Steel tariffs</a:t>
            </a:r>
          </a:p>
        </p:txBody>
      </p:sp>
      <p:sp>
        <p:nvSpPr>
          <p:cNvPr id="21" name="Right Brace 20">
            <a:extLst>
              <a:ext uri="{FF2B5EF4-FFF2-40B4-BE49-F238E27FC236}">
                <a16:creationId xmlns:a16="http://schemas.microsoft.com/office/drawing/2014/main" id="{C0B5B21A-0194-4173-9AB4-0768698A9A18}"/>
              </a:ext>
            </a:extLst>
          </p:cNvPr>
          <p:cNvSpPr/>
          <p:nvPr/>
        </p:nvSpPr>
        <p:spPr>
          <a:xfrm>
            <a:off x="9527986" y="311509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48199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other forces can impact US Steel?</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1895475" y="1447799"/>
            <a:ext cx="3871913" cy="4759226"/>
          </a:xfrm>
          <a:prstGeom prst="rect">
            <a:avLst/>
          </a:prstGeom>
        </p:spPr>
      </p:pic>
      <p:sp>
        <p:nvSpPr>
          <p:cNvPr id="10" name="TextBox 9"/>
          <p:cNvSpPr txBox="1"/>
          <p:nvPr/>
        </p:nvSpPr>
        <p:spPr>
          <a:xfrm>
            <a:off x="1724025" y="1085850"/>
            <a:ext cx="1439368" cy="369332"/>
          </a:xfrm>
          <a:prstGeom prst="rect">
            <a:avLst/>
          </a:prstGeom>
          <a:noFill/>
        </p:spPr>
        <p:txBody>
          <a:bodyPr wrap="none" rtlCol="0">
            <a:spAutoFit/>
          </a:bodyPr>
          <a:lstStyle/>
          <a:p>
            <a:r>
              <a:rPr lang="en-US" dirty="0"/>
              <a:t>Weekly Chart</a:t>
            </a:r>
          </a:p>
        </p:txBody>
      </p:sp>
      <p:sp>
        <p:nvSpPr>
          <p:cNvPr id="11" name="Rectangle 10"/>
          <p:cNvSpPr/>
          <p:nvPr/>
        </p:nvSpPr>
        <p:spPr>
          <a:xfrm>
            <a:off x="2495550" y="3128963"/>
            <a:ext cx="400050" cy="124301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cxnSpLocks/>
            <a:stCxn id="11" idx="3"/>
          </p:cNvCxnSpPr>
          <p:nvPr/>
        </p:nvCxnSpPr>
        <p:spPr>
          <a:xfrm flipV="1">
            <a:off x="2895600" y="1800227"/>
            <a:ext cx="1785939" cy="195024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8" idx="0"/>
          </p:cNvCxnSpPr>
          <p:nvPr/>
        </p:nvCxnSpPr>
        <p:spPr>
          <a:xfrm>
            <a:off x="4738689" y="1743076"/>
            <a:ext cx="492919" cy="771525"/>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781551" y="2514601"/>
            <a:ext cx="900113" cy="657225"/>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4">
            <a:extLst>
              <a:ext uri="{FF2B5EF4-FFF2-40B4-BE49-F238E27FC236}">
                <a16:creationId xmlns:a16="http://schemas.microsoft.com/office/drawing/2014/main" id="{8F15D968-9DDF-4436-BD67-07ABB0C6647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21</a:t>
            </a:fld>
            <a:endParaRPr lang="en-US" dirty="0"/>
          </a:p>
        </p:txBody>
      </p:sp>
      <p:sp>
        <p:nvSpPr>
          <p:cNvPr id="15" name="Rectangle 14">
            <a:extLst>
              <a:ext uri="{FF2B5EF4-FFF2-40B4-BE49-F238E27FC236}">
                <a16:creationId xmlns:a16="http://schemas.microsoft.com/office/drawing/2014/main" id="{918FFBCB-5D10-4AFA-B09B-CB6D15B0E3B4}"/>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6" name="TextBox 15">
            <a:extLst>
              <a:ext uri="{FF2B5EF4-FFF2-40B4-BE49-F238E27FC236}">
                <a16:creationId xmlns:a16="http://schemas.microsoft.com/office/drawing/2014/main" id="{43388D34-33A0-4A3C-8A1B-26F43C3193AE}"/>
              </a:ext>
            </a:extLst>
          </p:cNvPr>
          <p:cNvSpPr txBox="1"/>
          <p:nvPr/>
        </p:nvSpPr>
        <p:spPr>
          <a:xfrm>
            <a:off x="7367588" y="2223486"/>
            <a:ext cx="2249847" cy="2308324"/>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a:p>
            <a:r>
              <a:rPr lang="en-US" dirty="0"/>
              <a:t>5/15/17:  ~ $20</a:t>
            </a:r>
          </a:p>
          <a:p>
            <a:r>
              <a:rPr lang="en-US" dirty="0"/>
              <a:t>2/26/18:  ~ $45</a:t>
            </a:r>
          </a:p>
          <a:p>
            <a:r>
              <a:rPr lang="en-US" dirty="0"/>
              <a:t>4/16/18: ~ $36</a:t>
            </a:r>
          </a:p>
          <a:p>
            <a:r>
              <a:rPr lang="en-US" dirty="0"/>
              <a:t>6/16/18: ~ $36</a:t>
            </a:r>
          </a:p>
          <a:p>
            <a:endParaRPr lang="en-US" dirty="0"/>
          </a:p>
        </p:txBody>
      </p:sp>
      <p:sp>
        <p:nvSpPr>
          <p:cNvPr id="17" name="TextBox 16">
            <a:extLst>
              <a:ext uri="{FF2B5EF4-FFF2-40B4-BE49-F238E27FC236}">
                <a16:creationId xmlns:a16="http://schemas.microsoft.com/office/drawing/2014/main" id="{48D7AE39-050E-4CFC-82AF-5307B17B06D2}"/>
              </a:ext>
            </a:extLst>
          </p:cNvPr>
          <p:cNvSpPr txBox="1"/>
          <p:nvPr/>
        </p:nvSpPr>
        <p:spPr>
          <a:xfrm>
            <a:off x="9596169" y="2628562"/>
            <a:ext cx="1992661" cy="338554"/>
          </a:xfrm>
          <a:prstGeom prst="rect">
            <a:avLst/>
          </a:prstGeom>
          <a:noFill/>
        </p:spPr>
        <p:txBody>
          <a:bodyPr wrap="none" rtlCol="0">
            <a:spAutoFit/>
          </a:bodyPr>
          <a:lstStyle/>
          <a:p>
            <a:r>
              <a:rPr lang="en-US" sz="1600" dirty="0"/>
              <a:t>Missed </a:t>
            </a:r>
            <a:r>
              <a:rPr lang="en-US" sz="1600" dirty="0" err="1"/>
              <a:t>Qrtly</a:t>
            </a:r>
            <a:r>
              <a:rPr lang="en-US" sz="1600" dirty="0"/>
              <a:t> Earnings</a:t>
            </a:r>
          </a:p>
        </p:txBody>
      </p:sp>
      <p:sp>
        <p:nvSpPr>
          <p:cNvPr id="19" name="Right Brace 18">
            <a:extLst>
              <a:ext uri="{FF2B5EF4-FFF2-40B4-BE49-F238E27FC236}">
                <a16:creationId xmlns:a16="http://schemas.microsoft.com/office/drawing/2014/main" id="{836074D2-0A52-45BA-8B52-79E255C98388}"/>
              </a:ext>
            </a:extLst>
          </p:cNvPr>
          <p:cNvSpPr/>
          <p:nvPr/>
        </p:nvSpPr>
        <p:spPr>
          <a:xfrm>
            <a:off x="9527986" y="259281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A095BC1A-7AAD-4469-B9A7-CBA376FF072E}"/>
              </a:ext>
            </a:extLst>
          </p:cNvPr>
          <p:cNvSpPr txBox="1"/>
          <p:nvPr/>
        </p:nvSpPr>
        <p:spPr>
          <a:xfrm>
            <a:off x="9596169" y="3150842"/>
            <a:ext cx="1127488" cy="338554"/>
          </a:xfrm>
          <a:prstGeom prst="rect">
            <a:avLst/>
          </a:prstGeom>
          <a:noFill/>
        </p:spPr>
        <p:txBody>
          <a:bodyPr wrap="none" rtlCol="0">
            <a:spAutoFit/>
          </a:bodyPr>
          <a:lstStyle/>
          <a:p>
            <a:r>
              <a:rPr lang="en-US" sz="1600" dirty="0"/>
              <a:t>Steel tariffs</a:t>
            </a:r>
          </a:p>
        </p:txBody>
      </p:sp>
      <p:sp>
        <p:nvSpPr>
          <p:cNvPr id="21" name="Right Brace 20">
            <a:extLst>
              <a:ext uri="{FF2B5EF4-FFF2-40B4-BE49-F238E27FC236}">
                <a16:creationId xmlns:a16="http://schemas.microsoft.com/office/drawing/2014/main" id="{061092E7-1950-46C7-B6D6-A34431E56CC2}"/>
              </a:ext>
            </a:extLst>
          </p:cNvPr>
          <p:cNvSpPr/>
          <p:nvPr/>
        </p:nvSpPr>
        <p:spPr>
          <a:xfrm>
            <a:off x="9527986" y="311509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87139231-CCAB-43EB-BF08-B6A78719CFB0}"/>
              </a:ext>
            </a:extLst>
          </p:cNvPr>
          <p:cNvSpPr txBox="1"/>
          <p:nvPr/>
        </p:nvSpPr>
        <p:spPr>
          <a:xfrm>
            <a:off x="9613162" y="3673122"/>
            <a:ext cx="2068195" cy="338554"/>
          </a:xfrm>
          <a:prstGeom prst="rect">
            <a:avLst/>
          </a:prstGeom>
          <a:noFill/>
        </p:spPr>
        <p:txBody>
          <a:bodyPr wrap="none" rtlCol="0">
            <a:spAutoFit/>
          </a:bodyPr>
          <a:lstStyle/>
          <a:p>
            <a:r>
              <a:rPr lang="en-US" sz="1600" dirty="0"/>
              <a:t>Retaliatory Auto tariffs</a:t>
            </a:r>
          </a:p>
        </p:txBody>
      </p:sp>
      <p:sp>
        <p:nvSpPr>
          <p:cNvPr id="23" name="Right Brace 22">
            <a:extLst>
              <a:ext uri="{FF2B5EF4-FFF2-40B4-BE49-F238E27FC236}">
                <a16:creationId xmlns:a16="http://schemas.microsoft.com/office/drawing/2014/main" id="{0AFE74E6-1126-4935-B9CD-BFA01DAD6D7F}"/>
              </a:ext>
            </a:extLst>
          </p:cNvPr>
          <p:cNvSpPr/>
          <p:nvPr/>
        </p:nvSpPr>
        <p:spPr>
          <a:xfrm>
            <a:off x="9544979" y="363737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26668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24026" y="365127"/>
            <a:ext cx="8943975" cy="591477"/>
          </a:xfrm>
        </p:spPr>
        <p:txBody>
          <a:bodyPr/>
          <a:lstStyle/>
          <a:p>
            <a:r>
              <a:rPr lang="en-US" sz="2800" dirty="0"/>
              <a:t>So forecasting (pattern recognition) methods won’t work.</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213600" y="2212041"/>
            <a:ext cx="410754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Missed quarterly earnings (self inflicted)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Steel Tariffs (political/macro)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Auto Tariffs (out of sector performance)</a:t>
            </a:r>
          </a:p>
        </p:txBody>
      </p:sp>
      <p:pic>
        <p:nvPicPr>
          <p:cNvPr id="9" name="Picture 8"/>
          <p:cNvPicPr>
            <a:picLocks noChangeAspect="1"/>
          </p:cNvPicPr>
          <p:nvPr/>
        </p:nvPicPr>
        <p:blipFill>
          <a:blip r:embed="rId2"/>
          <a:stretch>
            <a:fillRect/>
          </a:stretch>
        </p:blipFill>
        <p:spPr>
          <a:xfrm>
            <a:off x="1799783" y="1440571"/>
            <a:ext cx="3325110" cy="4087114"/>
          </a:xfrm>
          <a:prstGeom prst="rect">
            <a:avLst/>
          </a:prstGeom>
        </p:spPr>
      </p:pic>
      <p:sp>
        <p:nvSpPr>
          <p:cNvPr id="10" name="TextBox 9"/>
          <p:cNvSpPr txBox="1"/>
          <p:nvPr/>
        </p:nvSpPr>
        <p:spPr>
          <a:xfrm>
            <a:off x="1724026" y="1143927"/>
            <a:ext cx="1439368" cy="369332"/>
          </a:xfrm>
          <a:prstGeom prst="rect">
            <a:avLst/>
          </a:prstGeom>
          <a:noFill/>
        </p:spPr>
        <p:txBody>
          <a:bodyPr wrap="none" rtlCol="0">
            <a:spAutoFit/>
          </a:bodyPr>
          <a:lstStyle/>
          <a:p>
            <a:r>
              <a:rPr lang="en-US" dirty="0"/>
              <a:t>Weekly Chart</a:t>
            </a:r>
          </a:p>
        </p:txBody>
      </p:sp>
      <p:sp>
        <p:nvSpPr>
          <p:cNvPr id="11" name="Slide Number Placeholder 4">
            <a:extLst>
              <a:ext uri="{FF2B5EF4-FFF2-40B4-BE49-F238E27FC236}">
                <a16:creationId xmlns:a16="http://schemas.microsoft.com/office/drawing/2014/main" id="{7F2DD111-63BD-47A5-9EDC-6FFA30CC034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22</a:t>
            </a:fld>
            <a:endParaRPr lang="en-US" dirty="0"/>
          </a:p>
        </p:txBody>
      </p:sp>
      <p:sp>
        <p:nvSpPr>
          <p:cNvPr id="12" name="Rectangle 11">
            <a:extLst>
              <a:ext uri="{FF2B5EF4-FFF2-40B4-BE49-F238E27FC236}">
                <a16:creationId xmlns:a16="http://schemas.microsoft.com/office/drawing/2014/main" id="{AB3DF67F-A351-4252-B16E-EF1B20B918C0}"/>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3" name="Rectangle 12">
            <a:extLst>
              <a:ext uri="{FF2B5EF4-FFF2-40B4-BE49-F238E27FC236}">
                <a16:creationId xmlns:a16="http://schemas.microsoft.com/office/drawing/2014/main" id="{95711252-6145-42B0-939C-0B559D6E8626}"/>
              </a:ext>
            </a:extLst>
          </p:cNvPr>
          <p:cNvSpPr/>
          <p:nvPr/>
        </p:nvSpPr>
        <p:spPr>
          <a:xfrm>
            <a:off x="200247" y="5799695"/>
            <a:ext cx="11791506" cy="3010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External factors remove pattern recognition that econometric forecasts seek. </a:t>
            </a:r>
          </a:p>
        </p:txBody>
      </p:sp>
    </p:spTree>
    <p:extLst>
      <p:ext uri="{BB962C8B-B14F-4D97-AF65-F5344CB8AC3E}">
        <p14:creationId xmlns:p14="http://schemas.microsoft.com/office/powerpoint/2010/main" val="2693804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23</a:t>
            </a:fld>
            <a:endParaRPr lang="en-US" dirty="0"/>
          </a:p>
        </p:txBody>
      </p:sp>
      <p:sp>
        <p:nvSpPr>
          <p:cNvPr id="13" name="Rectangle 12">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 belief investor would not have bought or sold. </a:t>
            </a:r>
          </a:p>
        </p:txBody>
      </p:sp>
    </p:spTree>
    <p:extLst>
      <p:ext uri="{BB962C8B-B14F-4D97-AF65-F5344CB8AC3E}">
        <p14:creationId xmlns:p14="http://schemas.microsoft.com/office/powerpoint/2010/main" val="3502149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24</a:t>
            </a:fld>
            <a:endParaRPr lang="en-US" dirty="0"/>
          </a:p>
        </p:txBody>
      </p:sp>
      <p:sp>
        <p:nvSpPr>
          <p:cNvPr id="13" name="Rectangle 12">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 fundamental investor would have sold after the quarterly earnings report waiting for another financial indicator to buy again (next quarter).</a:t>
            </a:r>
          </a:p>
        </p:txBody>
      </p:sp>
    </p:spTree>
    <p:extLst>
      <p:ext uri="{BB962C8B-B14F-4D97-AF65-F5344CB8AC3E}">
        <p14:creationId xmlns:p14="http://schemas.microsoft.com/office/powerpoint/2010/main" val="4062820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25</a:t>
            </a:fld>
            <a:endParaRPr lang="en-US" dirty="0"/>
          </a:p>
        </p:txBody>
      </p:sp>
      <p:sp>
        <p:nvSpPr>
          <p:cNvPr id="13" name="Rectangle 12">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 technical investor may have gotten out after the price drop but back in as positive moment based on steel tariffs occurred only to sell again after the momentum faded based on automotive tariffs</a:t>
            </a:r>
          </a:p>
        </p:txBody>
      </p:sp>
    </p:spTree>
    <p:extLst>
      <p:ext uri="{BB962C8B-B14F-4D97-AF65-F5344CB8AC3E}">
        <p14:creationId xmlns:p14="http://schemas.microsoft.com/office/powerpoint/2010/main" val="2269897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26</a:t>
            </a:fld>
            <a:endParaRPr lang="en-US" dirty="0"/>
          </a:p>
        </p:txBody>
      </p:sp>
      <p:sp>
        <p:nvSpPr>
          <p:cNvPr id="13" name="Rectangle 12">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An HFT would have been in and out many times per second and minute making money no matter the direction, they work only with speed as an advantage. </a:t>
            </a:r>
          </a:p>
        </p:txBody>
      </p:sp>
      <p:sp>
        <p:nvSpPr>
          <p:cNvPr id="11" name="Footer Placeholder 5">
            <a:extLst>
              <a:ext uri="{FF2B5EF4-FFF2-40B4-BE49-F238E27FC236}">
                <a16:creationId xmlns:a16="http://schemas.microsoft.com/office/drawing/2014/main" id="{630D59AF-80A3-C249-890C-004ABC6CF9B1}"/>
              </a:ext>
            </a:extLst>
          </p:cNvPr>
          <p:cNvSpPr>
            <a:spLocks noGrp="1"/>
          </p:cNvSpPr>
          <p:nvPr>
            <p:ph type="ftr" sz="quarter" idx="11"/>
          </p:nvPr>
        </p:nvSpPr>
        <p:spPr>
          <a:xfrm>
            <a:off x="4038600" y="6356350"/>
            <a:ext cx="4114800" cy="365125"/>
          </a:xfrm>
        </p:spPr>
        <p:txBody>
          <a:bodyPr/>
          <a:lstStyle/>
          <a:p>
            <a:r>
              <a:rPr lang="en-US" dirty="0"/>
              <a:t>Kwartler CS96</a:t>
            </a:r>
          </a:p>
        </p:txBody>
      </p:sp>
    </p:spTree>
    <p:extLst>
      <p:ext uri="{BB962C8B-B14F-4D97-AF65-F5344CB8AC3E}">
        <p14:creationId xmlns:p14="http://schemas.microsoft.com/office/powerpoint/2010/main" val="1182949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B69D85C1-292C-4644-A557-BA0CA7070E0D}"/>
              </a:ext>
            </a:extLst>
          </p:cNvPr>
          <p:cNvPicPr>
            <a:picLocks noChangeAspect="1"/>
          </p:cNvPicPr>
          <p:nvPr/>
        </p:nvPicPr>
        <p:blipFill rotWithShape="1">
          <a:blip r:embed="rId2"/>
          <a:srcRect t="21920"/>
          <a:stretch/>
        </p:blipFill>
        <p:spPr>
          <a:xfrm>
            <a:off x="20" y="1128713"/>
            <a:ext cx="12191980" cy="3879226"/>
          </a:xfrm>
          <a:prstGeom prst="rect">
            <a:avLst/>
          </a:prstGeom>
        </p:spPr>
      </p:pic>
      <p:sp>
        <p:nvSpPr>
          <p:cNvPr id="2" name="Title 1">
            <a:extLst>
              <a:ext uri="{FF2B5EF4-FFF2-40B4-BE49-F238E27FC236}">
                <a16:creationId xmlns:a16="http://schemas.microsoft.com/office/drawing/2014/main" id="{851B8590-3807-AA48-B7F5-C70EA60BEA58}"/>
              </a:ext>
            </a:extLst>
          </p:cNvPr>
          <p:cNvSpPr>
            <a:spLocks noGrp="1"/>
          </p:cNvSpPr>
          <p:nvPr>
            <p:ph type="title"/>
          </p:nvPr>
        </p:nvSpPr>
        <p:spPr>
          <a:xfrm>
            <a:off x="804484" y="5566756"/>
            <a:ext cx="10592174" cy="656946"/>
          </a:xfrm>
        </p:spPr>
        <p:txBody>
          <a:bodyPr vert="horz" lIns="91440" tIns="45720" rIns="91440" bIns="45720" rtlCol="0" anchor="t">
            <a:noAutofit/>
          </a:bodyPr>
          <a:lstStyle/>
          <a:p>
            <a:r>
              <a:rPr lang="en-US" sz="2400" dirty="0">
                <a:solidFill>
                  <a:srgbClr val="000000"/>
                </a:solidFill>
              </a:rPr>
              <a:t>US Steel Update: Declining Impact of Trade War &amp; Expected “Soft Landing” Recession</a:t>
            </a:r>
          </a:p>
        </p:txBody>
      </p:sp>
      <p:sp>
        <p:nvSpPr>
          <p:cNvPr id="4" name="Footer Placeholder 3">
            <a:extLst>
              <a:ext uri="{FF2B5EF4-FFF2-40B4-BE49-F238E27FC236}">
                <a16:creationId xmlns:a16="http://schemas.microsoft.com/office/drawing/2014/main" id="{C46EC3A4-BD5C-3544-A8C3-32F4DC48BB77}"/>
              </a:ext>
            </a:extLst>
          </p:cNvPr>
          <p:cNvSpPr>
            <a:spLocks noGrp="1"/>
          </p:cNvSpPr>
          <p:nvPr>
            <p:ph type="ftr" sz="quarter" idx="11"/>
          </p:nvPr>
        </p:nvSpPr>
        <p:spPr>
          <a:xfrm>
            <a:off x="805661" y="6223702"/>
            <a:ext cx="6584750" cy="314067"/>
          </a:xfrm>
        </p:spPr>
        <p:txBody>
          <a:bodyPr vert="horz" lIns="91440" tIns="45720" rIns="91440" bIns="45720" rtlCol="0" anchor="ctr">
            <a:normAutofit/>
          </a:bodyPr>
          <a:lstStyle/>
          <a:p>
            <a:pPr algn="l" defTabSz="914400">
              <a:spcAft>
                <a:spcPts val="600"/>
              </a:spcAft>
              <a:defRPr/>
            </a:pPr>
            <a:r>
              <a:rPr lang="en-US" sz="1000" kern="1200">
                <a:solidFill>
                  <a:srgbClr val="898989"/>
                </a:solidFill>
                <a:latin typeface="Calibri" panose="020F0502020204030204"/>
                <a:ea typeface="+mn-ea"/>
                <a:cs typeface="+mn-cs"/>
              </a:rPr>
              <a:t>Kwartler</a:t>
            </a:r>
          </a:p>
        </p:txBody>
      </p:sp>
      <p:sp>
        <p:nvSpPr>
          <p:cNvPr id="3" name="Date Placeholder 2">
            <a:extLst>
              <a:ext uri="{FF2B5EF4-FFF2-40B4-BE49-F238E27FC236}">
                <a16:creationId xmlns:a16="http://schemas.microsoft.com/office/drawing/2014/main" id="{93A79EEB-4C34-CC4B-89F1-10BB12271616}"/>
              </a:ext>
            </a:extLst>
          </p:cNvPr>
          <p:cNvSpPr>
            <a:spLocks noGrp="1"/>
          </p:cNvSpPr>
          <p:nvPr>
            <p:ph type="dt" sz="half" idx="10"/>
          </p:nvPr>
        </p:nvSpPr>
        <p:spPr>
          <a:xfrm>
            <a:off x="7554138" y="6223702"/>
            <a:ext cx="3108065" cy="314067"/>
          </a:xfrm>
        </p:spPr>
        <p:txBody>
          <a:bodyPr vert="horz" lIns="91440" tIns="45720" rIns="91440" bIns="45720" rtlCol="0" anchor="ctr">
            <a:normAutofit/>
          </a:bodyPr>
          <a:lstStyle/>
          <a:p>
            <a:pPr algn="r" defTabSz="914400">
              <a:spcAft>
                <a:spcPts val="600"/>
              </a:spcAft>
              <a:defRPr/>
            </a:pPr>
            <a:fld id="{6700A58B-DD98-43D0-B791-721480A02982}" type="datetime1">
              <a:rPr lang="en-US" sz="1000">
                <a:solidFill>
                  <a:srgbClr val="898989"/>
                </a:solidFill>
                <a:latin typeface="Calibri" panose="020F0502020204030204"/>
              </a:rPr>
              <a:pPr algn="r" defTabSz="914400">
                <a:spcAft>
                  <a:spcPts val="600"/>
                </a:spcAft>
                <a:defRPr/>
              </a:pPr>
              <a:t>11/1/20</a:t>
            </a:fld>
            <a:endParaRPr lang="en-US" sz="1000">
              <a:solidFill>
                <a:srgbClr val="898989"/>
              </a:solidFill>
              <a:latin typeface="Calibri" panose="020F0502020204030204"/>
            </a:endParaRPr>
          </a:p>
        </p:txBody>
      </p:sp>
      <p:sp>
        <p:nvSpPr>
          <p:cNvPr id="5" name="Slide Number Placeholder 4">
            <a:extLst>
              <a:ext uri="{FF2B5EF4-FFF2-40B4-BE49-F238E27FC236}">
                <a16:creationId xmlns:a16="http://schemas.microsoft.com/office/drawing/2014/main" id="{5EF1DC29-158C-BB4B-8432-282578F47A57}"/>
              </a:ext>
            </a:extLst>
          </p:cNvPr>
          <p:cNvSpPr>
            <a:spLocks noGrp="1"/>
          </p:cNvSpPr>
          <p:nvPr>
            <p:ph type="sldNum" sz="quarter" idx="4"/>
          </p:nvPr>
        </p:nvSpPr>
        <p:spPr>
          <a:xfrm>
            <a:off x="10825930" y="6223702"/>
            <a:ext cx="570728" cy="314067"/>
          </a:xfrm>
        </p:spPr>
        <p:txBody>
          <a:bodyPr vert="horz" lIns="91440" tIns="45720" rIns="91440" bIns="45720" rtlCol="0" anchor="ctr">
            <a:normAutofit/>
          </a:bodyPr>
          <a:lstStyle/>
          <a:p>
            <a:pPr defTabSz="914400">
              <a:spcAft>
                <a:spcPts val="600"/>
              </a:spcAft>
              <a:defRPr/>
            </a:pPr>
            <a:fld id="{37290FF7-652B-4475-AEAB-8B1A5D23AE09}" type="slidenum">
              <a:rPr lang="en-US" sz="1000">
                <a:solidFill>
                  <a:srgbClr val="898989"/>
                </a:solidFill>
                <a:latin typeface="Calibri" panose="020F0502020204030204"/>
              </a:rPr>
              <a:pPr defTabSz="914400">
                <a:spcAft>
                  <a:spcPts val="600"/>
                </a:spcAft>
                <a:defRPr/>
              </a:pPr>
              <a:t>27</a:t>
            </a:fld>
            <a:endParaRPr lang="en-US" sz="1000">
              <a:solidFill>
                <a:srgbClr val="898989"/>
              </a:solidFill>
              <a:latin typeface="Calibri" panose="020F0502020204030204"/>
            </a:endParaRPr>
          </a:p>
        </p:txBody>
      </p:sp>
      <p:sp>
        <p:nvSpPr>
          <p:cNvPr id="10" name="Rectangle 9">
            <a:extLst>
              <a:ext uri="{FF2B5EF4-FFF2-40B4-BE49-F238E27FC236}">
                <a16:creationId xmlns:a16="http://schemas.microsoft.com/office/drawing/2014/main" id="{151F1B89-FAA0-C24D-B1D7-0AB17D77742E}"/>
              </a:ext>
            </a:extLst>
          </p:cNvPr>
          <p:cNvSpPr/>
          <p:nvPr/>
        </p:nvSpPr>
        <p:spPr>
          <a:xfrm>
            <a:off x="6738939" y="2428876"/>
            <a:ext cx="3190874" cy="1657349"/>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722C057-6739-CE4A-949B-9C25E9862636}"/>
              </a:ext>
            </a:extLst>
          </p:cNvPr>
          <p:cNvSpPr txBox="1"/>
          <p:nvPr/>
        </p:nvSpPr>
        <p:spPr>
          <a:xfrm>
            <a:off x="2957513" y="580072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74903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B69D85C1-292C-4644-A557-BA0CA7070E0D}"/>
              </a:ext>
            </a:extLst>
          </p:cNvPr>
          <p:cNvPicPr>
            <a:picLocks noChangeAspect="1"/>
          </p:cNvPicPr>
          <p:nvPr/>
        </p:nvPicPr>
        <p:blipFill rotWithShape="1">
          <a:blip r:embed="rId2"/>
          <a:srcRect t="21920"/>
          <a:stretch/>
        </p:blipFill>
        <p:spPr>
          <a:xfrm>
            <a:off x="20" y="1128713"/>
            <a:ext cx="12191980" cy="3879226"/>
          </a:xfrm>
          <a:prstGeom prst="rect">
            <a:avLst/>
          </a:prstGeom>
        </p:spPr>
      </p:pic>
      <p:sp>
        <p:nvSpPr>
          <p:cNvPr id="2" name="Title 1">
            <a:extLst>
              <a:ext uri="{FF2B5EF4-FFF2-40B4-BE49-F238E27FC236}">
                <a16:creationId xmlns:a16="http://schemas.microsoft.com/office/drawing/2014/main" id="{851B8590-3807-AA48-B7F5-C70EA60BEA58}"/>
              </a:ext>
            </a:extLst>
          </p:cNvPr>
          <p:cNvSpPr>
            <a:spLocks noGrp="1"/>
          </p:cNvSpPr>
          <p:nvPr>
            <p:ph type="title"/>
          </p:nvPr>
        </p:nvSpPr>
        <p:spPr>
          <a:xfrm>
            <a:off x="804484" y="5566756"/>
            <a:ext cx="10592174" cy="656946"/>
          </a:xfrm>
        </p:spPr>
        <p:txBody>
          <a:bodyPr vert="horz" lIns="91440" tIns="45720" rIns="91440" bIns="45720" rtlCol="0" anchor="t">
            <a:noAutofit/>
          </a:bodyPr>
          <a:lstStyle/>
          <a:p>
            <a:r>
              <a:rPr lang="en-US" sz="2400" dirty="0">
                <a:solidFill>
                  <a:srgbClr val="000000"/>
                </a:solidFill>
              </a:rPr>
              <a:t>US Steel Update: Pandemic Fearful Economic Panic &amp; Uncertainty</a:t>
            </a:r>
          </a:p>
        </p:txBody>
      </p:sp>
      <p:sp>
        <p:nvSpPr>
          <p:cNvPr id="4" name="Footer Placeholder 3">
            <a:extLst>
              <a:ext uri="{FF2B5EF4-FFF2-40B4-BE49-F238E27FC236}">
                <a16:creationId xmlns:a16="http://schemas.microsoft.com/office/drawing/2014/main" id="{C46EC3A4-BD5C-3544-A8C3-32F4DC48BB77}"/>
              </a:ext>
            </a:extLst>
          </p:cNvPr>
          <p:cNvSpPr>
            <a:spLocks noGrp="1"/>
          </p:cNvSpPr>
          <p:nvPr>
            <p:ph type="ftr" sz="quarter" idx="11"/>
          </p:nvPr>
        </p:nvSpPr>
        <p:spPr>
          <a:xfrm>
            <a:off x="805661" y="6223702"/>
            <a:ext cx="6584750" cy="314067"/>
          </a:xfrm>
        </p:spPr>
        <p:txBody>
          <a:bodyPr vert="horz" lIns="91440" tIns="45720" rIns="91440" bIns="45720" rtlCol="0" anchor="ctr">
            <a:normAutofit/>
          </a:bodyPr>
          <a:lstStyle/>
          <a:p>
            <a:pPr algn="l" defTabSz="914400">
              <a:spcAft>
                <a:spcPts val="600"/>
              </a:spcAft>
              <a:defRPr/>
            </a:pPr>
            <a:r>
              <a:rPr lang="en-US" sz="1000" kern="1200">
                <a:solidFill>
                  <a:srgbClr val="898989"/>
                </a:solidFill>
                <a:latin typeface="Calibri" panose="020F0502020204030204"/>
                <a:ea typeface="+mn-ea"/>
                <a:cs typeface="+mn-cs"/>
              </a:rPr>
              <a:t>Kwartler</a:t>
            </a:r>
          </a:p>
        </p:txBody>
      </p:sp>
      <p:sp>
        <p:nvSpPr>
          <p:cNvPr id="3" name="Date Placeholder 2">
            <a:extLst>
              <a:ext uri="{FF2B5EF4-FFF2-40B4-BE49-F238E27FC236}">
                <a16:creationId xmlns:a16="http://schemas.microsoft.com/office/drawing/2014/main" id="{93A79EEB-4C34-CC4B-89F1-10BB12271616}"/>
              </a:ext>
            </a:extLst>
          </p:cNvPr>
          <p:cNvSpPr>
            <a:spLocks noGrp="1"/>
          </p:cNvSpPr>
          <p:nvPr>
            <p:ph type="dt" sz="half" idx="10"/>
          </p:nvPr>
        </p:nvSpPr>
        <p:spPr>
          <a:xfrm>
            <a:off x="7554138" y="6223702"/>
            <a:ext cx="3108065" cy="314067"/>
          </a:xfrm>
        </p:spPr>
        <p:txBody>
          <a:bodyPr vert="horz" lIns="91440" tIns="45720" rIns="91440" bIns="45720" rtlCol="0" anchor="ctr">
            <a:normAutofit/>
          </a:bodyPr>
          <a:lstStyle/>
          <a:p>
            <a:pPr algn="r" defTabSz="914400">
              <a:spcAft>
                <a:spcPts val="600"/>
              </a:spcAft>
              <a:defRPr/>
            </a:pPr>
            <a:fld id="{6700A58B-DD98-43D0-B791-721480A02982}" type="datetime1">
              <a:rPr lang="en-US" sz="1000">
                <a:solidFill>
                  <a:srgbClr val="898989"/>
                </a:solidFill>
                <a:latin typeface="Calibri" panose="020F0502020204030204"/>
              </a:rPr>
              <a:pPr algn="r" defTabSz="914400">
                <a:spcAft>
                  <a:spcPts val="600"/>
                </a:spcAft>
                <a:defRPr/>
              </a:pPr>
              <a:t>11/1/20</a:t>
            </a:fld>
            <a:endParaRPr lang="en-US" sz="1000">
              <a:solidFill>
                <a:srgbClr val="898989"/>
              </a:solidFill>
              <a:latin typeface="Calibri" panose="020F0502020204030204"/>
            </a:endParaRPr>
          </a:p>
        </p:txBody>
      </p:sp>
      <p:sp>
        <p:nvSpPr>
          <p:cNvPr id="5" name="Slide Number Placeholder 4">
            <a:extLst>
              <a:ext uri="{FF2B5EF4-FFF2-40B4-BE49-F238E27FC236}">
                <a16:creationId xmlns:a16="http://schemas.microsoft.com/office/drawing/2014/main" id="{5EF1DC29-158C-BB4B-8432-282578F47A57}"/>
              </a:ext>
            </a:extLst>
          </p:cNvPr>
          <p:cNvSpPr>
            <a:spLocks noGrp="1"/>
          </p:cNvSpPr>
          <p:nvPr>
            <p:ph type="sldNum" sz="quarter" idx="4"/>
          </p:nvPr>
        </p:nvSpPr>
        <p:spPr>
          <a:xfrm>
            <a:off x="10825930" y="6223702"/>
            <a:ext cx="570728" cy="314067"/>
          </a:xfrm>
        </p:spPr>
        <p:txBody>
          <a:bodyPr vert="horz" lIns="91440" tIns="45720" rIns="91440" bIns="45720" rtlCol="0" anchor="ctr">
            <a:normAutofit/>
          </a:bodyPr>
          <a:lstStyle/>
          <a:p>
            <a:pPr defTabSz="914400">
              <a:spcAft>
                <a:spcPts val="600"/>
              </a:spcAft>
              <a:defRPr/>
            </a:pPr>
            <a:fld id="{37290FF7-652B-4475-AEAB-8B1A5D23AE09}" type="slidenum">
              <a:rPr lang="en-US" sz="1000">
                <a:solidFill>
                  <a:srgbClr val="898989"/>
                </a:solidFill>
                <a:latin typeface="Calibri" panose="020F0502020204030204"/>
              </a:rPr>
              <a:pPr defTabSz="914400">
                <a:spcAft>
                  <a:spcPts val="600"/>
                </a:spcAft>
                <a:defRPr/>
              </a:pPr>
              <a:t>28</a:t>
            </a:fld>
            <a:endParaRPr lang="en-US" sz="1000">
              <a:solidFill>
                <a:srgbClr val="898989"/>
              </a:solidFill>
              <a:latin typeface="Calibri" panose="020F0502020204030204"/>
            </a:endParaRPr>
          </a:p>
        </p:txBody>
      </p:sp>
      <p:sp>
        <p:nvSpPr>
          <p:cNvPr id="10" name="Rectangle 9">
            <a:extLst>
              <a:ext uri="{FF2B5EF4-FFF2-40B4-BE49-F238E27FC236}">
                <a16:creationId xmlns:a16="http://schemas.microsoft.com/office/drawing/2014/main" id="{151F1B89-FAA0-C24D-B1D7-0AB17D77742E}"/>
              </a:ext>
            </a:extLst>
          </p:cNvPr>
          <p:cNvSpPr/>
          <p:nvPr/>
        </p:nvSpPr>
        <p:spPr>
          <a:xfrm>
            <a:off x="10115551" y="3786188"/>
            <a:ext cx="342900" cy="50006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722C057-6739-CE4A-949B-9C25E9862636}"/>
              </a:ext>
            </a:extLst>
          </p:cNvPr>
          <p:cNvSpPr txBox="1"/>
          <p:nvPr/>
        </p:nvSpPr>
        <p:spPr>
          <a:xfrm>
            <a:off x="2957513" y="5800725"/>
            <a:ext cx="184731" cy="369332"/>
          </a:xfrm>
          <a:prstGeom prst="rect">
            <a:avLst/>
          </a:prstGeom>
          <a:noFill/>
        </p:spPr>
        <p:txBody>
          <a:bodyPr wrap="none" rtlCol="0">
            <a:spAutoFit/>
          </a:bodyPr>
          <a:lstStyle/>
          <a:p>
            <a:endParaRPr lang="en-US" dirty="0"/>
          </a:p>
        </p:txBody>
      </p:sp>
      <p:sp>
        <p:nvSpPr>
          <p:cNvPr id="12" name="Rectangle 11">
            <a:extLst>
              <a:ext uri="{FF2B5EF4-FFF2-40B4-BE49-F238E27FC236}">
                <a16:creationId xmlns:a16="http://schemas.microsoft.com/office/drawing/2014/main" id="{D94C6684-7B8B-634E-A64E-E13F2D60C482}"/>
              </a:ext>
            </a:extLst>
          </p:cNvPr>
          <p:cNvSpPr/>
          <p:nvPr/>
        </p:nvSpPr>
        <p:spPr>
          <a:xfrm>
            <a:off x="10753725" y="3786188"/>
            <a:ext cx="1119188" cy="38576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7082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C8EF-A2EF-4945-B19D-63F24730A4FC}"/>
              </a:ext>
            </a:extLst>
          </p:cNvPr>
          <p:cNvSpPr>
            <a:spLocks noGrp="1"/>
          </p:cNvSpPr>
          <p:nvPr>
            <p:ph type="title"/>
          </p:nvPr>
        </p:nvSpPr>
        <p:spPr>
          <a:xfrm>
            <a:off x="217713" y="365125"/>
            <a:ext cx="11698515" cy="495487"/>
          </a:xfrm>
        </p:spPr>
        <p:txBody>
          <a:bodyPr>
            <a:normAutofit fontScale="90000"/>
          </a:bodyPr>
          <a:lstStyle/>
          <a:p>
            <a:r>
              <a:rPr lang="en-US" sz="2800" dirty="0"/>
              <a:t>What is an example of a stock that has been impacted by macroeconomic forces?</a:t>
            </a:r>
          </a:p>
        </p:txBody>
      </p:sp>
      <p:sp>
        <p:nvSpPr>
          <p:cNvPr id="3" name="Date Placeholder 2">
            <a:extLst>
              <a:ext uri="{FF2B5EF4-FFF2-40B4-BE49-F238E27FC236}">
                <a16:creationId xmlns:a16="http://schemas.microsoft.com/office/drawing/2014/main" id="{42DD0C97-FBDF-D24E-90EF-C28A0DF0548C}"/>
              </a:ext>
            </a:extLst>
          </p:cNvPr>
          <p:cNvSpPr>
            <a:spLocks noGrp="1"/>
          </p:cNvSpPr>
          <p:nvPr>
            <p:ph type="dt" sz="half" idx="10"/>
          </p:nvPr>
        </p:nvSpPr>
        <p:spPr/>
        <p:txBody>
          <a:bodyPr/>
          <a:lstStyle/>
          <a:p>
            <a:fld id="{6700A58B-DD98-43D0-B791-721480A02982}" type="datetime1">
              <a:rPr lang="en-US" smtClean="0"/>
              <a:t>11/1/20</a:t>
            </a:fld>
            <a:endParaRPr lang="en-US"/>
          </a:p>
        </p:txBody>
      </p:sp>
      <p:sp>
        <p:nvSpPr>
          <p:cNvPr id="5" name="Slide Number Placeholder 4">
            <a:extLst>
              <a:ext uri="{FF2B5EF4-FFF2-40B4-BE49-F238E27FC236}">
                <a16:creationId xmlns:a16="http://schemas.microsoft.com/office/drawing/2014/main" id="{A0EC6AA5-6C30-0048-9ED5-FBB7B3199E57}"/>
              </a:ext>
            </a:extLst>
          </p:cNvPr>
          <p:cNvSpPr>
            <a:spLocks noGrp="1"/>
          </p:cNvSpPr>
          <p:nvPr>
            <p:ph type="sldNum" sz="quarter" idx="4"/>
          </p:nvPr>
        </p:nvSpPr>
        <p:spPr/>
        <p:txBody>
          <a:bodyPr/>
          <a:lstStyle/>
          <a:p>
            <a:fld id="{37290FF7-652B-4475-AEAB-8B1A5D23AE09}" type="slidenum">
              <a:rPr lang="en-US" smtClean="0"/>
              <a:t>29</a:t>
            </a:fld>
            <a:endParaRPr lang="en-US"/>
          </a:p>
        </p:txBody>
      </p:sp>
      <p:sp>
        <p:nvSpPr>
          <p:cNvPr id="7" name="Footer Placeholder 5">
            <a:extLst>
              <a:ext uri="{FF2B5EF4-FFF2-40B4-BE49-F238E27FC236}">
                <a16:creationId xmlns:a16="http://schemas.microsoft.com/office/drawing/2014/main" id="{B63CAD89-9197-9942-BCFB-18F4A982AB3B}"/>
              </a:ext>
            </a:extLst>
          </p:cNvPr>
          <p:cNvSpPr>
            <a:spLocks noGrp="1"/>
          </p:cNvSpPr>
          <p:nvPr>
            <p:ph type="ftr" sz="quarter" idx="11"/>
          </p:nvPr>
        </p:nvSpPr>
        <p:spPr>
          <a:xfrm>
            <a:off x="4038600" y="6356350"/>
            <a:ext cx="4114800" cy="365125"/>
          </a:xfrm>
        </p:spPr>
        <p:txBody>
          <a:bodyPr/>
          <a:lstStyle/>
          <a:p>
            <a:r>
              <a:rPr lang="en-US" dirty="0"/>
              <a:t>Kwartler CS96</a:t>
            </a:r>
          </a:p>
        </p:txBody>
      </p:sp>
    </p:spTree>
    <p:extLst>
      <p:ext uri="{BB962C8B-B14F-4D97-AF65-F5344CB8AC3E}">
        <p14:creationId xmlns:p14="http://schemas.microsoft.com/office/powerpoint/2010/main" val="4128752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Market?</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Rectangle 5"/>
          <p:cNvSpPr/>
          <p:nvPr/>
        </p:nvSpPr>
        <p:spPr>
          <a:xfrm>
            <a:off x="243840" y="5359587"/>
            <a:ext cx="11704320" cy="5545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 market is one of the many varieties of systems, institutions, procedures, social relations and infrastructures whereby parties engage in exchange. Traditional markets are often regulated, have defined trading norms/rules, and have been in existence for some time.   </a:t>
            </a:r>
          </a:p>
        </p:txBody>
      </p:sp>
      <p:sp>
        <p:nvSpPr>
          <p:cNvPr id="9" name="TextBox 8"/>
          <p:cNvSpPr txBox="1"/>
          <p:nvPr/>
        </p:nvSpPr>
        <p:spPr>
          <a:xfrm>
            <a:off x="777258" y="2046439"/>
            <a:ext cx="3794760" cy="2031325"/>
          </a:xfrm>
          <a:prstGeom prst="rect">
            <a:avLst/>
          </a:prstGeom>
          <a:noFill/>
        </p:spPr>
        <p:txBody>
          <a:bodyPr wrap="none" rtlCol="0">
            <a:spAutoFit/>
          </a:bodyPr>
          <a:lstStyle/>
          <a:p>
            <a:pPr marL="285750" indent="-285750">
              <a:buFont typeface="Arial" panose="020B0604020202020204" pitchFamily="34" charset="0"/>
              <a:buChar char="•"/>
            </a:pPr>
            <a:r>
              <a:rPr lang="en-US" dirty="0"/>
              <a:t>Stock Markets</a:t>
            </a:r>
          </a:p>
          <a:p>
            <a:pPr marL="285750" indent="-285750">
              <a:buFont typeface="Arial" panose="020B0604020202020204" pitchFamily="34" charset="0"/>
              <a:buChar char="•"/>
            </a:pPr>
            <a:r>
              <a:rPr lang="en-US" dirty="0"/>
              <a:t>Bond Markets</a:t>
            </a:r>
          </a:p>
          <a:p>
            <a:pPr marL="285750" indent="-285750">
              <a:buFont typeface="Arial" panose="020B0604020202020204" pitchFamily="34" charset="0"/>
              <a:buChar char="•"/>
            </a:pPr>
            <a:r>
              <a:rPr lang="en-US" dirty="0"/>
              <a:t>Housing/Mortgages</a:t>
            </a:r>
          </a:p>
          <a:p>
            <a:pPr marL="285750" indent="-285750">
              <a:buFont typeface="Arial" panose="020B0604020202020204" pitchFamily="34" charset="0"/>
              <a:buChar char="•"/>
            </a:pPr>
            <a:r>
              <a:rPr lang="en-US" dirty="0"/>
              <a:t>Commodities – gold/silver </a:t>
            </a:r>
            <a:r>
              <a:rPr lang="en-US" dirty="0" err="1"/>
              <a:t>etc</a:t>
            </a:r>
            <a:endParaRPr lang="en-US" dirty="0"/>
          </a:p>
          <a:p>
            <a:pPr marL="285750" indent="-285750">
              <a:buFont typeface="Arial" panose="020B0604020202020204" pitchFamily="34" charset="0"/>
              <a:buChar char="•"/>
            </a:pPr>
            <a:r>
              <a:rPr lang="en-US" dirty="0"/>
              <a:t>Crop Futures – corn/soybean</a:t>
            </a:r>
          </a:p>
          <a:p>
            <a:pPr marL="285750" indent="-285750">
              <a:buFont typeface="Arial" panose="020B0604020202020204" pitchFamily="34" charset="0"/>
              <a:buChar char="•"/>
            </a:pPr>
            <a:r>
              <a:rPr lang="en-US" dirty="0"/>
              <a:t>Consumer Credit</a:t>
            </a:r>
          </a:p>
          <a:p>
            <a:pPr marL="285750" indent="-285750">
              <a:buFont typeface="Arial" panose="020B0604020202020204" pitchFamily="34" charset="0"/>
              <a:buChar char="•"/>
            </a:pPr>
            <a:r>
              <a:rPr lang="en-US" dirty="0"/>
              <a:t>…</a:t>
            </a:r>
          </a:p>
        </p:txBody>
      </p:sp>
      <p:sp>
        <p:nvSpPr>
          <p:cNvPr id="11" name="Rectangle 10"/>
          <p:cNvSpPr/>
          <p:nvPr/>
        </p:nvSpPr>
        <p:spPr>
          <a:xfrm>
            <a:off x="777258" y="1441452"/>
            <a:ext cx="3794760" cy="400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Traditional Markets</a:t>
            </a:r>
          </a:p>
        </p:txBody>
      </p:sp>
      <p:pic>
        <p:nvPicPr>
          <p:cNvPr id="1026" name="Picture 2" descr="Image result for supply demand 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211" y="1302797"/>
            <a:ext cx="3796377" cy="379637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4">
            <a:extLst>
              <a:ext uri="{FF2B5EF4-FFF2-40B4-BE49-F238E27FC236}">
                <a16:creationId xmlns:a16="http://schemas.microsoft.com/office/drawing/2014/main" id="{8124E0E3-C58D-4045-9312-D8855EBC837D}"/>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a:t>
            </a:fld>
            <a:endParaRPr lang="en-US" dirty="0"/>
          </a:p>
        </p:txBody>
      </p:sp>
    </p:spTree>
    <p:extLst>
      <p:ext uri="{BB962C8B-B14F-4D97-AF65-F5344CB8AC3E}">
        <p14:creationId xmlns:p14="http://schemas.microsoft.com/office/powerpoint/2010/main" val="2985334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C8EF-A2EF-4945-B19D-63F24730A4FC}"/>
              </a:ext>
            </a:extLst>
          </p:cNvPr>
          <p:cNvSpPr>
            <a:spLocks noGrp="1"/>
          </p:cNvSpPr>
          <p:nvPr>
            <p:ph type="title"/>
          </p:nvPr>
        </p:nvSpPr>
        <p:spPr>
          <a:xfrm>
            <a:off x="217713" y="365125"/>
            <a:ext cx="11698515" cy="495487"/>
          </a:xfrm>
        </p:spPr>
        <p:txBody>
          <a:bodyPr>
            <a:normAutofit fontScale="90000"/>
          </a:bodyPr>
          <a:lstStyle/>
          <a:p>
            <a:r>
              <a:rPr lang="en-US" sz="2800"/>
              <a:t>What is an example of a stock that has been impacted by macroeconomic forces?</a:t>
            </a:r>
            <a:endParaRPr lang="en-US" sz="2800" dirty="0"/>
          </a:p>
        </p:txBody>
      </p:sp>
      <p:sp>
        <p:nvSpPr>
          <p:cNvPr id="3" name="Date Placeholder 2">
            <a:extLst>
              <a:ext uri="{FF2B5EF4-FFF2-40B4-BE49-F238E27FC236}">
                <a16:creationId xmlns:a16="http://schemas.microsoft.com/office/drawing/2014/main" id="{42DD0C97-FBDF-D24E-90EF-C28A0DF0548C}"/>
              </a:ext>
            </a:extLst>
          </p:cNvPr>
          <p:cNvSpPr>
            <a:spLocks noGrp="1"/>
          </p:cNvSpPr>
          <p:nvPr>
            <p:ph type="dt" sz="half" idx="10"/>
          </p:nvPr>
        </p:nvSpPr>
        <p:spPr/>
        <p:txBody>
          <a:bodyPr/>
          <a:lstStyle/>
          <a:p>
            <a:fld id="{6700A58B-DD98-43D0-B791-721480A02982}" type="datetime1">
              <a:rPr lang="en-US" smtClean="0"/>
              <a:t>11/1/20</a:t>
            </a:fld>
            <a:endParaRPr lang="en-US"/>
          </a:p>
        </p:txBody>
      </p:sp>
      <p:sp>
        <p:nvSpPr>
          <p:cNvPr id="5" name="Slide Number Placeholder 4">
            <a:extLst>
              <a:ext uri="{FF2B5EF4-FFF2-40B4-BE49-F238E27FC236}">
                <a16:creationId xmlns:a16="http://schemas.microsoft.com/office/drawing/2014/main" id="{A0EC6AA5-6C30-0048-9ED5-FBB7B3199E57}"/>
              </a:ext>
            </a:extLst>
          </p:cNvPr>
          <p:cNvSpPr>
            <a:spLocks noGrp="1"/>
          </p:cNvSpPr>
          <p:nvPr>
            <p:ph type="sldNum" sz="quarter" idx="4"/>
          </p:nvPr>
        </p:nvSpPr>
        <p:spPr/>
        <p:txBody>
          <a:bodyPr/>
          <a:lstStyle/>
          <a:p>
            <a:fld id="{37290FF7-652B-4475-AEAB-8B1A5D23AE09}" type="slidenum">
              <a:rPr lang="en-US" smtClean="0"/>
              <a:t>30</a:t>
            </a:fld>
            <a:endParaRPr lang="en-US"/>
          </a:p>
        </p:txBody>
      </p:sp>
      <p:sp>
        <p:nvSpPr>
          <p:cNvPr id="13" name="Footer Placeholder 5">
            <a:extLst>
              <a:ext uri="{FF2B5EF4-FFF2-40B4-BE49-F238E27FC236}">
                <a16:creationId xmlns:a16="http://schemas.microsoft.com/office/drawing/2014/main" id="{8ECA0CF3-8F19-6044-B47B-619A47DA55BF}"/>
              </a:ext>
            </a:extLst>
          </p:cNvPr>
          <p:cNvSpPr>
            <a:spLocks noGrp="1"/>
          </p:cNvSpPr>
          <p:nvPr>
            <p:ph type="ftr" sz="quarter" idx="11"/>
          </p:nvPr>
        </p:nvSpPr>
        <p:spPr>
          <a:xfrm>
            <a:off x="4038600" y="6356350"/>
            <a:ext cx="4114800" cy="365125"/>
          </a:xfrm>
        </p:spPr>
        <p:txBody>
          <a:bodyPr/>
          <a:lstStyle/>
          <a:p>
            <a:r>
              <a:rPr lang="en-US"/>
              <a:t>Kwartler CS96</a:t>
            </a:r>
            <a:endParaRPr lang="en-US" dirty="0"/>
          </a:p>
        </p:txBody>
      </p:sp>
      <p:pic>
        <p:nvPicPr>
          <p:cNvPr id="6" name="Picture 5">
            <a:extLst>
              <a:ext uri="{FF2B5EF4-FFF2-40B4-BE49-F238E27FC236}">
                <a16:creationId xmlns:a16="http://schemas.microsoft.com/office/drawing/2014/main" id="{1B3C8A62-1BFA-A74F-8A82-6D30DD202F63}"/>
              </a:ext>
            </a:extLst>
          </p:cNvPr>
          <p:cNvPicPr>
            <a:picLocks noChangeAspect="1"/>
          </p:cNvPicPr>
          <p:nvPr/>
        </p:nvPicPr>
        <p:blipFill>
          <a:blip r:embed="rId2"/>
          <a:stretch>
            <a:fillRect/>
          </a:stretch>
        </p:blipFill>
        <p:spPr>
          <a:xfrm>
            <a:off x="313813" y="1099574"/>
            <a:ext cx="5231581" cy="3126566"/>
          </a:xfrm>
          <a:prstGeom prst="rect">
            <a:avLst/>
          </a:prstGeom>
          <a:ln>
            <a:solidFill>
              <a:schemeClr val="bg2">
                <a:lumMod val="50000"/>
              </a:schemeClr>
            </a:solidFill>
          </a:ln>
        </p:spPr>
      </p:pic>
      <p:pic>
        <p:nvPicPr>
          <p:cNvPr id="8" name="Picture 7">
            <a:extLst>
              <a:ext uri="{FF2B5EF4-FFF2-40B4-BE49-F238E27FC236}">
                <a16:creationId xmlns:a16="http://schemas.microsoft.com/office/drawing/2014/main" id="{64527A7B-500A-F447-8111-AA820A95FB4B}"/>
              </a:ext>
            </a:extLst>
          </p:cNvPr>
          <p:cNvPicPr>
            <a:picLocks noChangeAspect="1"/>
          </p:cNvPicPr>
          <p:nvPr/>
        </p:nvPicPr>
        <p:blipFill>
          <a:blip r:embed="rId3"/>
          <a:stretch>
            <a:fillRect/>
          </a:stretch>
        </p:blipFill>
        <p:spPr>
          <a:xfrm>
            <a:off x="6200775" y="1120775"/>
            <a:ext cx="5548312" cy="3315855"/>
          </a:xfrm>
          <a:prstGeom prst="rect">
            <a:avLst/>
          </a:prstGeom>
          <a:ln>
            <a:solidFill>
              <a:schemeClr val="bg2">
                <a:lumMod val="50000"/>
              </a:schemeClr>
            </a:solidFill>
          </a:ln>
        </p:spPr>
      </p:pic>
      <p:pic>
        <p:nvPicPr>
          <p:cNvPr id="4" name="Picture 3">
            <a:extLst>
              <a:ext uri="{FF2B5EF4-FFF2-40B4-BE49-F238E27FC236}">
                <a16:creationId xmlns:a16="http://schemas.microsoft.com/office/drawing/2014/main" id="{3BB3CC7A-C44E-5A48-AFA5-04B558844C0C}"/>
              </a:ext>
            </a:extLst>
          </p:cNvPr>
          <p:cNvPicPr>
            <a:picLocks noChangeAspect="1"/>
          </p:cNvPicPr>
          <p:nvPr/>
        </p:nvPicPr>
        <p:blipFill>
          <a:blip r:embed="rId4"/>
          <a:stretch>
            <a:fillRect/>
          </a:stretch>
        </p:blipFill>
        <p:spPr>
          <a:xfrm>
            <a:off x="3472733" y="3809871"/>
            <a:ext cx="4523658" cy="2703488"/>
          </a:xfrm>
          <a:prstGeom prst="rect">
            <a:avLst/>
          </a:prstGeom>
          <a:ln>
            <a:solidFill>
              <a:schemeClr val="bg2">
                <a:lumMod val="50000"/>
              </a:schemeClr>
            </a:solidFill>
          </a:ln>
        </p:spPr>
      </p:pic>
    </p:spTree>
    <p:extLst>
      <p:ext uri="{BB962C8B-B14F-4D97-AF65-F5344CB8AC3E}">
        <p14:creationId xmlns:p14="http://schemas.microsoft.com/office/powerpoint/2010/main" val="3397313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8339884"/>
              </p:ext>
            </p:extLst>
          </p:nvPr>
        </p:nvGraphicFramePr>
        <p:xfrm>
          <a:off x="3190413" y="1111250"/>
          <a:ext cx="5811174" cy="185928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Obtaining Stock Data &amp; Basic Visualization</a:t>
                      </a:r>
                      <a:endParaRPr lang="en-US" sz="2000" b="0" strike="noStrike"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What is the financial market? Types of investing strategies.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What is an API? API access to stock data in 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Manipulate a time series object TTR_A.R</a:t>
                      </a:r>
                      <a:endParaRPr lang="en-US" sz="2000" b="0" strike="noStrike"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31</a:t>
            </a:fld>
            <a:endParaRPr lang="en-US" dirty="0"/>
          </a:p>
        </p:txBody>
      </p:sp>
    </p:spTree>
    <p:extLst>
      <p:ext uri="{BB962C8B-B14F-4D97-AF65-F5344CB8AC3E}">
        <p14:creationId xmlns:p14="http://schemas.microsoft.com/office/powerpoint/2010/main" val="396898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 has many API related libraries.</a:t>
            </a:r>
          </a:p>
        </p:txBody>
      </p:sp>
      <p:sp>
        <p:nvSpPr>
          <p:cNvPr id="3" name="Date Placeholder 2"/>
          <p:cNvSpPr>
            <a:spLocks noGrp="1"/>
          </p:cNvSpPr>
          <p:nvPr>
            <p:ph type="dt" sz="half" idx="10"/>
          </p:nvPr>
        </p:nvSpPr>
        <p:spPr/>
        <p:txBody>
          <a:bodyPr/>
          <a:lstStyle/>
          <a:p>
            <a:fld id="{6700A58B-DD98-43D0-B791-721480A02982}" type="datetime1">
              <a:rPr lang="en-US" smtClean="0"/>
              <a:t>11/1/20</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32</a:t>
            </a:fld>
            <a:endParaRPr lang="en-US"/>
          </a:p>
        </p:txBody>
      </p:sp>
      <p:pic>
        <p:nvPicPr>
          <p:cNvPr id="11" name="Picture 2" descr="Image result for what is an api"/>
          <p:cNvPicPr>
            <a:picLocks noChangeAspect="1" noChangeArrowheads="1"/>
          </p:cNvPicPr>
          <p:nvPr/>
        </p:nvPicPr>
        <p:blipFill rotWithShape="1">
          <a:blip r:embed="rId2">
            <a:extLst>
              <a:ext uri="{28A0092B-C50C-407E-A947-70E740481C1C}">
                <a14:useLocalDpi xmlns:a14="http://schemas.microsoft.com/office/drawing/2010/main" val="0"/>
              </a:ext>
            </a:extLst>
          </a:blip>
          <a:srcRect l="34296" r="34593"/>
          <a:stretch/>
        </p:blipFill>
        <p:spPr bwMode="auto">
          <a:xfrm>
            <a:off x="5198532" y="2912439"/>
            <a:ext cx="1778001" cy="200025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569369" y="1945310"/>
            <a:ext cx="5053263" cy="646331"/>
          </a:xfrm>
          <a:prstGeom prst="rect">
            <a:avLst/>
          </a:prstGeom>
          <a:ln>
            <a:solidFill>
              <a:schemeClr val="accent6"/>
            </a:solidFill>
          </a:ln>
        </p:spPr>
        <p:txBody>
          <a:bodyPr wrap="square">
            <a:spAutoFit/>
          </a:bodyPr>
          <a:lstStyle/>
          <a:p>
            <a:pPr algn="ctr"/>
            <a:r>
              <a:rPr lang="en-US" dirty="0" err="1"/>
              <a:t>Quantmod</a:t>
            </a:r>
            <a:r>
              <a:rPr lang="en-US" dirty="0"/>
              <a:t> handles the request &amp; organizing data to a time series object.</a:t>
            </a:r>
          </a:p>
        </p:txBody>
      </p:sp>
      <p:sp>
        <p:nvSpPr>
          <p:cNvPr id="16" name="Rectangle 15">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Rather than code requests &amp; parse responses ourselves we use the </a:t>
            </a:r>
            <a:r>
              <a:rPr lang="en-US" sz="2000" dirty="0" err="1">
                <a:solidFill>
                  <a:schemeClr val="bg1"/>
                </a:solidFill>
              </a:rPr>
              <a:t>quantmod</a:t>
            </a:r>
            <a:r>
              <a:rPr lang="en-US" sz="2000" dirty="0">
                <a:solidFill>
                  <a:schemeClr val="bg1"/>
                </a:solidFill>
              </a:rPr>
              <a:t> package.</a:t>
            </a:r>
          </a:p>
        </p:txBody>
      </p:sp>
      <p:pic>
        <p:nvPicPr>
          <p:cNvPr id="1026" name="Picture 2" descr="Image result for 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9175" y="3500483"/>
            <a:ext cx="1063625" cy="8241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yahoo finance logo"/>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0578" b="31733"/>
          <a:stretch/>
        </p:blipFill>
        <p:spPr bwMode="auto">
          <a:xfrm>
            <a:off x="7165975" y="3548497"/>
            <a:ext cx="1931959" cy="728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874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9117454"/>
              </p:ext>
            </p:extLst>
          </p:nvPr>
        </p:nvGraphicFramePr>
        <p:xfrm>
          <a:off x="3190413" y="1111250"/>
          <a:ext cx="5811174" cy="192024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a:t>
                      </a:r>
                    </a:p>
                  </a:txBody>
                  <a:tcPr/>
                </a:tc>
                <a:extLst>
                  <a:ext uri="{0D108BD9-81ED-4DB2-BD59-A6C34878D82A}">
                    <a16:rowId xmlns:a16="http://schemas.microsoft.com/office/drawing/2014/main" val="10000"/>
                  </a:ext>
                </a:extLst>
              </a:tr>
              <a:tr h="312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Obtaining Stock Data &amp; Basic Visualization</a:t>
                      </a:r>
                      <a:endParaRPr lang="en-US" sz="2000" b="0" strike="noStrike"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What is the financial market? Types of investing strategies.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strike="noStrike" kern="1200" dirty="0">
                          <a:solidFill>
                            <a:schemeClr val="tx1"/>
                          </a:solidFill>
                          <a:latin typeface="+mn-lt"/>
                          <a:ea typeface="+mn-ea"/>
                          <a:cs typeface="+mn-cs"/>
                        </a:rPr>
                        <a:t>What is an API? API access to stock data in 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strike="noStrike" kern="1200" dirty="0">
                          <a:solidFill>
                            <a:schemeClr val="tx1"/>
                          </a:solidFill>
                          <a:latin typeface="+mn-lt"/>
                          <a:ea typeface="+mn-ea"/>
                          <a:cs typeface="+mn-cs"/>
                        </a:rPr>
                        <a:t>Manipulate a time series object TTR_A.R</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33</a:t>
            </a:fld>
            <a:endParaRPr lang="en-US" dirty="0"/>
          </a:p>
        </p:txBody>
      </p:sp>
    </p:spTree>
    <p:extLst>
      <p:ext uri="{BB962C8B-B14F-4D97-AF65-F5344CB8AC3E}">
        <p14:creationId xmlns:p14="http://schemas.microsoft.com/office/powerpoint/2010/main" val="2540233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3C8ED64-C774-4AEA-B160-79E9FCCDE563}"/>
              </a:ext>
            </a:extLst>
          </p:cNvPr>
          <p:cNvSpPr/>
          <p:nvPr/>
        </p:nvSpPr>
        <p:spPr>
          <a:xfrm>
            <a:off x="293111" y="1246827"/>
            <a:ext cx="2913321" cy="3995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 Day</a:t>
            </a:r>
          </a:p>
        </p:txBody>
      </p:sp>
      <p:sp>
        <p:nvSpPr>
          <p:cNvPr id="2" name="Title 1">
            <a:extLst>
              <a:ext uri="{FF2B5EF4-FFF2-40B4-BE49-F238E27FC236}">
                <a16:creationId xmlns:a16="http://schemas.microsoft.com/office/drawing/2014/main" id="{572B8767-3890-493B-9469-7265550E508F}"/>
              </a:ext>
            </a:extLst>
          </p:cNvPr>
          <p:cNvSpPr>
            <a:spLocks noGrp="1"/>
          </p:cNvSpPr>
          <p:nvPr>
            <p:ph type="title"/>
          </p:nvPr>
        </p:nvSpPr>
        <p:spPr/>
        <p:txBody>
          <a:bodyPr>
            <a:normAutofit fontScale="90000"/>
          </a:bodyPr>
          <a:lstStyle/>
          <a:p>
            <a:r>
              <a:rPr lang="en-US" dirty="0"/>
              <a:t>Interpreting a Candlestick Chart</a:t>
            </a:r>
          </a:p>
        </p:txBody>
      </p:sp>
      <p:sp>
        <p:nvSpPr>
          <p:cNvPr id="3" name="Date Placeholder 2">
            <a:extLst>
              <a:ext uri="{FF2B5EF4-FFF2-40B4-BE49-F238E27FC236}">
                <a16:creationId xmlns:a16="http://schemas.microsoft.com/office/drawing/2014/main" id="{F78C16CA-4FBD-4B7C-8DE2-22D685A5B817}"/>
              </a:ext>
            </a:extLst>
          </p:cNvPr>
          <p:cNvSpPr>
            <a:spLocks noGrp="1"/>
          </p:cNvSpPr>
          <p:nvPr>
            <p:ph type="dt" sz="half" idx="10"/>
          </p:nvPr>
        </p:nvSpPr>
        <p:spPr/>
        <p:txBody>
          <a:bodyPr/>
          <a:lstStyle/>
          <a:p>
            <a:fld id="{6700A58B-DD98-43D0-B791-721480A02982}" type="datetime1">
              <a:rPr lang="en-US" smtClean="0"/>
              <a:t>11/1/20</a:t>
            </a:fld>
            <a:endParaRPr lang="en-US"/>
          </a:p>
        </p:txBody>
      </p:sp>
      <p:sp>
        <p:nvSpPr>
          <p:cNvPr id="4" name="Footer Placeholder 3">
            <a:extLst>
              <a:ext uri="{FF2B5EF4-FFF2-40B4-BE49-F238E27FC236}">
                <a16:creationId xmlns:a16="http://schemas.microsoft.com/office/drawing/2014/main" id="{52449ABF-2B64-4DFC-92BB-E7110FD93ABD}"/>
              </a:ext>
            </a:extLst>
          </p:cNvPr>
          <p:cNvSpPr>
            <a:spLocks noGrp="1"/>
          </p:cNvSpPr>
          <p:nvPr>
            <p:ph type="ftr" sz="quarter" idx="11"/>
          </p:nvPr>
        </p:nvSpPr>
        <p:spPr/>
        <p:txBody>
          <a:bodyPr/>
          <a:lstStyle/>
          <a:p>
            <a:r>
              <a:rPr lang="en-US" dirty="0"/>
              <a:t>Kwartler CS96</a:t>
            </a:r>
          </a:p>
        </p:txBody>
      </p:sp>
      <p:pic>
        <p:nvPicPr>
          <p:cNvPr id="5" name="Picture 4">
            <a:extLst>
              <a:ext uri="{FF2B5EF4-FFF2-40B4-BE49-F238E27FC236}">
                <a16:creationId xmlns:a16="http://schemas.microsoft.com/office/drawing/2014/main" id="{17CA8BD1-8E4C-446B-94AF-2A1C7FF888CF}"/>
              </a:ext>
            </a:extLst>
          </p:cNvPr>
          <p:cNvPicPr>
            <a:picLocks noChangeAspect="1"/>
          </p:cNvPicPr>
          <p:nvPr/>
        </p:nvPicPr>
        <p:blipFill>
          <a:blip r:embed="rId2"/>
          <a:stretch>
            <a:fillRect/>
          </a:stretch>
        </p:blipFill>
        <p:spPr>
          <a:xfrm>
            <a:off x="3374162" y="2346783"/>
            <a:ext cx="5047318" cy="2653151"/>
          </a:xfrm>
          <a:prstGeom prst="rect">
            <a:avLst/>
          </a:prstGeom>
        </p:spPr>
      </p:pic>
      <p:grpSp>
        <p:nvGrpSpPr>
          <p:cNvPr id="24" name="Group 23">
            <a:extLst>
              <a:ext uri="{FF2B5EF4-FFF2-40B4-BE49-F238E27FC236}">
                <a16:creationId xmlns:a16="http://schemas.microsoft.com/office/drawing/2014/main" id="{DE84F4FA-CFAE-4378-B136-FAE63E723072}"/>
              </a:ext>
            </a:extLst>
          </p:cNvPr>
          <p:cNvGrpSpPr/>
          <p:nvPr/>
        </p:nvGrpSpPr>
        <p:grpSpPr>
          <a:xfrm>
            <a:off x="9188846" y="2162117"/>
            <a:ext cx="2237114" cy="3408501"/>
            <a:chOff x="9384272" y="2162117"/>
            <a:chExt cx="2237114" cy="3408501"/>
          </a:xfrm>
        </p:grpSpPr>
        <p:cxnSp>
          <p:nvCxnSpPr>
            <p:cNvPr id="14" name="Straight Connector 13">
              <a:extLst>
                <a:ext uri="{FF2B5EF4-FFF2-40B4-BE49-F238E27FC236}">
                  <a16:creationId xmlns:a16="http://schemas.microsoft.com/office/drawing/2014/main" id="{084BD5AA-D717-4487-AB2E-92302E6A5357}"/>
                </a:ext>
              </a:extLst>
            </p:cNvPr>
            <p:cNvCxnSpPr/>
            <p:nvPr/>
          </p:nvCxnSpPr>
          <p:spPr>
            <a:xfrm>
              <a:off x="9747343" y="2346783"/>
              <a:ext cx="0" cy="31592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C79EA74-5C9A-4A39-8A3F-78D6F57FEAA9}"/>
                </a:ext>
              </a:extLst>
            </p:cNvPr>
            <p:cNvSpPr/>
            <p:nvPr/>
          </p:nvSpPr>
          <p:spPr>
            <a:xfrm>
              <a:off x="9384272" y="2780731"/>
              <a:ext cx="739588" cy="19901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45AE76F-3FA3-446C-A961-1A70E958DA97}"/>
                </a:ext>
              </a:extLst>
            </p:cNvPr>
            <p:cNvSpPr txBox="1"/>
            <p:nvPr/>
          </p:nvSpPr>
          <p:spPr>
            <a:xfrm>
              <a:off x="10123860" y="2596065"/>
              <a:ext cx="1374094" cy="369332"/>
            </a:xfrm>
            <a:prstGeom prst="rect">
              <a:avLst/>
            </a:prstGeom>
            <a:noFill/>
          </p:spPr>
          <p:txBody>
            <a:bodyPr wrap="none" rtlCol="0">
              <a:spAutoFit/>
            </a:bodyPr>
            <a:lstStyle/>
            <a:p>
              <a:r>
                <a:rPr lang="en-US" dirty="0"/>
                <a:t>Closing Price</a:t>
              </a:r>
            </a:p>
          </p:txBody>
        </p:sp>
        <p:sp>
          <p:nvSpPr>
            <p:cNvPr id="16" name="TextBox 15">
              <a:extLst>
                <a:ext uri="{FF2B5EF4-FFF2-40B4-BE49-F238E27FC236}">
                  <a16:creationId xmlns:a16="http://schemas.microsoft.com/office/drawing/2014/main" id="{47F636A7-C016-4BA5-B2BA-0565037879EF}"/>
                </a:ext>
              </a:extLst>
            </p:cNvPr>
            <p:cNvSpPr txBox="1"/>
            <p:nvPr/>
          </p:nvSpPr>
          <p:spPr>
            <a:xfrm>
              <a:off x="9742185" y="2162117"/>
              <a:ext cx="1130438" cy="369332"/>
            </a:xfrm>
            <a:prstGeom prst="rect">
              <a:avLst/>
            </a:prstGeom>
            <a:noFill/>
          </p:spPr>
          <p:txBody>
            <a:bodyPr wrap="none" rtlCol="0">
              <a:spAutoFit/>
            </a:bodyPr>
            <a:lstStyle/>
            <a:p>
              <a:r>
                <a:rPr lang="en-US" dirty="0"/>
                <a:t>High Price</a:t>
              </a:r>
            </a:p>
          </p:txBody>
        </p:sp>
        <p:sp>
          <p:nvSpPr>
            <p:cNvPr id="17" name="TextBox 16">
              <a:extLst>
                <a:ext uri="{FF2B5EF4-FFF2-40B4-BE49-F238E27FC236}">
                  <a16:creationId xmlns:a16="http://schemas.microsoft.com/office/drawing/2014/main" id="{DA8E9353-CECC-4901-9E8C-51790CBAC403}"/>
                </a:ext>
              </a:extLst>
            </p:cNvPr>
            <p:cNvSpPr txBox="1"/>
            <p:nvPr/>
          </p:nvSpPr>
          <p:spPr>
            <a:xfrm>
              <a:off x="10123860" y="4417679"/>
              <a:ext cx="1497526" cy="369332"/>
            </a:xfrm>
            <a:prstGeom prst="rect">
              <a:avLst/>
            </a:prstGeom>
            <a:noFill/>
          </p:spPr>
          <p:txBody>
            <a:bodyPr wrap="none" rtlCol="0">
              <a:spAutoFit/>
            </a:bodyPr>
            <a:lstStyle/>
            <a:p>
              <a:r>
                <a:rPr lang="en-US" dirty="0"/>
                <a:t>Opening Price</a:t>
              </a:r>
            </a:p>
          </p:txBody>
        </p:sp>
        <p:sp>
          <p:nvSpPr>
            <p:cNvPr id="18" name="TextBox 17">
              <a:extLst>
                <a:ext uri="{FF2B5EF4-FFF2-40B4-BE49-F238E27FC236}">
                  <a16:creationId xmlns:a16="http://schemas.microsoft.com/office/drawing/2014/main" id="{4ACA545B-A6BD-448B-BB74-E2107F9BE1E1}"/>
                </a:ext>
              </a:extLst>
            </p:cNvPr>
            <p:cNvSpPr txBox="1"/>
            <p:nvPr/>
          </p:nvSpPr>
          <p:spPr>
            <a:xfrm>
              <a:off x="9753387" y="5201286"/>
              <a:ext cx="1086259" cy="369332"/>
            </a:xfrm>
            <a:prstGeom prst="rect">
              <a:avLst/>
            </a:prstGeom>
            <a:noFill/>
          </p:spPr>
          <p:txBody>
            <a:bodyPr wrap="none" rtlCol="0">
              <a:spAutoFit/>
            </a:bodyPr>
            <a:lstStyle/>
            <a:p>
              <a:r>
                <a:rPr lang="en-US" dirty="0"/>
                <a:t>Low Price</a:t>
              </a:r>
            </a:p>
          </p:txBody>
        </p:sp>
      </p:grpSp>
      <p:grpSp>
        <p:nvGrpSpPr>
          <p:cNvPr id="23" name="Group 22">
            <a:extLst>
              <a:ext uri="{FF2B5EF4-FFF2-40B4-BE49-F238E27FC236}">
                <a16:creationId xmlns:a16="http://schemas.microsoft.com/office/drawing/2014/main" id="{6F60816C-DD2C-49EA-A53E-1499FA1E4841}"/>
              </a:ext>
            </a:extLst>
          </p:cNvPr>
          <p:cNvGrpSpPr/>
          <p:nvPr/>
        </p:nvGrpSpPr>
        <p:grpSpPr>
          <a:xfrm>
            <a:off x="631214" y="2162117"/>
            <a:ext cx="2237114" cy="3408501"/>
            <a:chOff x="5925146" y="2162117"/>
            <a:chExt cx="2237114" cy="3408501"/>
          </a:xfrm>
        </p:grpSpPr>
        <p:cxnSp>
          <p:nvCxnSpPr>
            <p:cNvPr id="8" name="Straight Connector 7">
              <a:extLst>
                <a:ext uri="{FF2B5EF4-FFF2-40B4-BE49-F238E27FC236}">
                  <a16:creationId xmlns:a16="http://schemas.microsoft.com/office/drawing/2014/main" id="{709C56B9-F0D8-40BC-9FB3-CA06E6C76D2E}"/>
                </a:ext>
              </a:extLst>
            </p:cNvPr>
            <p:cNvCxnSpPr/>
            <p:nvPr/>
          </p:nvCxnSpPr>
          <p:spPr>
            <a:xfrm>
              <a:off x="6288217" y="2346783"/>
              <a:ext cx="0" cy="31592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72E685-38CA-4441-8516-54BA8F03CA4E}"/>
                </a:ext>
              </a:extLst>
            </p:cNvPr>
            <p:cNvSpPr txBox="1"/>
            <p:nvPr/>
          </p:nvSpPr>
          <p:spPr>
            <a:xfrm>
              <a:off x="6664734" y="2596065"/>
              <a:ext cx="1497526" cy="369332"/>
            </a:xfrm>
            <a:prstGeom prst="rect">
              <a:avLst/>
            </a:prstGeom>
            <a:noFill/>
          </p:spPr>
          <p:txBody>
            <a:bodyPr wrap="none" rtlCol="0">
              <a:spAutoFit/>
            </a:bodyPr>
            <a:lstStyle/>
            <a:p>
              <a:r>
                <a:rPr lang="en-US" dirty="0"/>
                <a:t>Opening Price</a:t>
              </a:r>
            </a:p>
          </p:txBody>
        </p:sp>
        <p:sp>
          <p:nvSpPr>
            <p:cNvPr id="10" name="TextBox 9">
              <a:extLst>
                <a:ext uri="{FF2B5EF4-FFF2-40B4-BE49-F238E27FC236}">
                  <a16:creationId xmlns:a16="http://schemas.microsoft.com/office/drawing/2014/main" id="{2A4EF473-1837-4FF7-A911-74FCAA018467}"/>
                </a:ext>
              </a:extLst>
            </p:cNvPr>
            <p:cNvSpPr txBox="1"/>
            <p:nvPr/>
          </p:nvSpPr>
          <p:spPr>
            <a:xfrm>
              <a:off x="6283059" y="2162117"/>
              <a:ext cx="1130438" cy="369332"/>
            </a:xfrm>
            <a:prstGeom prst="rect">
              <a:avLst/>
            </a:prstGeom>
            <a:noFill/>
          </p:spPr>
          <p:txBody>
            <a:bodyPr wrap="none" rtlCol="0">
              <a:spAutoFit/>
            </a:bodyPr>
            <a:lstStyle/>
            <a:p>
              <a:r>
                <a:rPr lang="en-US" dirty="0"/>
                <a:t>High Price</a:t>
              </a:r>
            </a:p>
          </p:txBody>
        </p:sp>
        <p:sp>
          <p:nvSpPr>
            <p:cNvPr id="11" name="TextBox 10">
              <a:extLst>
                <a:ext uri="{FF2B5EF4-FFF2-40B4-BE49-F238E27FC236}">
                  <a16:creationId xmlns:a16="http://schemas.microsoft.com/office/drawing/2014/main" id="{A2A792E1-B5E2-4DF6-A4C8-F80D2DE00B23}"/>
                </a:ext>
              </a:extLst>
            </p:cNvPr>
            <p:cNvSpPr txBox="1"/>
            <p:nvPr/>
          </p:nvSpPr>
          <p:spPr>
            <a:xfrm>
              <a:off x="6664734" y="4417679"/>
              <a:ext cx="1374094" cy="369332"/>
            </a:xfrm>
            <a:prstGeom prst="rect">
              <a:avLst/>
            </a:prstGeom>
            <a:noFill/>
          </p:spPr>
          <p:txBody>
            <a:bodyPr wrap="none" rtlCol="0">
              <a:spAutoFit/>
            </a:bodyPr>
            <a:lstStyle/>
            <a:p>
              <a:r>
                <a:rPr lang="en-US" dirty="0"/>
                <a:t>Closing Price</a:t>
              </a:r>
            </a:p>
          </p:txBody>
        </p:sp>
        <p:sp>
          <p:nvSpPr>
            <p:cNvPr id="12" name="TextBox 11">
              <a:extLst>
                <a:ext uri="{FF2B5EF4-FFF2-40B4-BE49-F238E27FC236}">
                  <a16:creationId xmlns:a16="http://schemas.microsoft.com/office/drawing/2014/main" id="{730C793D-72F3-424C-9510-FF06526A3DF0}"/>
                </a:ext>
              </a:extLst>
            </p:cNvPr>
            <p:cNvSpPr txBox="1"/>
            <p:nvPr/>
          </p:nvSpPr>
          <p:spPr>
            <a:xfrm>
              <a:off x="6283059" y="5201286"/>
              <a:ext cx="1086259" cy="369332"/>
            </a:xfrm>
            <a:prstGeom prst="rect">
              <a:avLst/>
            </a:prstGeom>
            <a:noFill/>
          </p:spPr>
          <p:txBody>
            <a:bodyPr wrap="none" rtlCol="0">
              <a:spAutoFit/>
            </a:bodyPr>
            <a:lstStyle/>
            <a:p>
              <a:r>
                <a:rPr lang="en-US" dirty="0"/>
                <a:t>Low Price</a:t>
              </a:r>
            </a:p>
          </p:txBody>
        </p:sp>
        <p:sp>
          <p:nvSpPr>
            <p:cNvPr id="6" name="Rectangle 5">
              <a:extLst>
                <a:ext uri="{FF2B5EF4-FFF2-40B4-BE49-F238E27FC236}">
                  <a16:creationId xmlns:a16="http://schemas.microsoft.com/office/drawing/2014/main" id="{60276B6E-BD7E-4F37-B42D-F595896C1EB1}"/>
                </a:ext>
              </a:extLst>
            </p:cNvPr>
            <p:cNvSpPr/>
            <p:nvPr/>
          </p:nvSpPr>
          <p:spPr>
            <a:xfrm>
              <a:off x="5925146" y="2780731"/>
              <a:ext cx="739588" cy="199016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53655B8B-A366-4B9A-A478-CD0771D2F029}"/>
              </a:ext>
            </a:extLst>
          </p:cNvPr>
          <p:cNvSpPr/>
          <p:nvPr/>
        </p:nvSpPr>
        <p:spPr>
          <a:xfrm>
            <a:off x="8850743" y="1246827"/>
            <a:ext cx="2913321" cy="3995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 Day</a:t>
            </a:r>
          </a:p>
        </p:txBody>
      </p:sp>
    </p:spTree>
    <p:extLst>
      <p:ext uri="{BB962C8B-B14F-4D97-AF65-F5344CB8AC3E}">
        <p14:creationId xmlns:p14="http://schemas.microsoft.com/office/powerpoint/2010/main" val="3795771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Let’s Practice! Open TTR_A.R</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838200" y="1577155"/>
            <a:ext cx="3454472" cy="1354217"/>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Plot the time series dynamically</a:t>
            </a:r>
          </a:p>
        </p:txBody>
      </p:sp>
      <p:sp>
        <p:nvSpPr>
          <p:cNvPr id="7" name="Slide Number Placeholder 4">
            <a:extLst>
              <a:ext uri="{FF2B5EF4-FFF2-40B4-BE49-F238E27FC236}">
                <a16:creationId xmlns:a16="http://schemas.microsoft.com/office/drawing/2014/main" id="{0C2FD9D0-7CE6-46D3-9007-B1BFEE40BFE2}"/>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35</a:t>
            </a:fld>
            <a:endParaRPr lang="en-US" dirty="0"/>
          </a:p>
        </p:txBody>
      </p:sp>
      <p:pic>
        <p:nvPicPr>
          <p:cNvPr id="1026" name="Picture 2" descr="Image result for stock trading meme">
            <a:extLst>
              <a:ext uri="{FF2B5EF4-FFF2-40B4-BE49-F238E27FC236}">
                <a16:creationId xmlns:a16="http://schemas.microsoft.com/office/drawing/2014/main" id="{6A5FE4A4-0592-4111-A4D8-42CE9FD4A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577154"/>
            <a:ext cx="4332248" cy="4245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423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4547520"/>
              </p:ext>
            </p:extLst>
          </p:nvPr>
        </p:nvGraphicFramePr>
        <p:xfrm>
          <a:off x="3190413" y="1111250"/>
          <a:ext cx="5811174" cy="22860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first indicator</a:t>
                      </a:r>
                      <a:endParaRPr lang="en-US" sz="2000" b="0" strike="noStrike" dirty="0">
                        <a:solidFill>
                          <a:schemeClr val="tx1"/>
                        </a:solidFill>
                      </a:endParaRPr>
                    </a:p>
                    <a:p>
                      <a:pPr marL="285750" indent="-285750" fontAlgn="base">
                        <a:buFont typeface="Arial" panose="020B0604020202020204" pitchFamily="34" charset="0"/>
                        <a:buChar char="•"/>
                      </a:pPr>
                      <a:r>
                        <a:rPr lang="en-US" sz="2000" b="0" i="0" kern="1200" dirty="0">
                          <a:solidFill>
                            <a:schemeClr val="dk1"/>
                          </a:solidFill>
                          <a:effectLst/>
                          <a:latin typeface="+mn-lt"/>
                          <a:ea typeface="+mn-ea"/>
                          <a:cs typeface="+mn-cs"/>
                        </a:rPr>
                        <a:t>Explain what a technical trading rule/indicator is</a:t>
                      </a:r>
                    </a:p>
                    <a:p>
                      <a:pPr marL="287338" indent="-287338" fontAlgn="base">
                        <a:buFont typeface="Arial" panose="020B0604020202020204" pitchFamily="34" charset="0"/>
                        <a:buChar char="•"/>
                      </a:pPr>
                      <a:r>
                        <a:rPr lang="en-US" sz="2000" b="0" i="0" kern="1200" dirty="0">
                          <a:solidFill>
                            <a:schemeClr val="dk1"/>
                          </a:solidFill>
                          <a:effectLst/>
                          <a:latin typeface="+mn-lt"/>
                          <a:ea typeface="+mn-ea"/>
                          <a:cs typeface="+mn-cs"/>
                        </a:rPr>
                        <a:t>Learn what a lagged simple moving is</a:t>
                      </a:r>
                    </a:p>
                    <a:p>
                      <a:pPr marL="287338" marR="0" lvl="0" indent="-28733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&amp; Visualize 3 SMAs to understand the “smoothing” effect on time series data TTR_B.R</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36</a:t>
            </a:fld>
            <a:endParaRPr lang="en-US" dirty="0"/>
          </a:p>
        </p:txBody>
      </p:sp>
    </p:spTree>
    <p:extLst>
      <p:ext uri="{BB962C8B-B14F-4D97-AF65-F5344CB8AC3E}">
        <p14:creationId xmlns:p14="http://schemas.microsoft.com/office/powerpoint/2010/main" val="3629109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65125"/>
            <a:ext cx="11015133" cy="495487"/>
          </a:xfrm>
        </p:spPr>
        <p:txBody>
          <a:bodyPr>
            <a:normAutofit fontScale="90000"/>
          </a:bodyPr>
          <a:lstStyle/>
          <a:p>
            <a:r>
              <a:rPr lang="en-US" dirty="0"/>
              <a:t>Technical traders use “indicators” to trigger actions.</a:t>
            </a:r>
          </a:p>
        </p:txBody>
      </p:sp>
      <p:sp>
        <p:nvSpPr>
          <p:cNvPr id="3" name="Date Placeholder 2"/>
          <p:cNvSpPr>
            <a:spLocks noGrp="1"/>
          </p:cNvSpPr>
          <p:nvPr>
            <p:ph type="dt" sz="half" idx="10"/>
          </p:nvPr>
        </p:nvSpPr>
        <p:spPr/>
        <p:txBody>
          <a:bodyPr/>
          <a:lstStyle/>
          <a:p>
            <a:fld id="{6700A58B-DD98-43D0-B791-721480A02982}" type="datetime1">
              <a:rPr lang="en-US" smtClean="0"/>
              <a:t>11/1/20</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37</a:t>
            </a:fld>
            <a:endParaRPr lang="en-US"/>
          </a:p>
        </p:txBody>
      </p:sp>
      <p:sp>
        <p:nvSpPr>
          <p:cNvPr id="7" name="TextBox 6"/>
          <p:cNvSpPr txBox="1"/>
          <p:nvPr/>
        </p:nvSpPr>
        <p:spPr>
          <a:xfrm>
            <a:off x="287863" y="1371598"/>
            <a:ext cx="11754756" cy="646331"/>
          </a:xfrm>
          <a:prstGeom prst="rect">
            <a:avLst/>
          </a:prstGeom>
          <a:noFill/>
        </p:spPr>
        <p:txBody>
          <a:bodyPr wrap="none" rtlCol="0">
            <a:spAutoFit/>
          </a:bodyPr>
          <a:lstStyle/>
          <a:p>
            <a:r>
              <a:rPr lang="en-US" dirty="0"/>
              <a:t>1. Indicator:</a:t>
            </a:r>
          </a:p>
          <a:p>
            <a:r>
              <a:rPr lang="en-US" dirty="0"/>
              <a:t>If the daily Boris Johnson quotes of “Brexit” is greater than 5, then buy (or hold) WLTW (Willis Towers Watson) the next day.</a:t>
            </a:r>
          </a:p>
        </p:txBody>
      </p:sp>
      <p:sp>
        <p:nvSpPr>
          <p:cNvPr id="8" name="TextBox 7"/>
          <p:cNvSpPr txBox="1"/>
          <p:nvPr/>
        </p:nvSpPr>
        <p:spPr>
          <a:xfrm>
            <a:off x="287863" y="2099732"/>
            <a:ext cx="6588407" cy="646331"/>
          </a:xfrm>
          <a:prstGeom prst="rect">
            <a:avLst/>
          </a:prstGeom>
          <a:noFill/>
        </p:spPr>
        <p:txBody>
          <a:bodyPr wrap="none" rtlCol="0">
            <a:spAutoFit/>
          </a:bodyPr>
          <a:lstStyle/>
          <a:p>
            <a:r>
              <a:rPr lang="en-US" dirty="0"/>
              <a:t>2. Back-testing:</a:t>
            </a:r>
          </a:p>
          <a:p>
            <a:r>
              <a:rPr lang="en-US" dirty="0"/>
              <a:t>In the last 180 days, this indicator has yielded a 6% return [fictitious]</a:t>
            </a:r>
          </a:p>
        </p:txBody>
      </p:sp>
      <p:sp>
        <p:nvSpPr>
          <p:cNvPr id="9" name="TextBox 8"/>
          <p:cNvSpPr txBox="1"/>
          <p:nvPr/>
        </p:nvSpPr>
        <p:spPr>
          <a:xfrm>
            <a:off x="287863" y="2760132"/>
            <a:ext cx="8179547" cy="646331"/>
          </a:xfrm>
          <a:prstGeom prst="rect">
            <a:avLst/>
          </a:prstGeom>
          <a:noFill/>
        </p:spPr>
        <p:txBody>
          <a:bodyPr wrap="none" rtlCol="0">
            <a:spAutoFit/>
          </a:bodyPr>
          <a:lstStyle/>
          <a:p>
            <a:r>
              <a:rPr lang="en-US" dirty="0"/>
              <a:t>3. In Production:</a:t>
            </a:r>
          </a:p>
          <a:p>
            <a:r>
              <a:rPr lang="en-US" dirty="0"/>
              <a:t>Set up a script to monitor Boris’ Brexit quotes and buy if the number is greater than 5.</a:t>
            </a:r>
          </a:p>
        </p:txBody>
      </p:sp>
      <p:sp>
        <p:nvSpPr>
          <p:cNvPr id="10" name="TextBox 9"/>
          <p:cNvSpPr txBox="1"/>
          <p:nvPr/>
        </p:nvSpPr>
        <p:spPr>
          <a:xfrm>
            <a:off x="287863" y="3420532"/>
            <a:ext cx="7253524" cy="646331"/>
          </a:xfrm>
          <a:prstGeom prst="rect">
            <a:avLst/>
          </a:prstGeom>
          <a:noFill/>
        </p:spPr>
        <p:txBody>
          <a:bodyPr wrap="none" rtlCol="0">
            <a:spAutoFit/>
          </a:bodyPr>
          <a:lstStyle/>
          <a:p>
            <a:r>
              <a:rPr lang="en-US" dirty="0"/>
              <a:t>4. Execution:</a:t>
            </a:r>
          </a:p>
          <a:p>
            <a:r>
              <a:rPr lang="en-US" dirty="0"/>
              <a:t>In any given day that has quotes &gt; 5 buy WLTW otherwise have no position.</a:t>
            </a:r>
          </a:p>
        </p:txBody>
      </p:sp>
      <p:sp>
        <p:nvSpPr>
          <p:cNvPr id="11" name="TextBox 10"/>
          <p:cNvSpPr txBox="1"/>
          <p:nvPr/>
        </p:nvSpPr>
        <p:spPr>
          <a:xfrm>
            <a:off x="287863" y="4148665"/>
            <a:ext cx="5930534" cy="646331"/>
          </a:xfrm>
          <a:prstGeom prst="rect">
            <a:avLst/>
          </a:prstGeom>
          <a:noFill/>
        </p:spPr>
        <p:txBody>
          <a:bodyPr wrap="none" rtlCol="0">
            <a:spAutoFit/>
          </a:bodyPr>
          <a:lstStyle/>
          <a:p>
            <a:r>
              <a:rPr lang="en-US" dirty="0"/>
              <a:t>5. Continual Monitor:</a:t>
            </a:r>
          </a:p>
          <a:p>
            <a:r>
              <a:rPr lang="en-US" dirty="0"/>
              <a:t>If you are in WLTW and quotes is  &lt; 5, then sell and vice versa.</a:t>
            </a:r>
          </a:p>
        </p:txBody>
      </p:sp>
    </p:spTree>
    <p:extLst>
      <p:ext uri="{BB962C8B-B14F-4D97-AF65-F5344CB8AC3E}">
        <p14:creationId xmlns:p14="http://schemas.microsoft.com/office/powerpoint/2010/main" val="402263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42"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4">
            <a:extLst>
              <a:ext uri="{FF2B5EF4-FFF2-40B4-BE49-F238E27FC236}">
                <a16:creationId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38</a:t>
            </a:fld>
            <a:endParaRPr lang="en-US" dirty="0"/>
          </a:p>
        </p:txBody>
      </p:sp>
      <p:sp>
        <p:nvSpPr>
          <p:cNvPr id="4" name="TextBox 3">
            <a:extLst>
              <a:ext uri="{FF2B5EF4-FFF2-40B4-BE49-F238E27FC236}">
                <a16:creationId xmlns:a16="http://schemas.microsoft.com/office/drawing/2014/main" id="{7E16A697-68F7-4C7F-85A8-1C5E32C452C0}"/>
              </a:ext>
            </a:extLst>
          </p:cNvPr>
          <p:cNvSpPr txBox="1"/>
          <p:nvPr/>
        </p:nvSpPr>
        <p:spPr>
          <a:xfrm>
            <a:off x="519112" y="1689193"/>
            <a:ext cx="6124575" cy="1077218"/>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p:txBody>
      </p:sp>
      <p:sp>
        <p:nvSpPr>
          <p:cNvPr id="8" name="Rectangle 7"/>
          <p:cNvSpPr/>
          <p:nvPr/>
        </p:nvSpPr>
        <p:spPr>
          <a:xfrm>
            <a:off x="426720" y="5557295"/>
            <a:ext cx="11338560" cy="5386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Technical traders don’t necessarily care why a price changes.</a:t>
            </a:r>
          </a:p>
        </p:txBody>
      </p:sp>
    </p:spTree>
    <p:extLst>
      <p:ext uri="{BB962C8B-B14F-4D97-AF65-F5344CB8AC3E}">
        <p14:creationId xmlns:p14="http://schemas.microsoft.com/office/powerpoint/2010/main" val="2296980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Slide Number Placeholder 4">
            <a:extLst>
              <a:ext uri="{FF2B5EF4-FFF2-40B4-BE49-F238E27FC236}">
                <a16:creationId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39</a:t>
            </a:fld>
            <a:endParaRPr lang="en-US" dirty="0"/>
          </a:p>
        </p:txBody>
      </p:sp>
      <p:sp>
        <p:nvSpPr>
          <p:cNvPr id="4" name="TextBox 3">
            <a:extLst>
              <a:ext uri="{FF2B5EF4-FFF2-40B4-BE49-F238E27FC236}">
                <a16:creationId xmlns:a16="http://schemas.microsoft.com/office/drawing/2014/main" id="{7E16A697-68F7-4C7F-85A8-1C5E32C452C0}"/>
              </a:ext>
            </a:extLst>
          </p:cNvPr>
          <p:cNvSpPr txBox="1"/>
          <p:nvPr/>
        </p:nvSpPr>
        <p:spPr>
          <a:xfrm>
            <a:off x="519112" y="1689193"/>
            <a:ext cx="6124575" cy="1815882"/>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Known information is </a:t>
            </a:r>
            <a:r>
              <a:rPr lang="en-US" sz="2400" i="1" dirty="0"/>
              <a:t>already</a:t>
            </a:r>
            <a:r>
              <a:rPr lang="en-US" sz="2400" dirty="0"/>
              <a:t> reflected in the price.</a:t>
            </a:r>
          </a:p>
        </p:txBody>
      </p:sp>
      <p:pic>
        <p:nvPicPr>
          <p:cNvPr id="8"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384801"/>
            <a:ext cx="11338560" cy="711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Technical traders believe tradeable information is immediately embedded in the price (not worth the effort to “scalp” i.e. trade based on speed, acting on info before others ).</a:t>
            </a:r>
          </a:p>
        </p:txBody>
      </p:sp>
    </p:spTree>
    <p:extLst>
      <p:ext uri="{BB962C8B-B14F-4D97-AF65-F5344CB8AC3E}">
        <p14:creationId xmlns:p14="http://schemas.microsoft.com/office/powerpoint/2010/main" val="148493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Rectangle 5"/>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Belief Based Investing</a:t>
            </a:r>
          </a:p>
        </p:txBody>
      </p:sp>
      <p:sp>
        <p:nvSpPr>
          <p:cNvPr id="9" name="TextBox 8"/>
          <p:cNvSpPr txBox="1"/>
          <p:nvPr/>
        </p:nvSpPr>
        <p:spPr>
          <a:xfrm>
            <a:off x="243840" y="1905001"/>
            <a:ext cx="11704320" cy="646331"/>
          </a:xfrm>
          <a:prstGeom prst="rect">
            <a:avLst/>
          </a:prstGeom>
          <a:noFill/>
        </p:spPr>
        <p:txBody>
          <a:bodyPr wrap="square" rtlCol="0">
            <a:spAutoFit/>
          </a:bodyPr>
          <a:lstStyle/>
          <a:p>
            <a:r>
              <a:rPr lang="en-US" dirty="0"/>
              <a:t>The intrinsic value of a company is appealing regardless of market &amp; financial factors.  As a result, intrinsic value changes trigger buy/sell action.</a:t>
            </a:r>
          </a:p>
        </p:txBody>
      </p:sp>
      <p:pic>
        <p:nvPicPr>
          <p:cNvPr id="3074" name="Picture 2"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64" y="3028267"/>
            <a:ext cx="4054406" cy="2705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610600" y="6094740"/>
            <a:ext cx="3501656" cy="261610"/>
          </a:xfrm>
          <a:prstGeom prst="rect">
            <a:avLst/>
          </a:prstGeom>
        </p:spPr>
        <p:txBody>
          <a:bodyPr wrap="square">
            <a:spAutoFit/>
          </a:bodyPr>
          <a:lstStyle/>
          <a:p>
            <a:r>
              <a:rPr lang="en-US" sz="1100" dirty="0">
                <a:hlinkClick r:id="rId4"/>
              </a:rPr>
              <a:t>https://www.steadygo.digital/blog/terrible-stock-photos/</a:t>
            </a:r>
            <a:endParaRPr lang="en-US" sz="1100" dirty="0"/>
          </a:p>
        </p:txBody>
      </p:sp>
      <p:sp>
        <p:nvSpPr>
          <p:cNvPr id="11" name="Oval Callout 10"/>
          <p:cNvSpPr/>
          <p:nvPr/>
        </p:nvSpPr>
        <p:spPr>
          <a:xfrm>
            <a:off x="6145619" y="2553536"/>
            <a:ext cx="4166633" cy="1409700"/>
          </a:xfrm>
          <a:prstGeom prst="wedgeEllipseCallout">
            <a:avLst>
              <a:gd name="adj1" fmla="val -113049"/>
              <a:gd name="adj2" fmla="val 752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like Wonder bread, so I bought stock in Flower Foods (FLO) since they make it.</a:t>
            </a:r>
          </a:p>
        </p:txBody>
      </p:sp>
      <p:sp>
        <p:nvSpPr>
          <p:cNvPr id="12" name="Slide Number Placeholder 4">
            <a:extLst>
              <a:ext uri="{FF2B5EF4-FFF2-40B4-BE49-F238E27FC236}">
                <a16:creationId xmlns:a16="http://schemas.microsoft.com/office/drawing/2014/main" id="{C0A9752A-AC6D-4EFE-8D1C-275058B6C36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a:t>
            </a:fld>
            <a:endParaRPr lang="en-US" dirty="0"/>
          </a:p>
        </p:txBody>
      </p:sp>
    </p:spTree>
    <p:extLst>
      <p:ext uri="{BB962C8B-B14F-4D97-AF65-F5344CB8AC3E}">
        <p14:creationId xmlns:p14="http://schemas.microsoft.com/office/powerpoint/2010/main" val="2576916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Slide Number Placeholder 4">
            <a:extLst>
              <a:ext uri="{FF2B5EF4-FFF2-40B4-BE49-F238E27FC236}">
                <a16:creationId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40</a:t>
            </a:fld>
            <a:endParaRPr lang="en-US" dirty="0"/>
          </a:p>
        </p:txBody>
      </p:sp>
      <p:sp>
        <p:nvSpPr>
          <p:cNvPr id="4" name="TextBox 3">
            <a:extLst>
              <a:ext uri="{FF2B5EF4-FFF2-40B4-BE49-F238E27FC236}">
                <a16:creationId xmlns:a16="http://schemas.microsoft.com/office/drawing/2014/main" id="{7E16A697-68F7-4C7F-85A8-1C5E32C452C0}"/>
              </a:ext>
            </a:extLst>
          </p:cNvPr>
          <p:cNvSpPr txBox="1"/>
          <p:nvPr/>
        </p:nvSpPr>
        <p:spPr>
          <a:xfrm>
            <a:off x="519112" y="1689193"/>
            <a:ext cx="6124575" cy="2800767"/>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Known information is </a:t>
            </a:r>
            <a:r>
              <a:rPr lang="en-US" sz="2400" i="1" dirty="0"/>
              <a:t>already</a:t>
            </a:r>
            <a:r>
              <a:rPr lang="en-US" sz="2400" dirty="0"/>
              <a:t> reflected in the price.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Buyers &amp; sellers trade based on emotion.</a:t>
            </a:r>
          </a:p>
          <a:p>
            <a:pPr marL="742950" lvl="1" indent="-285750">
              <a:buFont typeface="Arial" panose="020B0604020202020204" pitchFamily="34" charset="0"/>
              <a:buChar char="•"/>
            </a:pPr>
            <a:r>
              <a:rPr lang="en-US" sz="1600" dirty="0"/>
              <a:t>Fear &amp; greed are powerful forces</a:t>
            </a:r>
            <a:endParaRPr lang="en-US" sz="2400" dirty="0"/>
          </a:p>
        </p:txBody>
      </p:sp>
      <p:pic>
        <p:nvPicPr>
          <p:cNvPr id="8"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367867"/>
            <a:ext cx="11338560" cy="728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Technical traders realize that some amount of trades occur due to emotion.  Technical traders are unemotional when trading thereby exploiting the emotional traders.  </a:t>
            </a:r>
          </a:p>
        </p:txBody>
      </p:sp>
    </p:spTree>
    <p:extLst>
      <p:ext uri="{BB962C8B-B14F-4D97-AF65-F5344CB8AC3E}">
        <p14:creationId xmlns:p14="http://schemas.microsoft.com/office/powerpoint/2010/main" val="2747662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Slide Number Placeholder 4">
            <a:extLst>
              <a:ext uri="{FF2B5EF4-FFF2-40B4-BE49-F238E27FC236}">
                <a16:creationId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41</a:t>
            </a:fld>
            <a:endParaRPr lang="en-US" dirty="0"/>
          </a:p>
        </p:txBody>
      </p:sp>
      <p:sp>
        <p:nvSpPr>
          <p:cNvPr id="4" name="TextBox 3">
            <a:extLst>
              <a:ext uri="{FF2B5EF4-FFF2-40B4-BE49-F238E27FC236}">
                <a16:creationId xmlns:a16="http://schemas.microsoft.com/office/drawing/2014/main" id="{7E16A697-68F7-4C7F-85A8-1C5E32C452C0}"/>
              </a:ext>
            </a:extLst>
          </p:cNvPr>
          <p:cNvSpPr txBox="1"/>
          <p:nvPr/>
        </p:nvSpPr>
        <p:spPr>
          <a:xfrm>
            <a:off x="519112" y="1689193"/>
            <a:ext cx="6124575" cy="3539430"/>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Known information is </a:t>
            </a:r>
            <a:r>
              <a:rPr lang="en-US" sz="2400" i="1" dirty="0"/>
              <a:t>already</a:t>
            </a:r>
            <a:r>
              <a:rPr lang="en-US" sz="2400" dirty="0"/>
              <a:t> reflected in the price.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Buyers &amp; sellers trade based on emotion.</a:t>
            </a:r>
          </a:p>
          <a:p>
            <a:pPr marL="742950" lvl="1" indent="-285750">
              <a:buFont typeface="Arial" panose="020B0604020202020204" pitchFamily="34" charset="0"/>
              <a:buChar char="•"/>
            </a:pPr>
            <a:r>
              <a:rPr lang="en-US" sz="1600" dirty="0"/>
              <a:t>Fear &amp; greed are powerful forces</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Markets fluctuate.</a:t>
            </a:r>
          </a:p>
        </p:txBody>
      </p:sp>
      <p:pic>
        <p:nvPicPr>
          <p:cNvPr id="8"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557295"/>
            <a:ext cx="11338560" cy="5386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For technical traders to be successful, there needs to be pricing volatility.</a:t>
            </a:r>
          </a:p>
        </p:txBody>
      </p:sp>
    </p:spTree>
    <p:extLst>
      <p:ext uri="{BB962C8B-B14F-4D97-AF65-F5344CB8AC3E}">
        <p14:creationId xmlns:p14="http://schemas.microsoft.com/office/powerpoint/2010/main" val="1961793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64405-5964-4FDF-8384-D8013435ED95}"/>
              </a:ext>
            </a:extLst>
          </p:cNvPr>
          <p:cNvSpPr/>
          <p:nvPr/>
        </p:nvSpPr>
        <p:spPr>
          <a:xfrm>
            <a:off x="243840" y="1257299"/>
            <a:ext cx="11704320" cy="10456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Our learning goal is to use and understand some of the common technical indicators which affect you as a saver, pension holder, stock trader etc.   </a:t>
            </a:r>
          </a:p>
          <a:p>
            <a:pPr algn="ctr"/>
            <a:r>
              <a:rPr lang="en-US" sz="2400" dirty="0"/>
              <a:t>Further research is needed to be successful. </a:t>
            </a:r>
          </a:p>
        </p:txBody>
      </p:sp>
      <p:sp>
        <p:nvSpPr>
          <p:cNvPr id="3" name="Title 2"/>
          <p:cNvSpPr>
            <a:spLocks noGrp="1"/>
          </p:cNvSpPr>
          <p:nvPr>
            <p:ph type="title"/>
          </p:nvPr>
        </p:nvSpPr>
        <p:spPr/>
        <p:txBody>
          <a:bodyPr>
            <a:normAutofit fontScale="90000"/>
          </a:bodyPr>
          <a:lstStyle/>
          <a:p>
            <a:r>
              <a:rPr lang="en-US" dirty="0"/>
              <a:t>Let’s zoom into Technical Trading Rules (TTR)</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Rectangle 6"/>
          <p:cNvSpPr/>
          <p:nvPr/>
        </p:nvSpPr>
        <p:spPr>
          <a:xfrm>
            <a:off x="243841" y="3382153"/>
            <a:ext cx="11704319" cy="5905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learning goal is NOT to make you a trader or convince you that you are now qualified to be a technical trader. </a:t>
            </a:r>
          </a:p>
        </p:txBody>
      </p:sp>
      <p:sp>
        <p:nvSpPr>
          <p:cNvPr id="8" name="Slide Number Placeholder 4">
            <a:extLst>
              <a:ext uri="{FF2B5EF4-FFF2-40B4-BE49-F238E27FC236}">
                <a16:creationId xmlns:a16="http://schemas.microsoft.com/office/drawing/2014/main" id="{765B223B-F71B-47DF-8D21-89E744C5FE0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42</a:t>
            </a:fld>
            <a:endParaRPr lang="en-US" dirty="0"/>
          </a:p>
        </p:txBody>
      </p:sp>
    </p:spTree>
    <p:extLst>
      <p:ext uri="{BB962C8B-B14F-4D97-AF65-F5344CB8AC3E}">
        <p14:creationId xmlns:p14="http://schemas.microsoft.com/office/powerpoint/2010/main" val="159682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4395907"/>
              </p:ext>
            </p:extLst>
          </p:nvPr>
        </p:nvGraphicFramePr>
        <p:xfrm>
          <a:off x="3190413" y="1111250"/>
          <a:ext cx="5811174" cy="22860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first indicator</a:t>
                      </a:r>
                      <a:endParaRPr lang="en-US" sz="2000" b="0" strike="noStrike" dirty="0">
                        <a:solidFill>
                          <a:schemeClr val="tx1"/>
                        </a:solidFill>
                      </a:endParaRPr>
                    </a:p>
                    <a:p>
                      <a:pPr marL="285750" indent="-285750" fontAlgn="base">
                        <a:buFont typeface="Arial" panose="020B0604020202020204" pitchFamily="34" charset="0"/>
                        <a:buChar char="•"/>
                      </a:pPr>
                      <a:r>
                        <a:rPr lang="en-US" sz="2000" b="0" i="0" kern="1200" dirty="0">
                          <a:solidFill>
                            <a:schemeClr val="dk1"/>
                          </a:solidFill>
                          <a:effectLst/>
                          <a:latin typeface="+mn-lt"/>
                          <a:ea typeface="+mn-ea"/>
                          <a:cs typeface="+mn-cs"/>
                        </a:rPr>
                        <a:t>Explain what a technical trading rule/indicator is</a:t>
                      </a:r>
                    </a:p>
                    <a:p>
                      <a:pPr marL="287338" indent="-287338" fontAlgn="base">
                        <a:buFont typeface="Arial" panose="020B0604020202020204" pitchFamily="34" charset="0"/>
                        <a:buChar char="•"/>
                      </a:pPr>
                      <a:r>
                        <a:rPr lang="en-US" sz="2000" b="1" i="0" kern="1200" dirty="0">
                          <a:solidFill>
                            <a:srgbClr val="C00000"/>
                          </a:solidFill>
                          <a:effectLst/>
                          <a:latin typeface="+mn-lt"/>
                          <a:ea typeface="+mn-ea"/>
                          <a:cs typeface="+mn-cs"/>
                        </a:rPr>
                        <a:t>Learn what a lagged simple moving is</a:t>
                      </a:r>
                    </a:p>
                    <a:p>
                      <a:pPr marL="287338" marR="0" lvl="0" indent="-28733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&amp; Visualize 3 SMAs to understand the “smoothing” effect on time series data TTR_B.R</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43</a:t>
            </a:fld>
            <a:endParaRPr lang="en-US" dirty="0"/>
          </a:p>
        </p:txBody>
      </p:sp>
    </p:spTree>
    <p:extLst>
      <p:ext uri="{BB962C8B-B14F-4D97-AF65-F5344CB8AC3E}">
        <p14:creationId xmlns:p14="http://schemas.microsoft.com/office/powerpoint/2010/main" val="4054388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D587-206A-4F94-B238-E531D92B2435}"/>
              </a:ext>
            </a:extLst>
          </p:cNvPr>
          <p:cNvSpPr>
            <a:spLocks noGrp="1"/>
          </p:cNvSpPr>
          <p:nvPr>
            <p:ph type="title"/>
          </p:nvPr>
        </p:nvSpPr>
        <p:spPr>
          <a:xfrm>
            <a:off x="274675" y="365125"/>
            <a:ext cx="11642651" cy="495487"/>
          </a:xfrm>
        </p:spPr>
        <p:txBody>
          <a:bodyPr>
            <a:noAutofit/>
          </a:bodyPr>
          <a:lstStyle/>
          <a:p>
            <a:r>
              <a:rPr lang="en-US" sz="2800" dirty="0"/>
              <a:t>In addition to </a:t>
            </a:r>
            <a:r>
              <a:rPr lang="en-US" sz="2800" dirty="0" err="1"/>
              <a:t>quantmod</a:t>
            </a:r>
            <a:r>
              <a:rPr lang="en-US" sz="2800" dirty="0"/>
              <a:t> we will use TTR (technical trading rules)</a:t>
            </a:r>
          </a:p>
        </p:txBody>
      </p:sp>
      <p:sp>
        <p:nvSpPr>
          <p:cNvPr id="3" name="Date Placeholder 2">
            <a:extLst>
              <a:ext uri="{FF2B5EF4-FFF2-40B4-BE49-F238E27FC236}">
                <a16:creationId xmlns:a16="http://schemas.microsoft.com/office/drawing/2014/main" id="{7E60E2C8-299D-4329-89DC-0ECE46B1D928}"/>
              </a:ext>
            </a:extLst>
          </p:cNvPr>
          <p:cNvSpPr>
            <a:spLocks noGrp="1"/>
          </p:cNvSpPr>
          <p:nvPr>
            <p:ph type="dt" sz="half" idx="10"/>
          </p:nvPr>
        </p:nvSpPr>
        <p:spPr/>
        <p:txBody>
          <a:bodyPr/>
          <a:lstStyle/>
          <a:p>
            <a:fld id="{6700A58B-DD98-43D0-B791-721480A02982}" type="datetime1">
              <a:rPr lang="en-US" smtClean="0"/>
              <a:t>11/1/20</a:t>
            </a:fld>
            <a:endParaRPr lang="en-US"/>
          </a:p>
        </p:txBody>
      </p:sp>
      <p:sp>
        <p:nvSpPr>
          <p:cNvPr id="4" name="Footer Placeholder 3">
            <a:extLst>
              <a:ext uri="{FF2B5EF4-FFF2-40B4-BE49-F238E27FC236}">
                <a16:creationId xmlns:a16="http://schemas.microsoft.com/office/drawing/2014/main" id="{28ACFE7F-3A0D-44AD-A5A5-8DF58FE83184}"/>
              </a:ext>
            </a:extLst>
          </p:cNvPr>
          <p:cNvSpPr>
            <a:spLocks noGrp="1"/>
          </p:cNvSpPr>
          <p:nvPr>
            <p:ph type="ftr" sz="quarter" idx="11"/>
          </p:nvPr>
        </p:nvSpPr>
        <p:spPr/>
        <p:txBody>
          <a:bodyPr/>
          <a:lstStyle/>
          <a:p>
            <a:r>
              <a:rPr lang="en-US" dirty="0"/>
              <a:t>Kwartler CS96</a:t>
            </a:r>
          </a:p>
        </p:txBody>
      </p:sp>
      <p:sp>
        <p:nvSpPr>
          <p:cNvPr id="6" name="TextBox 8">
            <a:extLst>
              <a:ext uri="{FF2B5EF4-FFF2-40B4-BE49-F238E27FC236}">
                <a16:creationId xmlns:a16="http://schemas.microsoft.com/office/drawing/2014/main" id="{6568E128-66F5-408F-9135-70FBAC610AD6}"/>
              </a:ext>
            </a:extLst>
          </p:cNvPr>
          <p:cNvSpPr txBox="1"/>
          <p:nvPr/>
        </p:nvSpPr>
        <p:spPr>
          <a:xfrm>
            <a:off x="1381189" y="1863518"/>
            <a:ext cx="2896947" cy="584775"/>
          </a:xfrm>
          <a:prstGeom prst="rect">
            <a:avLst/>
          </a:prstGeom>
          <a:solidFill>
            <a:schemeClr val="accent5"/>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latin typeface="Consolas" panose="020B0609020204030204" pitchFamily="49" charset="0"/>
                <a:cs typeface="Consolas" panose="020B0609020204030204" pitchFamily="49" charset="0"/>
              </a:rPr>
              <a:t>library(TTR)</a:t>
            </a:r>
          </a:p>
        </p:txBody>
      </p:sp>
      <p:sp>
        <p:nvSpPr>
          <p:cNvPr id="7" name="TextBox 9">
            <a:extLst>
              <a:ext uri="{FF2B5EF4-FFF2-40B4-BE49-F238E27FC236}">
                <a16:creationId xmlns:a16="http://schemas.microsoft.com/office/drawing/2014/main" id="{02C02026-CDAD-4DBA-ADBC-AEB8E3366E4D}"/>
              </a:ext>
            </a:extLst>
          </p:cNvPr>
          <p:cNvSpPr txBox="1"/>
          <p:nvPr/>
        </p:nvSpPr>
        <p:spPr>
          <a:xfrm>
            <a:off x="1381189" y="3144051"/>
            <a:ext cx="7151317" cy="1200329"/>
          </a:xfrm>
          <a:prstGeom prst="rect">
            <a:avLst/>
          </a:prstGeom>
          <a:solidFill>
            <a:schemeClr val="accent5"/>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u="sng" dirty="0">
                <a:solidFill>
                  <a:srgbClr val="C00000"/>
                </a:solidFill>
                <a:latin typeface="Consolas" panose="020B0609020204030204" pitchFamily="49" charset="0"/>
              </a:rPr>
              <a:t>SMA()  #simple moving average</a:t>
            </a:r>
          </a:p>
          <a:p>
            <a:r>
              <a:rPr lang="en-US" sz="2400" dirty="0">
                <a:latin typeface="Consolas" panose="020B0609020204030204" pitchFamily="49" charset="0"/>
              </a:rPr>
              <a:t>MACD() #moving </a:t>
            </a:r>
            <a:r>
              <a:rPr lang="en-US" sz="2400" dirty="0" err="1">
                <a:latin typeface="Consolas" panose="020B0609020204030204" pitchFamily="49" charset="0"/>
              </a:rPr>
              <a:t>avg</a:t>
            </a:r>
            <a:r>
              <a:rPr lang="en-US" sz="2400" dirty="0">
                <a:latin typeface="Consolas" panose="020B0609020204030204" pitchFamily="49" charset="0"/>
              </a:rPr>
              <a:t> convergence/divergence</a:t>
            </a:r>
          </a:p>
          <a:p>
            <a:r>
              <a:rPr lang="en-US" sz="2400" dirty="0">
                <a:latin typeface="Consolas" panose="020B0609020204030204" pitchFamily="49" charset="0"/>
              </a:rPr>
              <a:t>RSI()  #Relative Strength Index</a:t>
            </a:r>
          </a:p>
        </p:txBody>
      </p:sp>
      <p:sp>
        <p:nvSpPr>
          <p:cNvPr id="8" name="Rectangle 7">
            <a:extLst>
              <a:ext uri="{FF2B5EF4-FFF2-40B4-BE49-F238E27FC236}">
                <a16:creationId xmlns:a16="http://schemas.microsoft.com/office/drawing/2014/main" id="{8E619069-8F93-479F-ADE9-39A68B833A32}"/>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For expediency we will cover simple indicators but there are many more and you could even develop your own.</a:t>
            </a:r>
          </a:p>
        </p:txBody>
      </p:sp>
      <p:sp>
        <p:nvSpPr>
          <p:cNvPr id="9" name="Slide Number Placeholder 4">
            <a:extLst>
              <a:ext uri="{FF2B5EF4-FFF2-40B4-BE49-F238E27FC236}">
                <a16:creationId xmlns:a16="http://schemas.microsoft.com/office/drawing/2014/main" id="{BB886A6A-761A-4044-B22B-C8232272913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44</a:t>
            </a:fld>
            <a:endParaRPr lang="en-US" dirty="0"/>
          </a:p>
        </p:txBody>
      </p:sp>
    </p:spTree>
    <p:extLst>
      <p:ext uri="{BB962C8B-B14F-4D97-AF65-F5344CB8AC3E}">
        <p14:creationId xmlns:p14="http://schemas.microsoft.com/office/powerpoint/2010/main" val="1393411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moving average?</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13" name="TextBox 12"/>
          <p:cNvSpPr txBox="1"/>
          <p:nvPr/>
        </p:nvSpPr>
        <p:spPr>
          <a:xfrm>
            <a:off x="353935" y="1983687"/>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79155" y="1478719"/>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724403" y="2410181"/>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472617" y="2439961"/>
            <a:ext cx="1581027" cy="365760"/>
          </a:xfrm>
          <a:prstGeom prst="rect">
            <a:avLst/>
          </a:prstGeom>
        </p:spPr>
      </p:pic>
      <p:pic>
        <p:nvPicPr>
          <p:cNvPr id="12" name="Picture 11"/>
          <p:cNvPicPr>
            <a:picLocks noChangeAspect="1"/>
          </p:cNvPicPr>
          <p:nvPr/>
        </p:nvPicPr>
        <p:blipFill>
          <a:blip r:embed="rId3"/>
          <a:stretch>
            <a:fillRect/>
          </a:stretch>
        </p:blipFill>
        <p:spPr>
          <a:xfrm>
            <a:off x="4564203" y="2685621"/>
            <a:ext cx="1640021" cy="365760"/>
          </a:xfrm>
          <a:prstGeom prst="rect">
            <a:avLst/>
          </a:prstGeom>
        </p:spPr>
      </p:pic>
      <p:sp>
        <p:nvSpPr>
          <p:cNvPr id="20" name="Isosceles Triangle 19"/>
          <p:cNvSpPr/>
          <p:nvPr/>
        </p:nvSpPr>
        <p:spPr>
          <a:xfrm rot="5400000">
            <a:off x="3746548" y="2603526"/>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4">
            <a:extLst>
              <a:ext uri="{FF2B5EF4-FFF2-40B4-BE49-F238E27FC236}">
                <a16:creationId xmlns:a16="http://schemas.microsoft.com/office/drawing/2014/main" id="{C098B8CE-6F0B-4EBB-BBD0-16E6601C1CF6}"/>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45</a:t>
            </a:fld>
            <a:endParaRPr lang="en-US" dirty="0"/>
          </a:p>
        </p:txBody>
      </p:sp>
      <p:sp>
        <p:nvSpPr>
          <p:cNvPr id="16" name="Rectangle 15">
            <a:extLst>
              <a:ext uri="{FF2B5EF4-FFF2-40B4-BE49-F238E27FC236}">
                <a16:creationId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smoothing technique reducing noise in a data series.  Takes the average over “n” number of periods. </a:t>
            </a:r>
          </a:p>
        </p:txBody>
      </p:sp>
      <p:sp>
        <p:nvSpPr>
          <p:cNvPr id="14" name="Isosceles Triangle 13">
            <a:extLst>
              <a:ext uri="{FF2B5EF4-FFF2-40B4-BE49-F238E27FC236}">
                <a16:creationId xmlns:a16="http://schemas.microsoft.com/office/drawing/2014/main" id="{71808C3E-2362-4374-8468-5AC318D59DAB}"/>
              </a:ext>
            </a:extLst>
          </p:cNvPr>
          <p:cNvSpPr/>
          <p:nvPr/>
        </p:nvSpPr>
        <p:spPr>
          <a:xfrm rot="5400000">
            <a:off x="5872071" y="2838404"/>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F208042B-1FBB-4546-AA04-05EC015D1414}"/>
              </a:ext>
            </a:extLst>
          </p:cNvPr>
          <p:cNvPicPr>
            <a:picLocks noChangeAspect="1"/>
          </p:cNvPicPr>
          <p:nvPr/>
        </p:nvPicPr>
        <p:blipFill>
          <a:blip r:embed="rId4"/>
          <a:stretch>
            <a:fillRect/>
          </a:stretch>
        </p:blipFill>
        <p:spPr>
          <a:xfrm>
            <a:off x="6610958" y="2813165"/>
            <a:ext cx="1496291" cy="365760"/>
          </a:xfrm>
          <a:prstGeom prst="rect">
            <a:avLst/>
          </a:prstGeom>
        </p:spPr>
      </p:pic>
    </p:spTree>
    <p:extLst>
      <p:ext uri="{BB962C8B-B14F-4D97-AF65-F5344CB8AC3E}">
        <p14:creationId xmlns:p14="http://schemas.microsoft.com/office/powerpoint/2010/main" val="137748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moving average?</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13" name="TextBox 12"/>
          <p:cNvSpPr txBox="1"/>
          <p:nvPr/>
        </p:nvSpPr>
        <p:spPr>
          <a:xfrm>
            <a:off x="407100" y="1956969"/>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632321" y="1478719"/>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5" name="Slide Number Placeholder 4">
            <a:extLst>
              <a:ext uri="{FF2B5EF4-FFF2-40B4-BE49-F238E27FC236}">
                <a16:creationId xmlns:a16="http://schemas.microsoft.com/office/drawing/2014/main" id="{C098B8CE-6F0B-4EBB-BBD0-16E6601C1CF6}"/>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46</a:t>
            </a:fld>
            <a:endParaRPr lang="en-US" dirty="0"/>
          </a:p>
        </p:txBody>
      </p:sp>
      <p:sp>
        <p:nvSpPr>
          <p:cNvPr id="16" name="Rectangle 15">
            <a:extLst>
              <a:ext uri="{FF2B5EF4-FFF2-40B4-BE49-F238E27FC236}">
                <a16:creationId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smoothing technique reducing noise in a data series.  Takes the average over “n” number of periods. </a:t>
            </a:r>
          </a:p>
        </p:txBody>
      </p:sp>
      <p:sp>
        <p:nvSpPr>
          <p:cNvPr id="21" name="Isosceles Triangle 20">
            <a:extLst>
              <a:ext uri="{FF2B5EF4-FFF2-40B4-BE49-F238E27FC236}">
                <a16:creationId xmlns:a16="http://schemas.microsoft.com/office/drawing/2014/main" id="{77B851A9-CB98-48DC-9CBD-C237F9D25E75}"/>
              </a:ext>
            </a:extLst>
          </p:cNvPr>
          <p:cNvSpPr/>
          <p:nvPr/>
        </p:nvSpPr>
        <p:spPr>
          <a:xfrm rot="5400000">
            <a:off x="1762909" y="2348863"/>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8AE62A0-6240-429D-AB1E-E0ACFBB77A8D}"/>
              </a:ext>
            </a:extLst>
          </p:cNvPr>
          <p:cNvSpPr/>
          <p:nvPr/>
        </p:nvSpPr>
        <p:spPr>
          <a:xfrm rot="5400000">
            <a:off x="1762909" y="255585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CD14F05F-FB72-483B-847F-36C9330BC2BE}"/>
              </a:ext>
            </a:extLst>
          </p:cNvPr>
          <p:cNvSpPr/>
          <p:nvPr/>
        </p:nvSpPr>
        <p:spPr>
          <a:xfrm rot="5400000">
            <a:off x="1762909" y="2746924"/>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98404116-0718-4BCC-9B7A-8C109E7B0A63}"/>
              </a:ext>
            </a:extLst>
          </p:cNvPr>
          <p:cNvSpPr/>
          <p:nvPr/>
        </p:nvSpPr>
        <p:spPr>
          <a:xfrm rot="5400000">
            <a:off x="1762909" y="296528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C8F4250D-F08D-446A-A4C4-04F2B911B5F3}"/>
              </a:ext>
            </a:extLst>
          </p:cNvPr>
          <p:cNvSpPr/>
          <p:nvPr/>
        </p:nvSpPr>
        <p:spPr>
          <a:xfrm rot="5400000">
            <a:off x="1762909" y="3197300"/>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2F8E55A-B766-454B-8974-EA4CCAA5F265}"/>
              </a:ext>
            </a:extLst>
          </p:cNvPr>
          <p:cNvSpPr/>
          <p:nvPr/>
        </p:nvSpPr>
        <p:spPr>
          <a:xfrm rot="5400000">
            <a:off x="1762909" y="338836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19879405-9FA0-4DCF-8B91-CD5557DB70AF}"/>
              </a:ext>
            </a:extLst>
          </p:cNvPr>
          <p:cNvSpPr/>
          <p:nvPr/>
        </p:nvSpPr>
        <p:spPr>
          <a:xfrm rot="5400000">
            <a:off x="1762909" y="3620381"/>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79A8106E-3CD2-4B95-8F64-3475BF3EAA64}"/>
              </a:ext>
            </a:extLst>
          </p:cNvPr>
          <p:cNvSpPr/>
          <p:nvPr/>
        </p:nvSpPr>
        <p:spPr>
          <a:xfrm rot="5400000">
            <a:off x="1762909" y="3852393"/>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C2C33EDC-5791-41E3-8567-C8F227127DCA}"/>
              </a:ext>
            </a:extLst>
          </p:cNvPr>
          <p:cNvSpPr/>
          <p:nvPr/>
        </p:nvSpPr>
        <p:spPr>
          <a:xfrm rot="5400000">
            <a:off x="1762909" y="4016166"/>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C6D56DEC-0E60-455C-B037-89F60CD02D93}"/>
              </a:ext>
            </a:extLst>
          </p:cNvPr>
          <p:cNvSpPr/>
          <p:nvPr/>
        </p:nvSpPr>
        <p:spPr>
          <a:xfrm rot="5400000">
            <a:off x="1762909" y="424817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F0EDEDBA-94DC-40B0-B524-A7FD5A93ED29}"/>
              </a:ext>
            </a:extLst>
          </p:cNvPr>
          <p:cNvSpPr/>
          <p:nvPr/>
        </p:nvSpPr>
        <p:spPr>
          <a:xfrm rot="5400000">
            <a:off x="1762909" y="4466541"/>
            <a:ext cx="1050875" cy="361666"/>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BCCB3D5A-2617-4093-81E2-708400AAE732}"/>
              </a:ext>
            </a:extLst>
          </p:cNvPr>
          <p:cNvPicPr>
            <a:picLocks noChangeAspect="1"/>
          </p:cNvPicPr>
          <p:nvPr/>
        </p:nvPicPr>
        <p:blipFill>
          <a:blip r:embed="rId2"/>
          <a:stretch>
            <a:fillRect/>
          </a:stretch>
        </p:blipFill>
        <p:spPr>
          <a:xfrm>
            <a:off x="2456532" y="2324052"/>
            <a:ext cx="1581027" cy="365760"/>
          </a:xfrm>
          <a:prstGeom prst="rect">
            <a:avLst/>
          </a:prstGeom>
        </p:spPr>
      </p:pic>
      <p:pic>
        <p:nvPicPr>
          <p:cNvPr id="33" name="Picture 32">
            <a:extLst>
              <a:ext uri="{FF2B5EF4-FFF2-40B4-BE49-F238E27FC236}">
                <a16:creationId xmlns:a16="http://schemas.microsoft.com/office/drawing/2014/main" id="{FF36E8C9-BBBE-43E9-BB42-FB12B29DB295}"/>
              </a:ext>
            </a:extLst>
          </p:cNvPr>
          <p:cNvPicPr>
            <a:picLocks noChangeAspect="1"/>
          </p:cNvPicPr>
          <p:nvPr/>
        </p:nvPicPr>
        <p:blipFill>
          <a:blip r:embed="rId3"/>
          <a:stretch>
            <a:fillRect/>
          </a:stretch>
        </p:blipFill>
        <p:spPr>
          <a:xfrm>
            <a:off x="2456531" y="4575295"/>
            <a:ext cx="1699708" cy="365760"/>
          </a:xfrm>
          <a:prstGeom prst="rect">
            <a:avLst/>
          </a:prstGeom>
        </p:spPr>
      </p:pic>
      <p:sp>
        <p:nvSpPr>
          <p:cNvPr id="34" name="Rectangle 33">
            <a:extLst>
              <a:ext uri="{FF2B5EF4-FFF2-40B4-BE49-F238E27FC236}">
                <a16:creationId xmlns:a16="http://schemas.microsoft.com/office/drawing/2014/main" id="{681F26AD-4541-4FE2-A7E4-8272442C707D}"/>
              </a:ext>
            </a:extLst>
          </p:cNvPr>
          <p:cNvSpPr/>
          <p:nvPr/>
        </p:nvSpPr>
        <p:spPr>
          <a:xfrm>
            <a:off x="6998620" y="1478719"/>
            <a:ext cx="3223959" cy="369332"/>
          </a:xfrm>
          <a:prstGeom prst="rect">
            <a:avLst/>
          </a:prstGeom>
          <a:solidFill>
            <a:schemeClr val="accent5"/>
          </a:solidFill>
        </p:spPr>
        <p:txBody>
          <a:bodyPr>
            <a:spAutoFit/>
          </a:bodyPr>
          <a:lstStyle/>
          <a:p>
            <a:r>
              <a:rPr lang="en-US" dirty="0">
                <a:latin typeface="Consolas" panose="020B0609020204030204" pitchFamily="49" charset="0"/>
                <a:cs typeface="Consolas" panose="020B0609020204030204" pitchFamily="49" charset="0"/>
              </a:rPr>
              <a:t>TTR::SMA(</a:t>
            </a:r>
            <a:r>
              <a:rPr lang="en-US" dirty="0" err="1">
                <a:latin typeface="Consolas" panose="020B0609020204030204" pitchFamily="49" charset="0"/>
                <a:cs typeface="Consolas" panose="020B0609020204030204" pitchFamily="49" charset="0"/>
              </a:rPr>
              <a:t>vec</a:t>
            </a:r>
            <a:r>
              <a:rPr lang="en-US" dirty="0">
                <a:latin typeface="Consolas" panose="020B0609020204030204" pitchFamily="49" charset="0"/>
                <a:cs typeface="Consolas" panose="020B0609020204030204" pitchFamily="49" charset="0"/>
              </a:rPr>
              <a:t>[1:15], n=5)</a:t>
            </a:r>
          </a:p>
        </p:txBody>
      </p:sp>
      <p:sp>
        <p:nvSpPr>
          <p:cNvPr id="35" name="Rectangle 34">
            <a:extLst>
              <a:ext uri="{FF2B5EF4-FFF2-40B4-BE49-F238E27FC236}">
                <a16:creationId xmlns:a16="http://schemas.microsoft.com/office/drawing/2014/main" id="{A4C62078-BCD8-4F38-9102-F6CAF5795C6B}"/>
              </a:ext>
            </a:extLst>
          </p:cNvPr>
          <p:cNvSpPr/>
          <p:nvPr/>
        </p:nvSpPr>
        <p:spPr>
          <a:xfrm>
            <a:off x="7549486" y="1956969"/>
            <a:ext cx="2122226" cy="3385542"/>
          </a:xfrm>
          <a:prstGeom prst="rect">
            <a:avLst/>
          </a:prstGeom>
        </p:spPr>
        <p:txBody>
          <a:bodyPr wrap="square">
            <a:spAutoFit/>
          </a:bodyPr>
          <a:lstStyle/>
          <a:p>
            <a:r>
              <a:rPr lang="pl-PL" dirty="0"/>
              <a:t> </a:t>
            </a:r>
            <a:r>
              <a:rPr lang="en-US" dirty="0"/>
              <a:t> </a:t>
            </a:r>
            <a:r>
              <a:rPr lang="pl-PL" dirty="0"/>
              <a:t>[</a:t>
            </a:r>
            <a:r>
              <a:rPr lang="pl-PL" sz="1400" dirty="0">
                <a:latin typeface="Consolas" panose="020B0609020204030204" pitchFamily="49" charset="0"/>
                <a:cs typeface="Consolas" panose="020B0609020204030204" pitchFamily="49" charset="0"/>
              </a:rPr>
              <a:t>1,]         NA</a:t>
            </a:r>
          </a:p>
          <a:p>
            <a:r>
              <a:rPr lang="pl-PL" sz="1400" dirty="0">
                <a:latin typeface="Consolas" panose="020B0609020204030204" pitchFamily="49" charset="0"/>
                <a:cs typeface="Consolas" panose="020B0609020204030204" pitchFamily="49" charset="0"/>
              </a:rPr>
              <a:t> [2,]         NA</a:t>
            </a:r>
          </a:p>
          <a:p>
            <a:r>
              <a:rPr lang="pl-PL" sz="1400" dirty="0">
                <a:latin typeface="Consolas" panose="020B0609020204030204" pitchFamily="49" charset="0"/>
                <a:cs typeface="Consolas" panose="020B0609020204030204" pitchFamily="49" charset="0"/>
              </a:rPr>
              <a:t> [3,]         NA</a:t>
            </a:r>
          </a:p>
          <a:p>
            <a:r>
              <a:rPr lang="pl-PL" sz="1400" dirty="0">
                <a:latin typeface="Consolas" panose="020B0609020204030204" pitchFamily="49" charset="0"/>
                <a:cs typeface="Consolas" panose="020B0609020204030204" pitchFamily="49" charset="0"/>
              </a:rPr>
              <a:t> [4,]         NA</a:t>
            </a:r>
          </a:p>
          <a:p>
            <a:r>
              <a:rPr lang="pl-PL" sz="1400" dirty="0">
                <a:latin typeface="Consolas" panose="020B0609020204030204" pitchFamily="49" charset="0"/>
                <a:cs typeface="Consolas" panose="020B0609020204030204" pitchFamily="49" charset="0"/>
              </a:rPr>
              <a:t> [5,] -2.5235367</a:t>
            </a:r>
          </a:p>
          <a:p>
            <a:r>
              <a:rPr lang="pl-PL" sz="1400" dirty="0">
                <a:latin typeface="Consolas" panose="020B0609020204030204" pitchFamily="49" charset="0"/>
                <a:cs typeface="Consolas" panose="020B0609020204030204" pitchFamily="49" charset="0"/>
              </a:rPr>
              <a:t> [6,]  0.9027066</a:t>
            </a:r>
          </a:p>
          <a:p>
            <a:r>
              <a:rPr lang="pl-PL" sz="1400" dirty="0">
                <a:latin typeface="Consolas" panose="020B0609020204030204" pitchFamily="49" charset="0"/>
                <a:cs typeface="Consolas" panose="020B0609020204030204" pitchFamily="49" charset="0"/>
              </a:rPr>
              <a:t> [7,] -0.8016318</a:t>
            </a:r>
          </a:p>
          <a:p>
            <a:r>
              <a:rPr lang="pl-PL" sz="1400" dirty="0">
                <a:latin typeface="Consolas" panose="020B0609020204030204" pitchFamily="49" charset="0"/>
                <a:cs typeface="Consolas" panose="020B0609020204030204" pitchFamily="49" charset="0"/>
              </a:rPr>
              <a:t> [8,] -4.0637779</a:t>
            </a:r>
          </a:p>
          <a:p>
            <a:r>
              <a:rPr lang="pl-PL" sz="1400" dirty="0">
                <a:latin typeface="Consolas" panose="020B0609020204030204" pitchFamily="49" charset="0"/>
                <a:cs typeface="Consolas" panose="020B0609020204030204" pitchFamily="49" charset="0"/>
              </a:rPr>
              <a:t> [9,] -0.5012865</a:t>
            </a:r>
          </a:p>
          <a:p>
            <a:r>
              <a:rPr lang="pl-PL" sz="1400" dirty="0">
                <a:latin typeface="Consolas" panose="020B0609020204030204" pitchFamily="49" charset="0"/>
                <a:cs typeface="Consolas" panose="020B0609020204030204" pitchFamily="49" charset="0"/>
              </a:rPr>
              <a:t>[10,] -3.1396115</a:t>
            </a:r>
          </a:p>
          <a:p>
            <a:r>
              <a:rPr lang="pl-PL" sz="1400" dirty="0">
                <a:latin typeface="Consolas" panose="020B0609020204030204" pitchFamily="49" charset="0"/>
                <a:cs typeface="Consolas" panose="020B0609020204030204" pitchFamily="49" charset="0"/>
              </a:rPr>
              <a:t>[11,] -5.1061087</a:t>
            </a:r>
          </a:p>
          <a:p>
            <a:r>
              <a:rPr lang="pl-PL" sz="1400" dirty="0">
                <a:latin typeface="Consolas" panose="020B0609020204030204" pitchFamily="49" charset="0"/>
                <a:cs typeface="Consolas" panose="020B0609020204030204" pitchFamily="49" charset="0"/>
              </a:rPr>
              <a:t>[12,] -5.9534017</a:t>
            </a:r>
          </a:p>
          <a:p>
            <a:r>
              <a:rPr lang="pl-PL" sz="1400" dirty="0">
                <a:latin typeface="Consolas" panose="020B0609020204030204" pitchFamily="49" charset="0"/>
                <a:cs typeface="Consolas" panose="020B0609020204030204" pitchFamily="49" charset="0"/>
              </a:rPr>
              <a:t>[13,] -6.4126457</a:t>
            </a:r>
          </a:p>
          <a:p>
            <a:r>
              <a:rPr lang="pl-PL" sz="1400" dirty="0">
                <a:latin typeface="Consolas" panose="020B0609020204030204" pitchFamily="49" charset="0"/>
                <a:cs typeface="Consolas" panose="020B0609020204030204" pitchFamily="49" charset="0"/>
              </a:rPr>
              <a:t>[14,] -5.1548241</a:t>
            </a:r>
          </a:p>
          <a:p>
            <a:r>
              <a:rPr lang="pl-PL" sz="1400" dirty="0">
                <a:latin typeface="Consolas" panose="020B0609020204030204" pitchFamily="49" charset="0"/>
                <a:cs typeface="Consolas" panose="020B0609020204030204" pitchFamily="49" charset="0"/>
              </a:rPr>
              <a:t>[15,] -1.4557603</a:t>
            </a:r>
            <a:endParaRPr lang="en-US" sz="1400" dirty="0">
              <a:latin typeface="Consolas" panose="020B0609020204030204" pitchFamily="49" charset="0"/>
              <a:cs typeface="Consolas" panose="020B0609020204030204" pitchFamily="49" charset="0"/>
            </a:endParaRPr>
          </a:p>
        </p:txBody>
      </p:sp>
      <p:sp>
        <p:nvSpPr>
          <p:cNvPr id="36" name="Isosceles Triangle 35">
            <a:extLst>
              <a:ext uri="{FF2B5EF4-FFF2-40B4-BE49-F238E27FC236}">
                <a16:creationId xmlns:a16="http://schemas.microsoft.com/office/drawing/2014/main" id="{0046737A-2022-43D2-AA68-B5D68B41163F}"/>
              </a:ext>
            </a:extLst>
          </p:cNvPr>
          <p:cNvSpPr/>
          <p:nvPr/>
        </p:nvSpPr>
        <p:spPr>
          <a:xfrm rot="5400000">
            <a:off x="3714891" y="3160771"/>
            <a:ext cx="3664426"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9296400" y="3031067"/>
            <a:ext cx="135466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9296400" y="5147734"/>
            <a:ext cx="135466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249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So how does SMA become an Indicator?</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7170" name="Picture 2" desc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151" y="1333500"/>
            <a:ext cx="5727700" cy="38269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Slide Number Placeholder 4">
            <a:extLst>
              <a:ext uri="{FF2B5EF4-FFF2-40B4-BE49-F238E27FC236}">
                <a16:creationId xmlns:a16="http://schemas.microsoft.com/office/drawing/2014/main" id="{EC7A2E74-328A-4465-8D8F-5AE74A55E96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47</a:t>
            </a:fld>
            <a:endParaRPr lang="en-US" dirty="0"/>
          </a:p>
        </p:txBody>
      </p:sp>
      <p:sp>
        <p:nvSpPr>
          <p:cNvPr id="11" name="Rectangle 10">
            <a:extLst>
              <a:ext uri="{FF2B5EF4-FFF2-40B4-BE49-F238E27FC236}">
                <a16:creationId xmlns:a16="http://schemas.microsoft.com/office/drawing/2014/main" id="{4DB49154-6A62-42E1-A307-D130038A34A3}"/>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Red Card!  We need to lag the trading rule to ensure the signal is realistic.  Calculations are not real time, but at the day’s close so you need to adjust the results to emulate a real  scenario.</a:t>
            </a:r>
          </a:p>
        </p:txBody>
      </p:sp>
    </p:spTree>
    <p:extLst>
      <p:ext uri="{BB962C8B-B14F-4D97-AF65-F5344CB8AC3E}">
        <p14:creationId xmlns:p14="http://schemas.microsoft.com/office/powerpoint/2010/main" val="2889213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E5A5E0-DEBA-F440-86E1-4453BCAA48BE}"/>
              </a:ext>
            </a:extLst>
          </p:cNvPr>
          <p:cNvPicPr>
            <a:picLocks noChangeAspect="1"/>
          </p:cNvPicPr>
          <p:nvPr/>
        </p:nvPicPr>
        <p:blipFill rotWithShape="1">
          <a:blip r:embed="rId2"/>
          <a:srcRect b="17697"/>
          <a:stretch/>
        </p:blipFill>
        <p:spPr>
          <a:xfrm>
            <a:off x="4179887" y="1738364"/>
            <a:ext cx="2489200" cy="2435430"/>
          </a:xfrm>
          <a:prstGeom prst="rect">
            <a:avLst/>
          </a:prstGeom>
        </p:spPr>
      </p:pic>
      <p:sp>
        <p:nvSpPr>
          <p:cNvPr id="13" name="Rectangle 12">
            <a:extLst>
              <a:ext uri="{FF2B5EF4-FFF2-40B4-BE49-F238E27FC236}">
                <a16:creationId xmlns:a16="http://schemas.microsoft.com/office/drawing/2014/main" id="{3F93501E-0298-8241-83E6-7856E63A1B23}"/>
              </a:ext>
            </a:extLst>
          </p:cNvPr>
          <p:cNvSpPr/>
          <p:nvPr/>
        </p:nvSpPr>
        <p:spPr>
          <a:xfrm>
            <a:off x="4149213" y="2010698"/>
            <a:ext cx="2521975" cy="1337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5EA1DF7-1EFF-EF41-A906-3B2BFA00F8B2}"/>
              </a:ext>
            </a:extLst>
          </p:cNvPr>
          <p:cNvSpPr/>
          <p:nvPr/>
        </p:nvSpPr>
        <p:spPr>
          <a:xfrm>
            <a:off x="4129548" y="2300749"/>
            <a:ext cx="2521975" cy="2536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rmAutofit fontScale="90000"/>
          </a:bodyPr>
          <a:lstStyle/>
          <a:p>
            <a:r>
              <a:rPr lang="en-US" dirty="0"/>
              <a:t>Why Lag? Version 1</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EC7A2E74-328A-4465-8D8F-5AE74A55E96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48</a:t>
            </a:fld>
            <a:endParaRPr lang="en-US" dirty="0"/>
          </a:p>
        </p:txBody>
      </p:sp>
      <p:sp>
        <p:nvSpPr>
          <p:cNvPr id="11" name="Rectangle 10">
            <a:extLst>
              <a:ext uri="{FF2B5EF4-FFF2-40B4-BE49-F238E27FC236}">
                <a16:creationId xmlns:a16="http://schemas.microsoft.com/office/drawing/2014/main" id="{4DB49154-6A62-42E1-A307-D130038A34A3}"/>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Because there is a lag for acting on the trigger, you move all data down by one period.</a:t>
            </a:r>
          </a:p>
        </p:txBody>
      </p:sp>
      <p:sp>
        <p:nvSpPr>
          <p:cNvPr id="6" name="Rectangle 5">
            <a:extLst>
              <a:ext uri="{FF2B5EF4-FFF2-40B4-BE49-F238E27FC236}">
                <a16:creationId xmlns:a16="http://schemas.microsoft.com/office/drawing/2014/main" id="{A837A5DA-AB21-5F44-BC05-FB425D9B700A}"/>
              </a:ext>
            </a:extLst>
          </p:cNvPr>
          <p:cNvSpPr/>
          <p:nvPr/>
        </p:nvSpPr>
        <p:spPr>
          <a:xfrm>
            <a:off x="500063" y="1714500"/>
            <a:ext cx="2728912" cy="3143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Indicator:</a:t>
            </a:r>
          </a:p>
          <a:p>
            <a:pPr algn="ctr"/>
            <a:r>
              <a:rPr lang="en-US" dirty="0"/>
              <a:t>“Buy if the previous day closing price was &gt;$115 &amp; sell if &lt;$115 </a:t>
            </a:r>
          </a:p>
        </p:txBody>
      </p:sp>
      <p:sp>
        <p:nvSpPr>
          <p:cNvPr id="7" name="TextBox 6">
            <a:extLst>
              <a:ext uri="{FF2B5EF4-FFF2-40B4-BE49-F238E27FC236}">
                <a16:creationId xmlns:a16="http://schemas.microsoft.com/office/drawing/2014/main" id="{63119F74-9FF1-0F49-81CF-BC10CB708279}"/>
              </a:ext>
            </a:extLst>
          </p:cNvPr>
          <p:cNvSpPr txBox="1"/>
          <p:nvPr/>
        </p:nvSpPr>
        <p:spPr>
          <a:xfrm>
            <a:off x="7034981" y="1946787"/>
            <a:ext cx="3819833" cy="646331"/>
          </a:xfrm>
          <a:prstGeom prst="rect">
            <a:avLst/>
          </a:prstGeom>
          <a:noFill/>
        </p:spPr>
        <p:txBody>
          <a:bodyPr wrap="square" rtlCol="0">
            <a:spAutoFit/>
          </a:bodyPr>
          <a:lstStyle/>
          <a:p>
            <a:r>
              <a:rPr lang="en-US" dirty="0"/>
              <a:t>End of Closing Oct 19: Buy when the market opens Oct 20</a:t>
            </a:r>
          </a:p>
        </p:txBody>
      </p:sp>
      <p:sp>
        <p:nvSpPr>
          <p:cNvPr id="12" name="TextBox 11">
            <a:extLst>
              <a:ext uri="{FF2B5EF4-FFF2-40B4-BE49-F238E27FC236}">
                <a16:creationId xmlns:a16="http://schemas.microsoft.com/office/drawing/2014/main" id="{2425F690-F2FF-D246-9FE8-E698DDB2B324}"/>
              </a:ext>
            </a:extLst>
          </p:cNvPr>
          <p:cNvSpPr txBox="1"/>
          <p:nvPr/>
        </p:nvSpPr>
        <p:spPr>
          <a:xfrm>
            <a:off x="6980904" y="3205317"/>
            <a:ext cx="3819833" cy="1754326"/>
          </a:xfrm>
          <a:prstGeom prst="rect">
            <a:avLst/>
          </a:prstGeom>
          <a:noFill/>
        </p:spPr>
        <p:txBody>
          <a:bodyPr wrap="square" rtlCol="0">
            <a:spAutoFit/>
          </a:bodyPr>
          <a:lstStyle/>
          <a:p>
            <a:r>
              <a:rPr lang="en-US" dirty="0"/>
              <a:t>End of Closing Oct 26, 27: Hold because the price is &gt;115.  You even hold Oct 28 all day because the indication is </a:t>
            </a:r>
            <a:r>
              <a:rPr lang="en-US" i="1" dirty="0"/>
              <a:t>closing</a:t>
            </a:r>
            <a:r>
              <a:rPr lang="en-US" dirty="0"/>
              <a:t> day price.  At the end of Oct 28, the indication triggers at $111.  You sell on Oct 29.</a:t>
            </a:r>
          </a:p>
        </p:txBody>
      </p:sp>
    </p:spTree>
    <p:extLst>
      <p:ext uri="{BB962C8B-B14F-4D97-AF65-F5344CB8AC3E}">
        <p14:creationId xmlns:p14="http://schemas.microsoft.com/office/powerpoint/2010/main" val="41621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9" presetClass="exit" presetSubtype="0" fill="hold" grpId="1" nodeType="clickEffect">
                                  <p:stCondLst>
                                    <p:cond delay="0"/>
                                  </p:stCondLst>
                                  <p:childTnLst>
                                    <p:animEffect transition="out" filter="dissolv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9" grpId="1" animBg="1"/>
      <p:bldP spid="6" grpId="0" animBg="1"/>
      <p:bldP spid="7" grpId="0"/>
      <p:bldP spid="7" grpId="1"/>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A2C2-C0E6-9341-8A55-D1D46138FC1E}"/>
              </a:ext>
            </a:extLst>
          </p:cNvPr>
          <p:cNvSpPr>
            <a:spLocks noGrp="1"/>
          </p:cNvSpPr>
          <p:nvPr>
            <p:ph type="title"/>
          </p:nvPr>
        </p:nvSpPr>
        <p:spPr/>
        <p:txBody>
          <a:bodyPr>
            <a:normAutofit fontScale="90000"/>
          </a:bodyPr>
          <a:lstStyle/>
          <a:p>
            <a:r>
              <a:rPr lang="en-US" dirty="0"/>
              <a:t>Why Lag? Version 2</a:t>
            </a:r>
          </a:p>
        </p:txBody>
      </p:sp>
      <p:sp>
        <p:nvSpPr>
          <p:cNvPr id="3" name="Date Placeholder 2">
            <a:extLst>
              <a:ext uri="{FF2B5EF4-FFF2-40B4-BE49-F238E27FC236}">
                <a16:creationId xmlns:a16="http://schemas.microsoft.com/office/drawing/2014/main" id="{BFF835BA-5A32-5A44-B773-15054F14FA7D}"/>
              </a:ext>
            </a:extLst>
          </p:cNvPr>
          <p:cNvSpPr>
            <a:spLocks noGrp="1"/>
          </p:cNvSpPr>
          <p:nvPr>
            <p:ph type="dt" sz="half" idx="10"/>
          </p:nvPr>
        </p:nvSpPr>
        <p:spPr/>
        <p:txBody>
          <a:bodyPr/>
          <a:lstStyle/>
          <a:p>
            <a:fld id="{6700A58B-DD98-43D0-B791-721480A02982}" type="datetime1">
              <a:rPr lang="en-US" smtClean="0"/>
              <a:t>11/1/20</a:t>
            </a:fld>
            <a:endParaRPr lang="en-US"/>
          </a:p>
        </p:txBody>
      </p:sp>
      <p:sp>
        <p:nvSpPr>
          <p:cNvPr id="4" name="Footer Placeholder 3">
            <a:extLst>
              <a:ext uri="{FF2B5EF4-FFF2-40B4-BE49-F238E27FC236}">
                <a16:creationId xmlns:a16="http://schemas.microsoft.com/office/drawing/2014/main" id="{85B677DC-3EE5-9644-ACC3-4FD6D9D8BE06}"/>
              </a:ext>
            </a:extLst>
          </p:cNvPr>
          <p:cNvSpPr>
            <a:spLocks noGrp="1"/>
          </p:cNvSpPr>
          <p:nvPr>
            <p:ph type="ftr" sz="quarter" idx="11"/>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0B05883-B9EE-084C-ACE7-85B022C4E399}"/>
              </a:ext>
            </a:extLst>
          </p:cNvPr>
          <p:cNvSpPr>
            <a:spLocks noGrp="1"/>
          </p:cNvSpPr>
          <p:nvPr>
            <p:ph type="sldNum" sz="quarter" idx="4"/>
          </p:nvPr>
        </p:nvSpPr>
        <p:spPr/>
        <p:txBody>
          <a:bodyPr/>
          <a:lstStyle/>
          <a:p>
            <a:fld id="{37290FF7-652B-4475-AEAB-8B1A5D23AE09}" type="slidenum">
              <a:rPr lang="en-US" smtClean="0"/>
              <a:t>49</a:t>
            </a:fld>
            <a:endParaRPr lang="en-US"/>
          </a:p>
        </p:txBody>
      </p:sp>
      <p:sp>
        <p:nvSpPr>
          <p:cNvPr id="6" name="TextBox 5">
            <a:extLst>
              <a:ext uri="{FF2B5EF4-FFF2-40B4-BE49-F238E27FC236}">
                <a16:creationId xmlns:a16="http://schemas.microsoft.com/office/drawing/2014/main" id="{C894D529-D580-3E40-8BB9-BF119AAF1B51}"/>
              </a:ext>
            </a:extLst>
          </p:cNvPr>
          <p:cNvSpPr txBox="1"/>
          <p:nvPr/>
        </p:nvSpPr>
        <p:spPr>
          <a:xfrm>
            <a:off x="754743" y="2133600"/>
            <a:ext cx="4666855" cy="1477328"/>
          </a:xfrm>
          <a:prstGeom prst="rect">
            <a:avLst/>
          </a:prstGeom>
          <a:noFill/>
        </p:spPr>
        <p:txBody>
          <a:bodyPr wrap="none" rtlCol="0">
            <a:spAutoFit/>
          </a:bodyPr>
          <a:lstStyle/>
          <a:p>
            <a:pPr marL="285750" indent="-285750">
              <a:buFont typeface="Arial" panose="020B0604020202020204" pitchFamily="34" charset="0"/>
              <a:buChar char="•"/>
            </a:pPr>
            <a:r>
              <a:rPr lang="en-US" dirty="0"/>
              <a:t>Day 1 you have a closing price at 4:00pm EST</a:t>
            </a:r>
          </a:p>
          <a:p>
            <a:pPr marL="285750" indent="-285750">
              <a:buFont typeface="Arial" panose="020B0604020202020204" pitchFamily="34" charset="0"/>
              <a:buChar char="•"/>
            </a:pPr>
            <a:r>
              <a:rPr lang="en-US" dirty="0"/>
              <a:t>Day 2 you have a closing price at 4:00pm EST</a:t>
            </a:r>
          </a:p>
          <a:p>
            <a:pPr marL="285750" indent="-285750">
              <a:buFont typeface="Arial" panose="020B0604020202020204" pitchFamily="34" charset="0"/>
              <a:buChar char="•"/>
            </a:pPr>
            <a:r>
              <a:rPr lang="en-US" dirty="0"/>
              <a:t>Day 3 you have a closing price at 4:00pm EST</a:t>
            </a:r>
          </a:p>
          <a:p>
            <a:pPr marL="285750" indent="-285750">
              <a:buFont typeface="Arial" panose="020B0604020202020204" pitchFamily="34" charset="0"/>
              <a:buChar char="•"/>
            </a:pPr>
            <a:r>
              <a:rPr lang="en-US" dirty="0"/>
              <a:t>Day 4 you have a closing price at 4:00pm EST</a:t>
            </a:r>
          </a:p>
          <a:p>
            <a:pPr marL="285750" indent="-285750">
              <a:buFont typeface="Arial" panose="020B0604020202020204" pitchFamily="34" charset="0"/>
              <a:buChar char="•"/>
            </a:pPr>
            <a:r>
              <a:rPr lang="en-US" dirty="0"/>
              <a:t>Day 5 you have a closing price at 4:00pm EST</a:t>
            </a:r>
          </a:p>
        </p:txBody>
      </p:sp>
      <p:sp>
        <p:nvSpPr>
          <p:cNvPr id="7" name="Triangle 6">
            <a:extLst>
              <a:ext uri="{FF2B5EF4-FFF2-40B4-BE49-F238E27FC236}">
                <a16:creationId xmlns:a16="http://schemas.microsoft.com/office/drawing/2014/main" id="{8D15720F-50D3-8A47-BDAC-752A57715AD4}"/>
              </a:ext>
            </a:extLst>
          </p:cNvPr>
          <p:cNvSpPr/>
          <p:nvPr/>
        </p:nvSpPr>
        <p:spPr>
          <a:xfrm rot="5400000">
            <a:off x="5094514" y="2540000"/>
            <a:ext cx="1915886" cy="116114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FD594DC-AAA3-5442-87A4-CE2EC33B2B51}"/>
              </a:ext>
            </a:extLst>
          </p:cNvPr>
          <p:cNvSpPr/>
          <p:nvPr/>
        </p:nvSpPr>
        <p:spPr>
          <a:xfrm>
            <a:off x="914400" y="3570514"/>
            <a:ext cx="4455886"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you have 5 complete data points to calculate the moving average.</a:t>
            </a:r>
          </a:p>
        </p:txBody>
      </p:sp>
      <p:sp>
        <p:nvSpPr>
          <p:cNvPr id="9" name="TextBox 8">
            <a:extLst>
              <a:ext uri="{FF2B5EF4-FFF2-40B4-BE49-F238E27FC236}">
                <a16:creationId xmlns:a16="http://schemas.microsoft.com/office/drawing/2014/main" id="{96E11599-6BDC-714D-AFD5-659D62077525}"/>
              </a:ext>
            </a:extLst>
          </p:cNvPr>
          <p:cNvSpPr txBox="1"/>
          <p:nvPr/>
        </p:nvSpPr>
        <p:spPr>
          <a:xfrm>
            <a:off x="6770916" y="2518229"/>
            <a:ext cx="3722914" cy="646331"/>
          </a:xfrm>
          <a:prstGeom prst="rect">
            <a:avLst/>
          </a:prstGeom>
          <a:noFill/>
        </p:spPr>
        <p:txBody>
          <a:bodyPr wrap="square" rtlCol="0">
            <a:spAutoFit/>
          </a:bodyPr>
          <a:lstStyle/>
          <a:p>
            <a:pPr marL="285750" indent="-285750">
              <a:buFont typeface="Arial" panose="020B0604020202020204" pitchFamily="34" charset="0"/>
              <a:buChar char="•"/>
            </a:pPr>
            <a:r>
              <a:rPr lang="en-US" dirty="0"/>
              <a:t>Day 6 at 9:30AM is the earliest you could trade using the 5 day MA.</a:t>
            </a:r>
          </a:p>
        </p:txBody>
      </p:sp>
      <p:sp>
        <p:nvSpPr>
          <p:cNvPr id="10" name="TextBox 9">
            <a:extLst>
              <a:ext uri="{FF2B5EF4-FFF2-40B4-BE49-F238E27FC236}">
                <a16:creationId xmlns:a16="http://schemas.microsoft.com/office/drawing/2014/main" id="{78DF4AE0-C59C-D04A-A647-7DC283DECE20}"/>
              </a:ext>
            </a:extLst>
          </p:cNvPr>
          <p:cNvSpPr txBox="1"/>
          <p:nvPr/>
        </p:nvSpPr>
        <p:spPr>
          <a:xfrm>
            <a:off x="10087428" y="5965371"/>
            <a:ext cx="1936749" cy="246221"/>
          </a:xfrm>
          <a:prstGeom prst="rect">
            <a:avLst/>
          </a:prstGeom>
          <a:noFill/>
        </p:spPr>
        <p:txBody>
          <a:bodyPr wrap="none" rtlCol="0">
            <a:spAutoFit/>
          </a:bodyPr>
          <a:lstStyle/>
          <a:p>
            <a:r>
              <a:rPr lang="en-US" sz="1000" i="1" dirty="0"/>
              <a:t>*setting aside futures/after hours</a:t>
            </a:r>
          </a:p>
        </p:txBody>
      </p:sp>
      <p:sp>
        <p:nvSpPr>
          <p:cNvPr id="11" name="Rectangle 10">
            <a:extLst>
              <a:ext uri="{FF2B5EF4-FFF2-40B4-BE49-F238E27FC236}">
                <a16:creationId xmlns:a16="http://schemas.microsoft.com/office/drawing/2014/main" id="{A60284E4-4C1C-B242-82DA-0CA384C1E3FF}"/>
              </a:ext>
            </a:extLst>
          </p:cNvPr>
          <p:cNvSpPr/>
          <p:nvPr/>
        </p:nvSpPr>
        <p:spPr>
          <a:xfrm>
            <a:off x="6698343" y="3193143"/>
            <a:ext cx="4455886" cy="8926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a result you have to move the results of the calculation ”down” 1 day because that is when you would have it for use (day6)</a:t>
            </a:r>
          </a:p>
        </p:txBody>
      </p:sp>
    </p:spTree>
    <p:extLst>
      <p:ext uri="{BB962C8B-B14F-4D97-AF65-F5344CB8AC3E}">
        <p14:creationId xmlns:p14="http://schemas.microsoft.com/office/powerpoint/2010/main" val="3781424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76445"/>
            <a:ext cx="2347223" cy="360521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243840" y="1905001"/>
            <a:ext cx="9814561" cy="369332"/>
          </a:xfrm>
          <a:prstGeom prst="rect">
            <a:avLst/>
          </a:prstGeom>
          <a:noFill/>
        </p:spPr>
        <p:txBody>
          <a:bodyPr wrap="square" rtlCol="0">
            <a:spAutoFit/>
          </a:bodyPr>
          <a:lstStyle/>
          <a:p>
            <a:r>
              <a:rPr lang="en-US" dirty="0"/>
              <a:t>Traditional financial performance indicators trigger an action regardless of sector, or company product.   </a:t>
            </a:r>
          </a:p>
        </p:txBody>
      </p:sp>
      <p:sp>
        <p:nvSpPr>
          <p:cNvPr id="11" name="Oval Callout 10"/>
          <p:cNvSpPr/>
          <p:nvPr/>
        </p:nvSpPr>
        <p:spPr>
          <a:xfrm>
            <a:off x="3944247" y="2481194"/>
            <a:ext cx="5827073" cy="1409700"/>
          </a:xfrm>
          <a:prstGeom prst="wedgeEllipseCallout">
            <a:avLst>
              <a:gd name="adj1" fmla="val -80467"/>
              <a:gd name="adj2" fmla="val 387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Monsanto (MON) makes genetically modified food, I don’t care if it is safe.  I bought the stock because the EPS is good.</a:t>
            </a:r>
          </a:p>
        </p:txBody>
      </p:sp>
      <p:sp>
        <p:nvSpPr>
          <p:cNvPr id="10" name="Slide Number Placeholder 4">
            <a:extLst>
              <a:ext uri="{FF2B5EF4-FFF2-40B4-BE49-F238E27FC236}">
                <a16:creationId xmlns:a16="http://schemas.microsoft.com/office/drawing/2014/main" id="{2426AF38-7352-4CFF-AE67-244D3C91B82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a:t>
            </a:fld>
            <a:endParaRPr lang="en-US" dirty="0"/>
          </a:p>
        </p:txBody>
      </p:sp>
      <p:sp>
        <p:nvSpPr>
          <p:cNvPr id="12" name="Rectangle 11">
            <a:extLst>
              <a:ext uri="{FF2B5EF4-FFF2-40B4-BE49-F238E27FC236}">
                <a16:creationId xmlns:a16="http://schemas.microsoft.com/office/drawing/2014/main" id="{B2A1D218-758C-4C9D-8283-1AF43FC8FBA8}"/>
              </a:ext>
            </a:extLst>
          </p:cNvPr>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Financial Fundamentals Investing</a:t>
            </a:r>
          </a:p>
        </p:txBody>
      </p:sp>
      <p:sp>
        <p:nvSpPr>
          <p:cNvPr id="14" name="Title 2">
            <a:extLst>
              <a:ext uri="{FF2B5EF4-FFF2-40B4-BE49-F238E27FC236}">
                <a16:creationId xmlns:a16="http://schemas.microsoft.com/office/drawing/2014/main" id="{AB4AF1FF-B239-4EED-9F72-B0FFA57924FE}"/>
              </a:ext>
            </a:extLst>
          </p:cNvPr>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Tree>
    <p:extLst>
      <p:ext uri="{BB962C8B-B14F-4D97-AF65-F5344CB8AC3E}">
        <p14:creationId xmlns:p14="http://schemas.microsoft.com/office/powerpoint/2010/main" val="34237786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is a “centered” moving average</a:t>
            </a:r>
          </a:p>
        </p:txBody>
      </p:sp>
      <p:sp>
        <p:nvSpPr>
          <p:cNvPr id="3" name="Date Placeholder 2"/>
          <p:cNvSpPr>
            <a:spLocks noGrp="1"/>
          </p:cNvSpPr>
          <p:nvPr>
            <p:ph type="dt" sz="half" idx="10"/>
          </p:nvPr>
        </p:nvSpPr>
        <p:spPr/>
        <p:txBody>
          <a:bodyPr/>
          <a:lstStyle/>
          <a:p>
            <a:fld id="{6700A58B-DD98-43D0-B791-721480A02982}" type="datetime1">
              <a:rPr lang="en-US" smtClean="0"/>
              <a:t>11/1/20</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50</a:t>
            </a:fld>
            <a:endParaRPr lang="en-US"/>
          </a:p>
        </p:txBody>
      </p:sp>
      <p:sp>
        <p:nvSpPr>
          <p:cNvPr id="6" name="TextBox 5"/>
          <p:cNvSpPr txBox="1"/>
          <p:nvPr/>
        </p:nvSpPr>
        <p:spPr>
          <a:xfrm>
            <a:off x="4180868" y="1814354"/>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7" name="TextBox 6"/>
          <p:cNvSpPr txBox="1"/>
          <p:nvPr/>
        </p:nvSpPr>
        <p:spPr>
          <a:xfrm>
            <a:off x="4406088" y="1309386"/>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8" name="Isosceles Triangle 7"/>
          <p:cNvSpPr/>
          <p:nvPr/>
        </p:nvSpPr>
        <p:spPr>
          <a:xfrm rot="5400000">
            <a:off x="5551336" y="2240848"/>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6299550" y="2270628"/>
            <a:ext cx="1581027" cy="365760"/>
          </a:xfrm>
          <a:prstGeom prst="rect">
            <a:avLst/>
          </a:prstGeom>
        </p:spPr>
      </p:pic>
      <p:sp>
        <p:nvSpPr>
          <p:cNvPr id="14" name="Rectangle 13">
            <a:extLst>
              <a:ext uri="{FF2B5EF4-FFF2-40B4-BE49-F238E27FC236}">
                <a16:creationId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centered moving average uses information from the future (days ahead) which is unrealistic.</a:t>
            </a:r>
          </a:p>
        </p:txBody>
      </p:sp>
    </p:spTree>
    <p:extLst>
      <p:ext uri="{BB962C8B-B14F-4D97-AF65-F5344CB8AC3E}">
        <p14:creationId xmlns:p14="http://schemas.microsoft.com/office/powerpoint/2010/main" val="2140831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5"/>
            <a:ext cx="11887200" cy="495487"/>
          </a:xfrm>
        </p:spPr>
        <p:txBody>
          <a:bodyPr>
            <a:noAutofit/>
          </a:bodyPr>
          <a:lstStyle/>
          <a:p>
            <a:r>
              <a:rPr lang="en-US" sz="3200" dirty="0"/>
              <a:t>The data must be lagged so the value is known during trading time.</a:t>
            </a:r>
          </a:p>
        </p:txBody>
      </p:sp>
      <p:sp>
        <p:nvSpPr>
          <p:cNvPr id="3" name="Date Placeholder 2"/>
          <p:cNvSpPr>
            <a:spLocks noGrp="1"/>
          </p:cNvSpPr>
          <p:nvPr>
            <p:ph type="dt" sz="half" idx="10"/>
          </p:nvPr>
        </p:nvSpPr>
        <p:spPr/>
        <p:txBody>
          <a:bodyPr/>
          <a:lstStyle/>
          <a:p>
            <a:fld id="{6700A58B-DD98-43D0-B791-721480A02982}" type="datetime1">
              <a:rPr lang="en-US" smtClean="0"/>
              <a:t>11/1/20</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51</a:t>
            </a:fld>
            <a:endParaRPr lang="en-US"/>
          </a:p>
        </p:txBody>
      </p:sp>
      <p:sp>
        <p:nvSpPr>
          <p:cNvPr id="6" name="TextBox 5"/>
          <p:cNvSpPr txBox="1"/>
          <p:nvPr/>
        </p:nvSpPr>
        <p:spPr>
          <a:xfrm>
            <a:off x="4180868" y="1814354"/>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7" name="TextBox 6"/>
          <p:cNvSpPr txBox="1"/>
          <p:nvPr/>
        </p:nvSpPr>
        <p:spPr>
          <a:xfrm>
            <a:off x="4406088" y="1309386"/>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8" name="Isosceles Triangle 7"/>
          <p:cNvSpPr/>
          <p:nvPr/>
        </p:nvSpPr>
        <p:spPr>
          <a:xfrm rot="5400000">
            <a:off x="5551336" y="2240848"/>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6299550" y="2981814"/>
            <a:ext cx="1581027" cy="365760"/>
          </a:xfrm>
          <a:prstGeom prst="rect">
            <a:avLst/>
          </a:prstGeom>
        </p:spPr>
      </p:pic>
      <p:sp>
        <p:nvSpPr>
          <p:cNvPr id="14" name="Rectangle 13">
            <a:extLst>
              <a:ext uri="{FF2B5EF4-FFF2-40B4-BE49-F238E27FC236}">
                <a16:creationId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calculation is lagged so the information is presented on a day you could actually make a trading decision.</a:t>
            </a:r>
          </a:p>
        </p:txBody>
      </p:sp>
      <p:cxnSp>
        <p:nvCxnSpPr>
          <p:cNvPr id="11" name="Elbow Connector 10"/>
          <p:cNvCxnSpPr>
            <a:stCxn id="8" idx="0"/>
            <a:endCxn id="9" idx="0"/>
          </p:cNvCxnSpPr>
          <p:nvPr/>
        </p:nvCxnSpPr>
        <p:spPr>
          <a:xfrm>
            <a:off x="6257607" y="2421682"/>
            <a:ext cx="832457" cy="560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97600" y="2082800"/>
            <a:ext cx="4500014" cy="369332"/>
          </a:xfrm>
          <a:prstGeom prst="rect">
            <a:avLst/>
          </a:prstGeom>
          <a:noFill/>
        </p:spPr>
        <p:txBody>
          <a:bodyPr wrap="none" rtlCol="0">
            <a:spAutoFit/>
          </a:bodyPr>
          <a:lstStyle/>
          <a:p>
            <a:r>
              <a:rPr lang="en-US" dirty="0"/>
              <a:t>Lagged 2 days but can be any appropriate “n” </a:t>
            </a:r>
          </a:p>
        </p:txBody>
      </p:sp>
      <p:pic>
        <p:nvPicPr>
          <p:cNvPr id="15" name="Picture 14"/>
          <p:cNvPicPr>
            <a:picLocks noChangeAspect="1"/>
          </p:cNvPicPr>
          <p:nvPr/>
        </p:nvPicPr>
        <p:blipFill rotWithShape="1">
          <a:blip r:embed="rId3"/>
          <a:srcRect t="48149"/>
          <a:stretch/>
        </p:blipFill>
        <p:spPr>
          <a:xfrm>
            <a:off x="6274469" y="3352797"/>
            <a:ext cx="1640021" cy="189648"/>
          </a:xfrm>
          <a:prstGeom prst="rect">
            <a:avLst/>
          </a:prstGeom>
        </p:spPr>
      </p:pic>
      <p:pic>
        <p:nvPicPr>
          <p:cNvPr id="16" name="Picture 15">
            <a:extLst>
              <a:ext uri="{FF2B5EF4-FFF2-40B4-BE49-F238E27FC236}">
                <a16:creationId xmlns:a16="http://schemas.microsoft.com/office/drawing/2014/main" id="{F208042B-1FBB-4546-AA04-05EC015D1414}"/>
              </a:ext>
            </a:extLst>
          </p:cNvPr>
          <p:cNvPicPr>
            <a:picLocks noChangeAspect="1"/>
          </p:cNvPicPr>
          <p:nvPr/>
        </p:nvPicPr>
        <p:blipFill rotWithShape="1">
          <a:blip r:embed="rId4"/>
          <a:srcRect t="54945"/>
          <a:stretch/>
        </p:blipFill>
        <p:spPr>
          <a:xfrm>
            <a:off x="6306157" y="3572930"/>
            <a:ext cx="1496291" cy="164792"/>
          </a:xfrm>
          <a:prstGeom prst="rect">
            <a:avLst/>
          </a:prstGeom>
        </p:spPr>
      </p:pic>
      <p:cxnSp>
        <p:nvCxnSpPr>
          <p:cNvPr id="13" name="Straight Arrow Connector 12"/>
          <p:cNvCxnSpPr/>
          <p:nvPr/>
        </p:nvCxnSpPr>
        <p:spPr>
          <a:xfrm>
            <a:off x="4792133" y="3234267"/>
            <a:ext cx="1439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2398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55120"/>
              </p:ext>
            </p:extLst>
          </p:nvPr>
        </p:nvGraphicFramePr>
        <p:xfrm>
          <a:off x="3190413" y="1111250"/>
          <a:ext cx="5811174" cy="22860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first indicator</a:t>
                      </a:r>
                      <a:endParaRPr lang="en-US" sz="2000" b="0" strike="noStrike" dirty="0">
                        <a:solidFill>
                          <a:schemeClr val="tx1"/>
                        </a:solidFill>
                      </a:endParaRPr>
                    </a:p>
                    <a:p>
                      <a:pPr marL="285750" indent="-285750" fontAlgn="base">
                        <a:buFont typeface="Arial" panose="020B0604020202020204" pitchFamily="34" charset="0"/>
                        <a:buChar char="•"/>
                      </a:pPr>
                      <a:r>
                        <a:rPr lang="en-US" sz="2000" b="0" i="0" kern="1200" dirty="0">
                          <a:solidFill>
                            <a:schemeClr val="dk1"/>
                          </a:solidFill>
                          <a:effectLst/>
                          <a:latin typeface="+mn-lt"/>
                          <a:ea typeface="+mn-ea"/>
                          <a:cs typeface="+mn-cs"/>
                        </a:rPr>
                        <a:t>Explain what a technical trading rule/indicator is</a:t>
                      </a:r>
                    </a:p>
                    <a:p>
                      <a:pPr marL="287338" indent="-287338" fontAlgn="base">
                        <a:buFont typeface="Arial" panose="020B0604020202020204" pitchFamily="34" charset="0"/>
                        <a:buChar char="•"/>
                      </a:pPr>
                      <a:r>
                        <a:rPr lang="en-US" sz="2000" b="0" i="0" kern="1200" dirty="0">
                          <a:solidFill>
                            <a:schemeClr val="dk1"/>
                          </a:solidFill>
                          <a:effectLst/>
                          <a:latin typeface="+mn-lt"/>
                          <a:ea typeface="+mn-ea"/>
                          <a:cs typeface="+mn-cs"/>
                        </a:rPr>
                        <a:t>Learn what a lagged simple moving is</a:t>
                      </a:r>
                    </a:p>
                    <a:p>
                      <a:pPr marL="287338" marR="0" lvl="0" indent="-28733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Calculate &amp; Visualize 3 SMAs to understand the “smoothing” effect on time series data TTR_B.R</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52</a:t>
            </a:fld>
            <a:endParaRPr lang="en-US" dirty="0"/>
          </a:p>
        </p:txBody>
      </p:sp>
    </p:spTree>
    <p:extLst>
      <p:ext uri="{BB962C8B-B14F-4D97-AF65-F5344CB8AC3E}">
        <p14:creationId xmlns:p14="http://schemas.microsoft.com/office/powerpoint/2010/main" val="4290751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TTR_B.R</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2228851" y="1657351"/>
            <a:ext cx="7404719" cy="1354217"/>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Create three simple moving averages and plot to see the smoothing effect</a:t>
            </a:r>
          </a:p>
        </p:txBody>
      </p:sp>
      <p:sp>
        <p:nvSpPr>
          <p:cNvPr id="7" name="Slide Number Placeholder 4">
            <a:extLst>
              <a:ext uri="{FF2B5EF4-FFF2-40B4-BE49-F238E27FC236}">
                <a16:creationId xmlns:a16="http://schemas.microsoft.com/office/drawing/2014/main" id="{447B076F-2EF2-4020-87A2-CB456010B18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53</a:t>
            </a:fld>
            <a:endParaRPr lang="en-US" dirty="0"/>
          </a:p>
        </p:txBody>
      </p:sp>
    </p:spTree>
    <p:extLst>
      <p:ext uri="{BB962C8B-B14F-4D97-AF65-F5344CB8AC3E}">
        <p14:creationId xmlns:p14="http://schemas.microsoft.com/office/powerpoint/2010/main" val="36364456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5119983"/>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Visualize the historical performance using a back-test TTR_C.R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Break (5 minutes)</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54</a:t>
            </a:fld>
            <a:endParaRPr lang="en-US" dirty="0"/>
          </a:p>
        </p:txBody>
      </p:sp>
    </p:spTree>
    <p:extLst>
      <p:ext uri="{BB962C8B-B14F-4D97-AF65-F5344CB8AC3E}">
        <p14:creationId xmlns:p14="http://schemas.microsoft.com/office/powerpoint/2010/main" val="3356799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F917-7325-45BD-A602-DFC3D52CED7D}"/>
              </a:ext>
            </a:extLst>
          </p:cNvPr>
          <p:cNvSpPr>
            <a:spLocks noGrp="1"/>
          </p:cNvSpPr>
          <p:nvPr>
            <p:ph type="title"/>
          </p:nvPr>
        </p:nvSpPr>
        <p:spPr>
          <a:xfrm>
            <a:off x="233915" y="365125"/>
            <a:ext cx="11717079" cy="495487"/>
          </a:xfrm>
        </p:spPr>
        <p:txBody>
          <a:bodyPr>
            <a:noAutofit/>
          </a:bodyPr>
          <a:lstStyle/>
          <a:p>
            <a:r>
              <a:rPr lang="en-US" sz="3600" dirty="0"/>
              <a:t>How does SMA become an indicator? MSFT 50 &amp; 200 day SMA</a:t>
            </a:r>
          </a:p>
        </p:txBody>
      </p:sp>
      <p:sp>
        <p:nvSpPr>
          <p:cNvPr id="3" name="Date Placeholder 2">
            <a:extLst>
              <a:ext uri="{FF2B5EF4-FFF2-40B4-BE49-F238E27FC236}">
                <a16:creationId xmlns:a16="http://schemas.microsoft.com/office/drawing/2014/main" id="{CF0404FC-9094-4BA1-A92E-404F86D0BE23}"/>
              </a:ext>
            </a:extLst>
          </p:cNvPr>
          <p:cNvSpPr>
            <a:spLocks noGrp="1"/>
          </p:cNvSpPr>
          <p:nvPr>
            <p:ph type="dt" sz="half" idx="10"/>
          </p:nvPr>
        </p:nvSpPr>
        <p:spPr/>
        <p:txBody>
          <a:bodyPr/>
          <a:lstStyle/>
          <a:p>
            <a:fld id="{6700A58B-DD98-43D0-B791-721480A02982}" type="datetime1">
              <a:rPr lang="en-US" smtClean="0"/>
              <a:t>11/1/20</a:t>
            </a:fld>
            <a:endParaRPr lang="en-US"/>
          </a:p>
        </p:txBody>
      </p:sp>
      <p:sp>
        <p:nvSpPr>
          <p:cNvPr id="4" name="Footer Placeholder 3">
            <a:extLst>
              <a:ext uri="{FF2B5EF4-FFF2-40B4-BE49-F238E27FC236}">
                <a16:creationId xmlns:a16="http://schemas.microsoft.com/office/drawing/2014/main" id="{BD5BF9FB-B22C-4E76-AD3C-4F59D2C60094}"/>
              </a:ext>
            </a:extLst>
          </p:cNvPr>
          <p:cNvSpPr>
            <a:spLocks noGrp="1"/>
          </p:cNvSpPr>
          <p:nvPr>
            <p:ph type="ftr" sz="quarter" idx="11"/>
          </p:nvPr>
        </p:nvSpPr>
        <p:spPr/>
        <p:txBody>
          <a:bodyPr/>
          <a:lstStyle/>
          <a:p>
            <a:r>
              <a:rPr lang="en-US" dirty="0"/>
              <a:t>Kwartler CS96</a:t>
            </a:r>
          </a:p>
        </p:txBody>
      </p:sp>
      <p:grpSp>
        <p:nvGrpSpPr>
          <p:cNvPr id="7" name="Group 6">
            <a:extLst>
              <a:ext uri="{FF2B5EF4-FFF2-40B4-BE49-F238E27FC236}">
                <a16:creationId xmlns:a16="http://schemas.microsoft.com/office/drawing/2014/main" id="{25AAADF0-84F6-43C3-BC97-703959ADF431}"/>
              </a:ext>
            </a:extLst>
          </p:cNvPr>
          <p:cNvGrpSpPr/>
          <p:nvPr/>
        </p:nvGrpSpPr>
        <p:grpSpPr>
          <a:xfrm>
            <a:off x="960270" y="1335845"/>
            <a:ext cx="10271460" cy="4891398"/>
            <a:chOff x="240631" y="1032571"/>
            <a:chExt cx="10271460" cy="4891398"/>
          </a:xfrm>
        </p:grpSpPr>
        <p:pic>
          <p:nvPicPr>
            <p:cNvPr id="8" name="Picture 7">
              <a:extLst>
                <a:ext uri="{FF2B5EF4-FFF2-40B4-BE49-F238E27FC236}">
                  <a16:creationId xmlns:a16="http://schemas.microsoft.com/office/drawing/2014/main" id="{517F7B1E-6B46-417D-9622-15094CBCBEF8}"/>
                </a:ext>
              </a:extLst>
            </p:cNvPr>
            <p:cNvPicPr>
              <a:picLocks noChangeAspect="1"/>
            </p:cNvPicPr>
            <p:nvPr/>
          </p:nvPicPr>
          <p:blipFill>
            <a:blip r:embed="rId2"/>
            <a:stretch>
              <a:fillRect/>
            </a:stretch>
          </p:blipFill>
          <p:spPr>
            <a:xfrm>
              <a:off x="240631" y="1032571"/>
              <a:ext cx="9933542" cy="4891398"/>
            </a:xfrm>
            <a:prstGeom prst="rect">
              <a:avLst/>
            </a:prstGeom>
          </p:spPr>
        </p:pic>
        <p:sp>
          <p:nvSpPr>
            <p:cNvPr id="9" name="Oval 8">
              <a:extLst>
                <a:ext uri="{FF2B5EF4-FFF2-40B4-BE49-F238E27FC236}">
                  <a16:creationId xmlns:a16="http://schemas.microsoft.com/office/drawing/2014/main" id="{B867EE57-C4D5-442D-BE69-A397D801B8DC}"/>
                </a:ext>
              </a:extLst>
            </p:cNvPr>
            <p:cNvSpPr/>
            <p:nvPr/>
          </p:nvSpPr>
          <p:spPr>
            <a:xfrm>
              <a:off x="7888078" y="3095741"/>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0" name="Straight Arrow Connector 9">
              <a:extLst>
                <a:ext uri="{FF2B5EF4-FFF2-40B4-BE49-F238E27FC236}">
                  <a16:creationId xmlns:a16="http://schemas.microsoft.com/office/drawing/2014/main" id="{ADEEE0F8-8C3D-4154-B20C-7F144ECDB739}"/>
                </a:ext>
              </a:extLst>
            </p:cNvPr>
            <p:cNvCxnSpPr>
              <a:cxnSpLocks/>
              <a:endCxn id="11" idx="0"/>
            </p:cNvCxnSpPr>
            <p:nvPr/>
          </p:nvCxnSpPr>
          <p:spPr>
            <a:xfrm flipH="1">
              <a:off x="7733841" y="3452258"/>
              <a:ext cx="385591" cy="93245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291FB1-7D31-4BA9-96B2-582198C3208F}"/>
                </a:ext>
              </a:extLst>
            </p:cNvPr>
            <p:cNvSpPr txBox="1"/>
            <p:nvPr/>
          </p:nvSpPr>
          <p:spPr>
            <a:xfrm>
              <a:off x="6920958" y="4384713"/>
              <a:ext cx="1625766" cy="369332"/>
            </a:xfrm>
            <a:prstGeom prst="rect">
              <a:avLst/>
            </a:prstGeom>
            <a:noFill/>
          </p:spPr>
          <p:txBody>
            <a:bodyPr wrap="none" rtlCol="0">
              <a:spAutoFit/>
            </a:bodyPr>
            <a:lstStyle/>
            <a:p>
              <a:r>
                <a:rPr lang="en-US" dirty="0"/>
                <a:t>“Death Cross”</a:t>
              </a:r>
            </a:p>
          </p:txBody>
        </p:sp>
        <p:sp>
          <p:nvSpPr>
            <p:cNvPr id="12" name="Oval 11">
              <a:extLst>
                <a:ext uri="{FF2B5EF4-FFF2-40B4-BE49-F238E27FC236}">
                  <a16:creationId xmlns:a16="http://schemas.microsoft.com/office/drawing/2014/main" id="{70392E06-A464-4141-8F94-ADC505E9EB10}"/>
                </a:ext>
              </a:extLst>
            </p:cNvPr>
            <p:cNvSpPr/>
            <p:nvPr/>
          </p:nvSpPr>
          <p:spPr>
            <a:xfrm>
              <a:off x="9063318" y="2930488"/>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3" name="Straight Arrow Connector 12">
              <a:extLst>
                <a:ext uri="{FF2B5EF4-FFF2-40B4-BE49-F238E27FC236}">
                  <a16:creationId xmlns:a16="http://schemas.microsoft.com/office/drawing/2014/main" id="{FF18E921-9FB6-4661-868F-9F8C639132FB}"/>
                </a:ext>
              </a:extLst>
            </p:cNvPr>
            <p:cNvCxnSpPr>
              <a:cxnSpLocks/>
              <a:endCxn id="14" idx="0"/>
            </p:cNvCxnSpPr>
            <p:nvPr/>
          </p:nvCxnSpPr>
          <p:spPr>
            <a:xfrm>
              <a:off x="9294672" y="3260994"/>
              <a:ext cx="342821" cy="72265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A2D9784-1056-48CE-B4FA-DBC7BBE9B7D6}"/>
                </a:ext>
              </a:extLst>
            </p:cNvPr>
            <p:cNvSpPr txBox="1"/>
            <p:nvPr/>
          </p:nvSpPr>
          <p:spPr>
            <a:xfrm>
              <a:off x="8762894" y="3983647"/>
              <a:ext cx="1749197" cy="369332"/>
            </a:xfrm>
            <a:prstGeom prst="rect">
              <a:avLst/>
            </a:prstGeom>
            <a:noFill/>
          </p:spPr>
          <p:txBody>
            <a:bodyPr wrap="none" rtlCol="0">
              <a:spAutoFit/>
            </a:bodyPr>
            <a:lstStyle/>
            <a:p>
              <a:r>
                <a:rPr lang="en-US" dirty="0"/>
                <a:t>“Golden Cross”</a:t>
              </a:r>
            </a:p>
          </p:txBody>
        </p:sp>
      </p:grpSp>
      <p:cxnSp>
        <p:nvCxnSpPr>
          <p:cNvPr id="15" name="Straight Connector 14">
            <a:extLst>
              <a:ext uri="{FF2B5EF4-FFF2-40B4-BE49-F238E27FC236}">
                <a16:creationId xmlns:a16="http://schemas.microsoft.com/office/drawing/2014/main" id="{296AE648-B53B-427F-84B5-22B50A92C667}"/>
              </a:ext>
            </a:extLst>
          </p:cNvPr>
          <p:cNvCxnSpPr/>
          <p:nvPr/>
        </p:nvCxnSpPr>
        <p:spPr>
          <a:xfrm>
            <a:off x="371868" y="1076792"/>
            <a:ext cx="1144826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4041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F917-7325-45BD-A602-DFC3D52CED7D}"/>
              </a:ext>
            </a:extLst>
          </p:cNvPr>
          <p:cNvSpPr>
            <a:spLocks noGrp="1"/>
          </p:cNvSpPr>
          <p:nvPr>
            <p:ph type="title"/>
          </p:nvPr>
        </p:nvSpPr>
        <p:spPr>
          <a:xfrm>
            <a:off x="233915" y="365125"/>
            <a:ext cx="11717079" cy="495487"/>
          </a:xfrm>
        </p:spPr>
        <p:txBody>
          <a:bodyPr>
            <a:noAutofit/>
          </a:bodyPr>
          <a:lstStyle/>
          <a:p>
            <a:r>
              <a:rPr lang="en-US" sz="3600" dirty="0"/>
              <a:t>How does SMA become an indicator? MSFT 50 &amp; 200 day SMA</a:t>
            </a:r>
          </a:p>
        </p:txBody>
      </p:sp>
      <p:sp>
        <p:nvSpPr>
          <p:cNvPr id="3" name="Date Placeholder 2">
            <a:extLst>
              <a:ext uri="{FF2B5EF4-FFF2-40B4-BE49-F238E27FC236}">
                <a16:creationId xmlns:a16="http://schemas.microsoft.com/office/drawing/2014/main" id="{CF0404FC-9094-4BA1-A92E-404F86D0BE23}"/>
              </a:ext>
            </a:extLst>
          </p:cNvPr>
          <p:cNvSpPr>
            <a:spLocks noGrp="1"/>
          </p:cNvSpPr>
          <p:nvPr>
            <p:ph type="dt" sz="half" idx="10"/>
          </p:nvPr>
        </p:nvSpPr>
        <p:spPr/>
        <p:txBody>
          <a:bodyPr/>
          <a:lstStyle/>
          <a:p>
            <a:fld id="{6700A58B-DD98-43D0-B791-721480A02982}" type="datetime1">
              <a:rPr lang="en-US" smtClean="0"/>
              <a:t>11/1/20</a:t>
            </a:fld>
            <a:endParaRPr lang="en-US"/>
          </a:p>
        </p:txBody>
      </p:sp>
      <p:sp>
        <p:nvSpPr>
          <p:cNvPr id="4" name="Footer Placeholder 3">
            <a:extLst>
              <a:ext uri="{FF2B5EF4-FFF2-40B4-BE49-F238E27FC236}">
                <a16:creationId xmlns:a16="http://schemas.microsoft.com/office/drawing/2014/main" id="{BD5BF9FB-B22C-4E76-AD3C-4F59D2C60094}"/>
              </a:ext>
            </a:extLst>
          </p:cNvPr>
          <p:cNvSpPr>
            <a:spLocks noGrp="1"/>
          </p:cNvSpPr>
          <p:nvPr>
            <p:ph type="ftr" sz="quarter" idx="11"/>
          </p:nvPr>
        </p:nvSpPr>
        <p:spPr/>
        <p:txBody>
          <a:bodyPr/>
          <a:lstStyle/>
          <a:p>
            <a:r>
              <a:rPr lang="en-US" dirty="0"/>
              <a:t>Kwartler CS96</a:t>
            </a:r>
          </a:p>
        </p:txBody>
      </p:sp>
      <p:grpSp>
        <p:nvGrpSpPr>
          <p:cNvPr id="7" name="Group 6">
            <a:extLst>
              <a:ext uri="{FF2B5EF4-FFF2-40B4-BE49-F238E27FC236}">
                <a16:creationId xmlns:a16="http://schemas.microsoft.com/office/drawing/2014/main" id="{25AAADF0-84F6-43C3-BC97-703959ADF431}"/>
              </a:ext>
            </a:extLst>
          </p:cNvPr>
          <p:cNvGrpSpPr/>
          <p:nvPr/>
        </p:nvGrpSpPr>
        <p:grpSpPr>
          <a:xfrm>
            <a:off x="960270" y="1335845"/>
            <a:ext cx="10271460" cy="3721474"/>
            <a:chOff x="240631" y="1032571"/>
            <a:chExt cx="10271460" cy="3721474"/>
          </a:xfrm>
        </p:grpSpPr>
        <p:pic>
          <p:nvPicPr>
            <p:cNvPr id="8" name="Picture 7">
              <a:extLst>
                <a:ext uri="{FF2B5EF4-FFF2-40B4-BE49-F238E27FC236}">
                  <a16:creationId xmlns:a16="http://schemas.microsoft.com/office/drawing/2014/main" id="{517F7B1E-6B46-417D-9622-15094CBCBEF8}"/>
                </a:ext>
              </a:extLst>
            </p:cNvPr>
            <p:cNvPicPr>
              <a:picLocks noChangeAspect="1"/>
            </p:cNvPicPr>
            <p:nvPr/>
          </p:nvPicPr>
          <p:blipFill rotWithShape="1">
            <a:blip r:embed="rId2"/>
            <a:srcRect b="26916"/>
            <a:stretch/>
          </p:blipFill>
          <p:spPr>
            <a:xfrm>
              <a:off x="240631" y="1032571"/>
              <a:ext cx="9933542" cy="3574822"/>
            </a:xfrm>
            <a:prstGeom prst="rect">
              <a:avLst/>
            </a:prstGeom>
          </p:spPr>
        </p:pic>
        <p:sp>
          <p:nvSpPr>
            <p:cNvPr id="9" name="Oval 8">
              <a:extLst>
                <a:ext uri="{FF2B5EF4-FFF2-40B4-BE49-F238E27FC236}">
                  <a16:creationId xmlns:a16="http://schemas.microsoft.com/office/drawing/2014/main" id="{B867EE57-C4D5-442D-BE69-A397D801B8DC}"/>
                </a:ext>
              </a:extLst>
            </p:cNvPr>
            <p:cNvSpPr/>
            <p:nvPr/>
          </p:nvSpPr>
          <p:spPr>
            <a:xfrm>
              <a:off x="7888078" y="3095741"/>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0" name="Straight Arrow Connector 9">
              <a:extLst>
                <a:ext uri="{FF2B5EF4-FFF2-40B4-BE49-F238E27FC236}">
                  <a16:creationId xmlns:a16="http://schemas.microsoft.com/office/drawing/2014/main" id="{ADEEE0F8-8C3D-4154-B20C-7F144ECDB739}"/>
                </a:ext>
              </a:extLst>
            </p:cNvPr>
            <p:cNvCxnSpPr>
              <a:cxnSpLocks/>
              <a:endCxn id="11" idx="0"/>
            </p:cNvCxnSpPr>
            <p:nvPr/>
          </p:nvCxnSpPr>
          <p:spPr>
            <a:xfrm flipH="1">
              <a:off x="7733841" y="3452258"/>
              <a:ext cx="385591" cy="93245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291FB1-7D31-4BA9-96B2-582198C3208F}"/>
                </a:ext>
              </a:extLst>
            </p:cNvPr>
            <p:cNvSpPr txBox="1"/>
            <p:nvPr/>
          </p:nvSpPr>
          <p:spPr>
            <a:xfrm>
              <a:off x="6920958" y="4384713"/>
              <a:ext cx="1625766" cy="369332"/>
            </a:xfrm>
            <a:prstGeom prst="rect">
              <a:avLst/>
            </a:prstGeom>
            <a:noFill/>
          </p:spPr>
          <p:txBody>
            <a:bodyPr wrap="none" rtlCol="0">
              <a:spAutoFit/>
            </a:bodyPr>
            <a:lstStyle/>
            <a:p>
              <a:r>
                <a:rPr lang="en-US" dirty="0"/>
                <a:t>“Death Cross”</a:t>
              </a:r>
            </a:p>
          </p:txBody>
        </p:sp>
        <p:sp>
          <p:nvSpPr>
            <p:cNvPr id="12" name="Oval 11">
              <a:extLst>
                <a:ext uri="{FF2B5EF4-FFF2-40B4-BE49-F238E27FC236}">
                  <a16:creationId xmlns:a16="http://schemas.microsoft.com/office/drawing/2014/main" id="{70392E06-A464-4141-8F94-ADC505E9EB10}"/>
                </a:ext>
              </a:extLst>
            </p:cNvPr>
            <p:cNvSpPr/>
            <p:nvPr/>
          </p:nvSpPr>
          <p:spPr>
            <a:xfrm>
              <a:off x="9063318" y="2930488"/>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3" name="Straight Arrow Connector 12">
              <a:extLst>
                <a:ext uri="{FF2B5EF4-FFF2-40B4-BE49-F238E27FC236}">
                  <a16:creationId xmlns:a16="http://schemas.microsoft.com/office/drawing/2014/main" id="{FF18E921-9FB6-4661-868F-9F8C639132FB}"/>
                </a:ext>
              </a:extLst>
            </p:cNvPr>
            <p:cNvCxnSpPr>
              <a:cxnSpLocks/>
              <a:endCxn id="14" idx="0"/>
            </p:cNvCxnSpPr>
            <p:nvPr/>
          </p:nvCxnSpPr>
          <p:spPr>
            <a:xfrm>
              <a:off x="9294672" y="3260994"/>
              <a:ext cx="342821" cy="72265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A2D9784-1056-48CE-B4FA-DBC7BBE9B7D6}"/>
                </a:ext>
              </a:extLst>
            </p:cNvPr>
            <p:cNvSpPr txBox="1"/>
            <p:nvPr/>
          </p:nvSpPr>
          <p:spPr>
            <a:xfrm>
              <a:off x="8762894" y="3983647"/>
              <a:ext cx="1749197" cy="369332"/>
            </a:xfrm>
            <a:prstGeom prst="rect">
              <a:avLst/>
            </a:prstGeom>
            <a:noFill/>
          </p:spPr>
          <p:txBody>
            <a:bodyPr wrap="none" rtlCol="0">
              <a:spAutoFit/>
            </a:bodyPr>
            <a:lstStyle/>
            <a:p>
              <a:r>
                <a:rPr lang="en-US" dirty="0"/>
                <a:t>“Golden Cross”</a:t>
              </a:r>
            </a:p>
          </p:txBody>
        </p:sp>
      </p:grpSp>
      <p:cxnSp>
        <p:nvCxnSpPr>
          <p:cNvPr id="15" name="Straight Connector 14">
            <a:extLst>
              <a:ext uri="{FF2B5EF4-FFF2-40B4-BE49-F238E27FC236}">
                <a16:creationId xmlns:a16="http://schemas.microsoft.com/office/drawing/2014/main" id="{296AE648-B53B-427F-84B5-22B50A92C667}"/>
              </a:ext>
            </a:extLst>
          </p:cNvPr>
          <p:cNvCxnSpPr/>
          <p:nvPr/>
        </p:nvCxnSpPr>
        <p:spPr>
          <a:xfrm>
            <a:off x="371868" y="1076792"/>
            <a:ext cx="1144826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77333" y="5461000"/>
            <a:ext cx="3062120" cy="646331"/>
          </a:xfrm>
          <a:prstGeom prst="rect">
            <a:avLst/>
          </a:prstGeom>
          <a:noFill/>
        </p:spPr>
        <p:txBody>
          <a:bodyPr wrap="none" rtlCol="0">
            <a:spAutoFit/>
          </a:bodyPr>
          <a:lstStyle/>
          <a:p>
            <a:r>
              <a:rPr lang="en-US" dirty="0"/>
              <a:t>200 day: 9.5 months of trading</a:t>
            </a:r>
          </a:p>
          <a:p>
            <a:r>
              <a:rPr lang="en-US" dirty="0"/>
              <a:t>50 day: ~2.4 months of trading</a:t>
            </a:r>
          </a:p>
        </p:txBody>
      </p:sp>
      <p:sp>
        <p:nvSpPr>
          <p:cNvPr id="6" name="Right Arrow 5"/>
          <p:cNvSpPr/>
          <p:nvPr/>
        </p:nvSpPr>
        <p:spPr>
          <a:xfrm>
            <a:off x="3800127" y="5521699"/>
            <a:ext cx="2336800" cy="524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Indicator Information</a:t>
            </a:r>
          </a:p>
        </p:txBody>
      </p:sp>
      <p:sp>
        <p:nvSpPr>
          <p:cNvPr id="16" name="TextBox 15"/>
          <p:cNvSpPr txBox="1"/>
          <p:nvPr/>
        </p:nvSpPr>
        <p:spPr>
          <a:xfrm>
            <a:off x="6197600" y="5461000"/>
            <a:ext cx="5164667" cy="646331"/>
          </a:xfrm>
          <a:prstGeom prst="rect">
            <a:avLst/>
          </a:prstGeom>
          <a:noFill/>
        </p:spPr>
        <p:txBody>
          <a:bodyPr wrap="square" rtlCol="0">
            <a:spAutoFit/>
          </a:bodyPr>
          <a:lstStyle/>
          <a:p>
            <a:r>
              <a:rPr lang="en-US" dirty="0"/>
              <a:t>If the 50day average is &gt; than the 200day then money is moving into the stock.  Converse is True.</a:t>
            </a:r>
          </a:p>
        </p:txBody>
      </p:sp>
    </p:spTree>
    <p:extLst>
      <p:ext uri="{BB962C8B-B14F-4D97-AF65-F5344CB8AC3E}">
        <p14:creationId xmlns:p14="http://schemas.microsoft.com/office/powerpoint/2010/main" val="38446421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D6B3-9673-F84E-8C05-89CE0DD740DC}"/>
              </a:ext>
            </a:extLst>
          </p:cNvPr>
          <p:cNvSpPr>
            <a:spLocks noGrp="1"/>
          </p:cNvSpPr>
          <p:nvPr>
            <p:ph type="title"/>
          </p:nvPr>
        </p:nvSpPr>
        <p:spPr/>
        <p:txBody>
          <a:bodyPr>
            <a:normAutofit fontScale="90000"/>
          </a:bodyPr>
          <a:lstStyle/>
          <a:p>
            <a:r>
              <a:rPr lang="en-US" dirty="0"/>
              <a:t>Do people really use SMA?</a:t>
            </a:r>
          </a:p>
        </p:txBody>
      </p:sp>
      <p:sp>
        <p:nvSpPr>
          <p:cNvPr id="3" name="Date Placeholder 2">
            <a:extLst>
              <a:ext uri="{FF2B5EF4-FFF2-40B4-BE49-F238E27FC236}">
                <a16:creationId xmlns:a16="http://schemas.microsoft.com/office/drawing/2014/main" id="{240478F7-FE89-1646-ACFD-D11E1174F9E1}"/>
              </a:ext>
            </a:extLst>
          </p:cNvPr>
          <p:cNvSpPr>
            <a:spLocks noGrp="1"/>
          </p:cNvSpPr>
          <p:nvPr>
            <p:ph type="dt" sz="half" idx="10"/>
          </p:nvPr>
        </p:nvSpPr>
        <p:spPr/>
        <p:txBody>
          <a:bodyPr/>
          <a:lstStyle/>
          <a:p>
            <a:fld id="{6700A58B-DD98-43D0-B791-721480A02982}" type="datetime1">
              <a:rPr lang="en-US" smtClean="0"/>
              <a:t>11/1/20</a:t>
            </a:fld>
            <a:endParaRPr lang="en-US"/>
          </a:p>
        </p:txBody>
      </p:sp>
      <p:sp>
        <p:nvSpPr>
          <p:cNvPr id="5" name="Slide Number Placeholder 4">
            <a:extLst>
              <a:ext uri="{FF2B5EF4-FFF2-40B4-BE49-F238E27FC236}">
                <a16:creationId xmlns:a16="http://schemas.microsoft.com/office/drawing/2014/main" id="{E002F096-B26A-104D-BC7A-3C5B2782D1E9}"/>
              </a:ext>
            </a:extLst>
          </p:cNvPr>
          <p:cNvSpPr>
            <a:spLocks noGrp="1"/>
          </p:cNvSpPr>
          <p:nvPr>
            <p:ph type="sldNum" sz="quarter" idx="4"/>
          </p:nvPr>
        </p:nvSpPr>
        <p:spPr/>
        <p:txBody>
          <a:bodyPr/>
          <a:lstStyle/>
          <a:p>
            <a:fld id="{37290FF7-652B-4475-AEAB-8B1A5D23AE09}" type="slidenum">
              <a:rPr lang="en-US" smtClean="0"/>
              <a:t>57</a:t>
            </a:fld>
            <a:endParaRPr lang="en-US"/>
          </a:p>
        </p:txBody>
      </p:sp>
      <p:sp>
        <p:nvSpPr>
          <p:cNvPr id="6" name="Rectangle 5">
            <a:extLst>
              <a:ext uri="{FF2B5EF4-FFF2-40B4-BE49-F238E27FC236}">
                <a16:creationId xmlns:a16="http://schemas.microsoft.com/office/drawing/2014/main" id="{43930406-EBFD-B048-A49D-504A6886829B}"/>
              </a:ext>
            </a:extLst>
          </p:cNvPr>
          <p:cNvSpPr/>
          <p:nvPr/>
        </p:nvSpPr>
        <p:spPr>
          <a:xfrm>
            <a:off x="275771" y="5834988"/>
            <a:ext cx="8940800" cy="646331"/>
          </a:xfrm>
          <a:prstGeom prst="rect">
            <a:avLst/>
          </a:prstGeom>
        </p:spPr>
        <p:txBody>
          <a:bodyPr wrap="square">
            <a:spAutoFit/>
          </a:bodyPr>
          <a:lstStyle/>
          <a:p>
            <a:r>
              <a:rPr lang="en-US" dirty="0"/>
              <a:t>Oct 29 Article Invesco </a:t>
            </a:r>
          </a:p>
          <a:p>
            <a:r>
              <a:rPr lang="en-US" dirty="0">
                <a:hlinkClick r:id="rId2"/>
              </a:rPr>
              <a:t>https://finance.yahoo.com/news/moving-average-crossover-alert-invesco-101210135.html</a:t>
            </a:r>
            <a:endParaRPr lang="en-US" dirty="0"/>
          </a:p>
        </p:txBody>
      </p:sp>
      <p:sp>
        <p:nvSpPr>
          <p:cNvPr id="9" name="Footer Placeholder 3">
            <a:extLst>
              <a:ext uri="{FF2B5EF4-FFF2-40B4-BE49-F238E27FC236}">
                <a16:creationId xmlns:a16="http://schemas.microsoft.com/office/drawing/2014/main" id="{139D743B-CCA8-344B-A63C-C295B8C387A5}"/>
              </a:ext>
            </a:extLst>
          </p:cNvPr>
          <p:cNvSpPr>
            <a:spLocks noGrp="1"/>
          </p:cNvSpPr>
          <p:nvPr>
            <p:ph type="ftr" sz="quarter" idx="11"/>
          </p:nvPr>
        </p:nvSpPr>
        <p:spPr>
          <a:xfrm>
            <a:off x="4038600" y="6356350"/>
            <a:ext cx="4114800" cy="365125"/>
          </a:xfrm>
        </p:spPr>
        <p:txBody>
          <a:bodyPr/>
          <a:lstStyle/>
          <a:p>
            <a:r>
              <a:rPr lang="en-US" dirty="0"/>
              <a:t>Kwartler CS96</a:t>
            </a:r>
          </a:p>
        </p:txBody>
      </p:sp>
      <p:pic>
        <p:nvPicPr>
          <p:cNvPr id="10" name="Picture 9">
            <a:extLst>
              <a:ext uri="{FF2B5EF4-FFF2-40B4-BE49-F238E27FC236}">
                <a16:creationId xmlns:a16="http://schemas.microsoft.com/office/drawing/2014/main" id="{605B2BF4-BFA8-A640-A7D3-E6E232894022}"/>
              </a:ext>
            </a:extLst>
          </p:cNvPr>
          <p:cNvPicPr>
            <a:picLocks noChangeAspect="1"/>
          </p:cNvPicPr>
          <p:nvPr/>
        </p:nvPicPr>
        <p:blipFill>
          <a:blip r:embed="rId3"/>
          <a:stretch>
            <a:fillRect/>
          </a:stretch>
        </p:blipFill>
        <p:spPr>
          <a:xfrm>
            <a:off x="1998111" y="1194618"/>
            <a:ext cx="8163528" cy="4783158"/>
          </a:xfrm>
          <a:prstGeom prst="rect">
            <a:avLst/>
          </a:prstGeom>
        </p:spPr>
      </p:pic>
    </p:spTree>
    <p:extLst>
      <p:ext uri="{BB962C8B-B14F-4D97-AF65-F5344CB8AC3E}">
        <p14:creationId xmlns:p14="http://schemas.microsoft.com/office/powerpoint/2010/main" val="20054197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5716871"/>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Visualize the historical performance using a back-test TTR_C.R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Break (5 minutes)</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58</a:t>
            </a:fld>
            <a:endParaRPr lang="en-US" dirty="0"/>
          </a:p>
        </p:txBody>
      </p:sp>
    </p:spTree>
    <p:extLst>
      <p:ext uri="{BB962C8B-B14F-4D97-AF65-F5344CB8AC3E}">
        <p14:creationId xmlns:p14="http://schemas.microsoft.com/office/powerpoint/2010/main" val="8237553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FB73-85DC-4683-AB70-C01B7F3764DE}"/>
              </a:ext>
            </a:extLst>
          </p:cNvPr>
          <p:cNvSpPr>
            <a:spLocks noGrp="1"/>
          </p:cNvSpPr>
          <p:nvPr>
            <p:ph type="title"/>
          </p:nvPr>
        </p:nvSpPr>
        <p:spPr/>
        <p:txBody>
          <a:bodyPr>
            <a:normAutofit fontScale="90000"/>
          </a:bodyPr>
          <a:lstStyle/>
          <a:p>
            <a:r>
              <a:rPr lang="en-US" dirty="0"/>
              <a:t>Once you have an indicator you must test it.</a:t>
            </a:r>
          </a:p>
        </p:txBody>
      </p:sp>
      <p:sp>
        <p:nvSpPr>
          <p:cNvPr id="3" name="Date Placeholder 2">
            <a:extLst>
              <a:ext uri="{FF2B5EF4-FFF2-40B4-BE49-F238E27FC236}">
                <a16:creationId xmlns:a16="http://schemas.microsoft.com/office/drawing/2014/main" id="{744C21B2-B92D-4349-B18A-F39A2E0FC6A4}"/>
              </a:ext>
            </a:extLst>
          </p:cNvPr>
          <p:cNvSpPr>
            <a:spLocks noGrp="1"/>
          </p:cNvSpPr>
          <p:nvPr>
            <p:ph type="dt" sz="half" idx="10"/>
          </p:nvPr>
        </p:nvSpPr>
        <p:spPr/>
        <p:txBody>
          <a:bodyPr/>
          <a:lstStyle/>
          <a:p>
            <a:fld id="{6700A58B-DD98-43D0-B791-721480A02982}" type="datetime1">
              <a:rPr lang="en-US" smtClean="0"/>
              <a:t>11/1/20</a:t>
            </a:fld>
            <a:endParaRPr lang="en-US"/>
          </a:p>
        </p:txBody>
      </p:sp>
      <p:sp>
        <p:nvSpPr>
          <p:cNvPr id="4" name="Footer Placeholder 3">
            <a:extLst>
              <a:ext uri="{FF2B5EF4-FFF2-40B4-BE49-F238E27FC236}">
                <a16:creationId xmlns:a16="http://schemas.microsoft.com/office/drawing/2014/main" id="{F471AE61-90AD-4ABD-84D8-DB9A0BCB72EF}"/>
              </a:ext>
            </a:extLst>
          </p:cNvPr>
          <p:cNvSpPr>
            <a:spLocks noGrp="1"/>
          </p:cNvSpPr>
          <p:nvPr>
            <p:ph type="ftr" sz="quarter" idx="11"/>
          </p:nvPr>
        </p:nvSpPr>
        <p:spPr/>
        <p:txBody>
          <a:bodyPr/>
          <a:lstStyle/>
          <a:p>
            <a:r>
              <a:rPr lang="en-US" dirty="0"/>
              <a:t>Kwartler CS96</a:t>
            </a:r>
          </a:p>
        </p:txBody>
      </p:sp>
      <p:sp>
        <p:nvSpPr>
          <p:cNvPr id="5" name="Rectangle 4">
            <a:extLst>
              <a:ext uri="{FF2B5EF4-FFF2-40B4-BE49-F238E27FC236}">
                <a16:creationId xmlns:a16="http://schemas.microsoft.com/office/drawing/2014/main" id="{093EEFF5-CF5E-4524-9811-9A88D45EB99D}"/>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An investor can “</a:t>
            </a:r>
            <a:r>
              <a:rPr lang="en-US" sz="2000" dirty="0" err="1"/>
              <a:t>backtest</a:t>
            </a:r>
            <a:r>
              <a:rPr lang="en-US" sz="2000" dirty="0"/>
              <a:t>” the strategy to find an acceptable “n” in case 50/200 doesn’t work.  Once the best “n” is found, an investor can look for “crosses” to indicate buy/sell.</a:t>
            </a:r>
          </a:p>
        </p:txBody>
      </p:sp>
      <p:pic>
        <p:nvPicPr>
          <p:cNvPr id="6" name="Picture 5"/>
          <p:cNvPicPr>
            <a:picLocks noChangeAspect="1"/>
          </p:cNvPicPr>
          <p:nvPr/>
        </p:nvPicPr>
        <p:blipFill rotWithShape="1">
          <a:blip r:embed="rId2"/>
          <a:srcRect l="6111" t="13805" b="9768"/>
          <a:stretch/>
        </p:blipFill>
        <p:spPr>
          <a:xfrm>
            <a:off x="948268" y="1049868"/>
            <a:ext cx="10261600" cy="4311086"/>
          </a:xfrm>
          <a:prstGeom prst="rect">
            <a:avLst/>
          </a:prstGeom>
        </p:spPr>
      </p:pic>
    </p:spTree>
    <p:extLst>
      <p:ext uri="{BB962C8B-B14F-4D97-AF65-F5344CB8AC3E}">
        <p14:creationId xmlns:p14="http://schemas.microsoft.com/office/powerpoint/2010/main" val="3832711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200770" y="3312189"/>
            <a:ext cx="3170229" cy="2643188"/>
          </a:xfrm>
          <a:prstGeom prst="rect">
            <a:avLst/>
          </a:prstGeom>
        </p:spPr>
      </p:pic>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243840" y="1692345"/>
            <a:ext cx="11704320" cy="1477328"/>
          </a:xfrm>
          <a:prstGeom prst="rect">
            <a:avLst/>
          </a:prstGeom>
          <a:noFill/>
        </p:spPr>
        <p:txBody>
          <a:bodyPr wrap="square" rtlCol="0">
            <a:spAutoFit/>
          </a:bodyPr>
          <a:lstStyle/>
          <a:p>
            <a:r>
              <a:rPr lang="en-US" dirty="0"/>
              <a:t>Trade based on “indications”.  Uses non-financial mathematical indicators to quantify risk/reward, or trigger buy/sell </a:t>
            </a:r>
          </a:p>
          <a:p>
            <a:pPr marL="400050" lvl="2" indent="-285750">
              <a:buFont typeface="Arial" panose="020B0604020202020204" pitchFamily="34" charset="0"/>
              <a:buChar char="•"/>
            </a:pPr>
            <a:r>
              <a:rPr lang="en-US" dirty="0"/>
              <a:t>“Algorithmic Trading” – using algorithms to identify an equity action</a:t>
            </a:r>
          </a:p>
          <a:p>
            <a:pPr marL="400050" lvl="2" indent="-285750">
              <a:buFont typeface="Arial" panose="020B0604020202020204" pitchFamily="34" charset="0"/>
              <a:buChar char="•"/>
            </a:pPr>
            <a:r>
              <a:rPr lang="en-US" dirty="0"/>
              <a:t>Momentum – Recognize prices moving up/down at thresholds to trigger action</a:t>
            </a:r>
          </a:p>
          <a:p>
            <a:pPr marL="400050" lvl="2" indent="-285750">
              <a:buFont typeface="Arial" panose="020B0604020202020204" pitchFamily="34" charset="0"/>
              <a:buChar char="•"/>
            </a:pPr>
            <a:r>
              <a:rPr lang="en-US" dirty="0"/>
              <a:t>“Charting” – Visual chart patterns trigger actions (crossovers, head &amp; shoulders)</a:t>
            </a:r>
          </a:p>
          <a:p>
            <a:endParaRPr lang="en-US" dirty="0"/>
          </a:p>
        </p:txBody>
      </p:sp>
      <p:sp>
        <p:nvSpPr>
          <p:cNvPr id="11" name="Oval Callout 10"/>
          <p:cNvSpPr/>
          <p:nvPr/>
        </p:nvSpPr>
        <p:spPr>
          <a:xfrm>
            <a:off x="5619750" y="3219450"/>
            <a:ext cx="3970817" cy="1409700"/>
          </a:xfrm>
          <a:prstGeom prst="wedgeEllipseCallout">
            <a:avLst>
              <a:gd name="adj1" fmla="val -143226"/>
              <a:gd name="adj2" fmla="val 2954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MACD crossover pattern for Smith &amp; Wesson (AOBC) is positive so now is a good time to buy. </a:t>
            </a:r>
          </a:p>
        </p:txBody>
      </p:sp>
      <p:sp>
        <p:nvSpPr>
          <p:cNvPr id="10" name="Slide Number Placeholder 4">
            <a:extLst>
              <a:ext uri="{FF2B5EF4-FFF2-40B4-BE49-F238E27FC236}">
                <a16:creationId xmlns:a16="http://schemas.microsoft.com/office/drawing/2014/main" id="{0F021B1B-CAEA-4B74-9A30-9840A17A914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a:t>
            </a:fld>
            <a:endParaRPr lang="en-US" dirty="0"/>
          </a:p>
        </p:txBody>
      </p:sp>
      <p:sp>
        <p:nvSpPr>
          <p:cNvPr id="14" name="Title 2">
            <a:extLst>
              <a:ext uri="{FF2B5EF4-FFF2-40B4-BE49-F238E27FC236}">
                <a16:creationId xmlns:a16="http://schemas.microsoft.com/office/drawing/2014/main" id="{01C59805-E6AC-40D6-9634-BEC8058CEB26}"/>
              </a:ext>
            </a:extLst>
          </p:cNvPr>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
        <p:nvSpPr>
          <p:cNvPr id="15" name="Rectangle 14">
            <a:extLst>
              <a:ext uri="{FF2B5EF4-FFF2-40B4-BE49-F238E27FC236}">
                <a16:creationId xmlns:a16="http://schemas.microsoft.com/office/drawing/2014/main" id="{0B483D0C-7F67-4520-9101-A847CAFC5C39}"/>
              </a:ext>
            </a:extLst>
          </p:cNvPr>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Technical Trading </a:t>
            </a:r>
          </a:p>
        </p:txBody>
      </p:sp>
    </p:spTree>
    <p:extLst>
      <p:ext uri="{BB962C8B-B14F-4D97-AF65-F5344CB8AC3E}">
        <p14:creationId xmlns:p14="http://schemas.microsoft.com/office/powerpoint/2010/main" val="17752806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Interpreting the Rate of Change (ROC)</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Right Brace 6"/>
          <p:cNvSpPr/>
          <p:nvPr/>
        </p:nvSpPr>
        <p:spPr>
          <a:xfrm>
            <a:off x="7743826" y="1357312"/>
            <a:ext cx="614363" cy="1885950"/>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7729538" y="3447834"/>
            <a:ext cx="614363" cy="404813"/>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7729538" y="4151794"/>
            <a:ext cx="614363" cy="709612"/>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8546308" y="2074397"/>
            <a:ext cx="1928812" cy="523220"/>
          </a:xfrm>
          <a:prstGeom prst="rect">
            <a:avLst/>
          </a:prstGeom>
          <a:noFill/>
        </p:spPr>
        <p:txBody>
          <a:bodyPr wrap="square" rtlCol="0">
            <a:spAutoFit/>
          </a:bodyPr>
          <a:lstStyle/>
          <a:p>
            <a:r>
              <a:rPr lang="en-US" sz="1400" dirty="0"/>
              <a:t>Total Cumulative Return using the rule.</a:t>
            </a:r>
          </a:p>
        </p:txBody>
      </p:sp>
      <p:sp>
        <p:nvSpPr>
          <p:cNvPr id="11" name="TextBox 10"/>
          <p:cNvSpPr txBox="1"/>
          <p:nvPr/>
        </p:nvSpPr>
        <p:spPr>
          <a:xfrm>
            <a:off x="8434730" y="3300539"/>
            <a:ext cx="2420034" cy="646331"/>
          </a:xfrm>
          <a:prstGeom prst="rect">
            <a:avLst/>
          </a:prstGeom>
          <a:noFill/>
        </p:spPr>
        <p:txBody>
          <a:bodyPr wrap="square" rtlCol="0">
            <a:spAutoFit/>
          </a:bodyPr>
          <a:lstStyle/>
          <a:p>
            <a:r>
              <a:rPr lang="en-US" sz="1200" dirty="0"/>
              <a:t>Day to Day Return</a:t>
            </a:r>
          </a:p>
          <a:p>
            <a:r>
              <a:rPr lang="en-US" sz="1200" dirty="0"/>
              <a:t>Important if rule is sub one day periodicity.</a:t>
            </a:r>
          </a:p>
        </p:txBody>
      </p:sp>
      <p:sp>
        <p:nvSpPr>
          <p:cNvPr id="12" name="TextBox 11"/>
          <p:cNvSpPr txBox="1"/>
          <p:nvPr/>
        </p:nvSpPr>
        <p:spPr>
          <a:xfrm>
            <a:off x="8401392" y="4318825"/>
            <a:ext cx="2266608" cy="461665"/>
          </a:xfrm>
          <a:prstGeom prst="rect">
            <a:avLst/>
          </a:prstGeom>
          <a:noFill/>
        </p:spPr>
        <p:txBody>
          <a:bodyPr wrap="square" rtlCol="0">
            <a:spAutoFit/>
          </a:bodyPr>
          <a:lstStyle/>
          <a:p>
            <a:r>
              <a:rPr lang="en-US" sz="1200" dirty="0"/>
              <a:t>Peak to trough % change, used to understand volatility.</a:t>
            </a:r>
          </a:p>
        </p:txBody>
      </p:sp>
      <p:sp>
        <p:nvSpPr>
          <p:cNvPr id="14" name="Slide Number Placeholder 4">
            <a:extLst>
              <a:ext uri="{FF2B5EF4-FFF2-40B4-BE49-F238E27FC236}">
                <a16:creationId xmlns:a16="http://schemas.microsoft.com/office/drawing/2014/main" id="{5A0CEC08-4488-4841-9FF8-00DA7C831C2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60</a:t>
            </a:fld>
            <a:endParaRPr lang="en-US" dirty="0"/>
          </a:p>
        </p:txBody>
      </p:sp>
      <p:pic>
        <p:nvPicPr>
          <p:cNvPr id="17" name="Picture 16">
            <a:extLst>
              <a:ext uri="{FF2B5EF4-FFF2-40B4-BE49-F238E27FC236}">
                <a16:creationId xmlns:a16="http://schemas.microsoft.com/office/drawing/2014/main" id="{7DEFD573-152F-4ADA-929D-D502BBF3D3BE}"/>
              </a:ext>
            </a:extLst>
          </p:cNvPr>
          <p:cNvPicPr>
            <a:picLocks noChangeAspect="1"/>
          </p:cNvPicPr>
          <p:nvPr/>
        </p:nvPicPr>
        <p:blipFill>
          <a:blip r:embed="rId3"/>
          <a:stretch>
            <a:fillRect/>
          </a:stretch>
        </p:blipFill>
        <p:spPr>
          <a:xfrm>
            <a:off x="2457776" y="1229390"/>
            <a:ext cx="5083643" cy="3857015"/>
          </a:xfrm>
          <a:prstGeom prst="rect">
            <a:avLst/>
          </a:prstGeom>
        </p:spPr>
      </p:pic>
      <p:sp>
        <p:nvSpPr>
          <p:cNvPr id="18" name="Rectangle 17">
            <a:extLst>
              <a:ext uri="{FF2B5EF4-FFF2-40B4-BE49-F238E27FC236}">
                <a16:creationId xmlns:a16="http://schemas.microsoft.com/office/drawing/2014/main" id="{8E571BB5-3C97-4EEC-86D9-D2BC82DF1564}"/>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SMA as an Indicator for CMG as shown in a performance chart.</a:t>
            </a:r>
          </a:p>
        </p:txBody>
      </p:sp>
    </p:spTree>
    <p:extLst>
      <p:ext uri="{BB962C8B-B14F-4D97-AF65-F5344CB8AC3E}">
        <p14:creationId xmlns:p14="http://schemas.microsoft.com/office/powerpoint/2010/main" val="40868495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0411983"/>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Visualize the historical performance using a back-test TTR_C.R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Break (5 minutes)</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61</a:t>
            </a:fld>
            <a:endParaRPr lang="en-US" dirty="0"/>
          </a:p>
        </p:txBody>
      </p:sp>
    </p:spTree>
    <p:extLst>
      <p:ext uri="{BB962C8B-B14F-4D97-AF65-F5344CB8AC3E}">
        <p14:creationId xmlns:p14="http://schemas.microsoft.com/office/powerpoint/2010/main" val="30194900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TTR_C_50Day_200Day_SMA.R</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dirty="0"/>
          </a:p>
        </p:txBody>
      </p:sp>
      <p:sp>
        <p:nvSpPr>
          <p:cNvPr id="5" name="Footer Placeholder 4"/>
          <p:cNvSpPr>
            <a:spLocks noGrp="1"/>
          </p:cNvSpPr>
          <p:nvPr>
            <p:ph type="ftr" sz="quarter" idx="11"/>
          </p:nvPr>
        </p:nvSpPr>
        <p:spPr/>
        <p:txBody>
          <a:bodyPr/>
          <a:lstStyle/>
          <a:p>
            <a:r>
              <a:rPr lang="en-US"/>
              <a:t>Kwartler CS96</a:t>
            </a:r>
            <a:endParaRPr lang="en-US" dirty="0"/>
          </a:p>
        </p:txBody>
      </p:sp>
      <p:sp>
        <p:nvSpPr>
          <p:cNvPr id="6" name="TextBox 5"/>
          <p:cNvSpPr txBox="1"/>
          <p:nvPr/>
        </p:nvSpPr>
        <p:spPr>
          <a:xfrm>
            <a:off x="4830242" y="2072021"/>
            <a:ext cx="7227080" cy="2739211"/>
          </a:xfrm>
          <a:prstGeom prst="rect">
            <a:avLst/>
          </a:prstGeom>
          <a:noFill/>
        </p:spPr>
        <p:txBody>
          <a:bodyPr wrap="square" rtlCol="0">
            <a:spAutoFit/>
          </a:bodyPr>
          <a:lstStyle/>
          <a:p>
            <a:r>
              <a:rPr lang="en-US" sz="2800" u="sng"/>
              <a:t>Learning Objective:</a:t>
            </a:r>
          </a:p>
          <a:p>
            <a:pPr marL="285750" indent="-285750">
              <a:buFont typeface="Arial" panose="020B0604020202020204" pitchFamily="34" charset="0"/>
              <a:buChar char="•"/>
            </a:pPr>
            <a:r>
              <a:rPr lang="en-US"/>
              <a:t>Get real stock data</a:t>
            </a:r>
          </a:p>
          <a:p>
            <a:pPr marL="285750" indent="-285750">
              <a:buFont typeface="Arial" panose="020B0604020202020204" pitchFamily="34" charset="0"/>
              <a:buChar char="•"/>
            </a:pPr>
            <a:r>
              <a:rPr lang="en-US"/>
              <a:t>Subset an xts object</a:t>
            </a:r>
          </a:p>
          <a:p>
            <a:pPr marL="285750" indent="-285750">
              <a:buFont typeface="Arial" panose="020B0604020202020204" pitchFamily="34" charset="0"/>
              <a:buChar char="•"/>
            </a:pPr>
            <a:r>
              <a:rPr lang="en-US"/>
              <a:t>Calculate SMA 50 &amp; 200</a:t>
            </a:r>
          </a:p>
          <a:p>
            <a:pPr marL="285750" indent="-285750">
              <a:buFont typeface="Arial" panose="020B0604020202020204" pitchFamily="34" charset="0"/>
              <a:buChar char="•"/>
            </a:pPr>
            <a:r>
              <a:rPr lang="en-US"/>
              <a:t>Create a trading indicator (rule)</a:t>
            </a:r>
          </a:p>
          <a:p>
            <a:pPr marL="285750" indent="-285750">
              <a:buFont typeface="Arial" panose="020B0604020202020204" pitchFamily="34" charset="0"/>
              <a:buChar char="•"/>
            </a:pPr>
            <a:r>
              <a:rPr lang="en-US"/>
              <a:t>Lag the Rule</a:t>
            </a:r>
          </a:p>
          <a:p>
            <a:pPr marL="285750" indent="-285750">
              <a:buFont typeface="Arial" panose="020B0604020202020204" pitchFamily="34" charset="0"/>
              <a:buChar char="•"/>
            </a:pPr>
            <a:r>
              <a:rPr lang="en-US"/>
              <a:t>Back-test the lagged rule to see cumulative returns</a:t>
            </a:r>
          </a:p>
          <a:p>
            <a:pPr marL="285750" indent="-285750">
              <a:buFont typeface="Arial" panose="020B0604020202020204" pitchFamily="34" charset="0"/>
              <a:buChar char="•"/>
            </a:pPr>
            <a:r>
              <a:rPr lang="en-US"/>
              <a:t>Switch a single character in the rule &amp; back-test again to see the impact like Knight Capital</a:t>
            </a:r>
            <a:endParaRPr lang="en-US" dirty="0"/>
          </a:p>
        </p:txBody>
      </p:sp>
      <p:sp>
        <p:nvSpPr>
          <p:cNvPr id="7" name="Slide Number Placeholder 4">
            <a:extLst>
              <a:ext uri="{FF2B5EF4-FFF2-40B4-BE49-F238E27FC236}">
                <a16:creationId xmlns:a16="http://schemas.microsoft.com/office/drawing/2014/main" id="{F25E41BD-D461-41C0-9EEC-89A5021DA27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62</a:t>
            </a:fld>
            <a:endParaRPr lang="en-US" dirty="0"/>
          </a:p>
        </p:txBody>
      </p:sp>
      <p:pic>
        <p:nvPicPr>
          <p:cNvPr id="1026" name="Picture 2" descr="When you work in a Steel Mill And people whine about how hot it is outside.  | Make a Meme">
            <a:extLst>
              <a:ext uri="{FF2B5EF4-FFF2-40B4-BE49-F238E27FC236}">
                <a16:creationId xmlns:a16="http://schemas.microsoft.com/office/drawing/2014/main" id="{94B66CEE-3922-7448-8282-10AA9EC0B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74" y="2079523"/>
            <a:ext cx="4293420" cy="269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845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CB64-CDAF-D84B-8BC3-84B95E5FCE21}"/>
              </a:ext>
            </a:extLst>
          </p:cNvPr>
          <p:cNvSpPr>
            <a:spLocks noGrp="1"/>
          </p:cNvSpPr>
          <p:nvPr>
            <p:ph type="title"/>
          </p:nvPr>
        </p:nvSpPr>
        <p:spPr/>
        <p:txBody>
          <a:bodyPr>
            <a:normAutofit fontScale="90000"/>
          </a:bodyPr>
          <a:lstStyle/>
          <a:p>
            <a:r>
              <a:rPr lang="en-US" dirty="0"/>
              <a:t>﻿</a:t>
            </a:r>
            <a:r>
              <a:rPr lang="en-US" dirty="0" err="1"/>
              <a:t>ZZ_AVGO_definitive_Crossover.R</a:t>
            </a:r>
            <a:endParaRPr lang="en-US" dirty="0"/>
          </a:p>
        </p:txBody>
      </p:sp>
      <p:sp>
        <p:nvSpPr>
          <p:cNvPr id="3" name="Date Placeholder 2">
            <a:extLst>
              <a:ext uri="{FF2B5EF4-FFF2-40B4-BE49-F238E27FC236}">
                <a16:creationId xmlns:a16="http://schemas.microsoft.com/office/drawing/2014/main" id="{C7E3B81A-EFC4-B64D-A010-B3D63FC04EB5}"/>
              </a:ext>
            </a:extLst>
          </p:cNvPr>
          <p:cNvSpPr>
            <a:spLocks noGrp="1"/>
          </p:cNvSpPr>
          <p:nvPr>
            <p:ph type="dt" sz="half" idx="10"/>
          </p:nvPr>
        </p:nvSpPr>
        <p:spPr/>
        <p:txBody>
          <a:bodyPr/>
          <a:lstStyle/>
          <a:p>
            <a:fld id="{6700A58B-DD98-43D0-B791-721480A02982}" type="datetime1">
              <a:rPr lang="en-US" smtClean="0"/>
              <a:t>11/1/20</a:t>
            </a:fld>
            <a:endParaRPr lang="en-US"/>
          </a:p>
        </p:txBody>
      </p:sp>
      <p:sp>
        <p:nvSpPr>
          <p:cNvPr id="4" name="Footer Placeholder 3">
            <a:extLst>
              <a:ext uri="{FF2B5EF4-FFF2-40B4-BE49-F238E27FC236}">
                <a16:creationId xmlns:a16="http://schemas.microsoft.com/office/drawing/2014/main" id="{1BF67698-16C7-7E49-819E-3E1DBDCA1B6E}"/>
              </a:ext>
            </a:extLst>
          </p:cNvPr>
          <p:cNvSpPr>
            <a:spLocks noGrp="1"/>
          </p:cNvSpPr>
          <p:nvPr>
            <p:ph type="ftr" sz="quarter" idx="11"/>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AC490EAD-0AEB-6E46-99D7-084B1821397F}"/>
              </a:ext>
            </a:extLst>
          </p:cNvPr>
          <p:cNvSpPr>
            <a:spLocks noGrp="1"/>
          </p:cNvSpPr>
          <p:nvPr>
            <p:ph type="sldNum" sz="quarter" idx="4"/>
          </p:nvPr>
        </p:nvSpPr>
        <p:spPr/>
        <p:txBody>
          <a:bodyPr/>
          <a:lstStyle/>
          <a:p>
            <a:fld id="{37290FF7-652B-4475-AEAB-8B1A5D23AE09}" type="slidenum">
              <a:rPr lang="en-US" smtClean="0"/>
              <a:t>63</a:t>
            </a:fld>
            <a:endParaRPr lang="en-US"/>
          </a:p>
        </p:txBody>
      </p:sp>
      <p:sp>
        <p:nvSpPr>
          <p:cNvPr id="6" name="TextBox 5">
            <a:extLst>
              <a:ext uri="{FF2B5EF4-FFF2-40B4-BE49-F238E27FC236}">
                <a16:creationId xmlns:a16="http://schemas.microsoft.com/office/drawing/2014/main" id="{1EC6DF7F-A8AD-594B-99B1-79B8B2030831}"/>
              </a:ext>
            </a:extLst>
          </p:cNvPr>
          <p:cNvSpPr txBox="1"/>
          <p:nvPr/>
        </p:nvSpPr>
        <p:spPr>
          <a:xfrm>
            <a:off x="1946787" y="1725561"/>
            <a:ext cx="4250844" cy="646331"/>
          </a:xfrm>
          <a:prstGeom prst="rect">
            <a:avLst/>
          </a:prstGeom>
          <a:noFill/>
        </p:spPr>
        <p:txBody>
          <a:bodyPr wrap="none" rtlCol="0">
            <a:spAutoFit/>
          </a:bodyPr>
          <a:lstStyle/>
          <a:p>
            <a:r>
              <a:rPr lang="en-US" dirty="0"/>
              <a:t>Follow up script:</a:t>
            </a:r>
          </a:p>
          <a:p>
            <a:r>
              <a:rPr lang="en-US" dirty="0"/>
              <a:t>Simple, definitive moment to buy and hold.</a:t>
            </a:r>
          </a:p>
        </p:txBody>
      </p:sp>
    </p:spTree>
    <p:extLst>
      <p:ext uri="{BB962C8B-B14F-4D97-AF65-F5344CB8AC3E}">
        <p14:creationId xmlns:p14="http://schemas.microsoft.com/office/powerpoint/2010/main" val="31623193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1469279"/>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0" i="0" kern="1200" dirty="0">
                          <a:solidFill>
                            <a:schemeClr val="tx1"/>
                          </a:solidFill>
                          <a:effectLst/>
                          <a:latin typeface="+mn-lt"/>
                          <a:ea typeface="+mn-ea"/>
                          <a:cs typeface="+mn-cs"/>
                        </a:rPr>
                        <a:t>Visualize the historical performance using a back-test TTR_C.R</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Q&amp;A</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Break (5 minutes)</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64</a:t>
            </a:fld>
            <a:endParaRPr lang="en-US" dirty="0"/>
          </a:p>
        </p:txBody>
      </p:sp>
    </p:spTree>
    <p:extLst>
      <p:ext uri="{BB962C8B-B14F-4D97-AF65-F5344CB8AC3E}">
        <p14:creationId xmlns:p14="http://schemas.microsoft.com/office/powerpoint/2010/main" val="8015618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Break!</a:t>
            </a:r>
          </a:p>
        </p:txBody>
      </p:sp>
      <p:sp>
        <p:nvSpPr>
          <p:cNvPr id="3" name="Date Placeholder 2"/>
          <p:cNvSpPr>
            <a:spLocks noGrp="1"/>
          </p:cNvSpPr>
          <p:nvPr>
            <p:ph type="dt" sz="half" idx="10"/>
          </p:nvPr>
        </p:nvSpPr>
        <p:spPr/>
        <p:txBody>
          <a:bodyPr/>
          <a:lstStyle/>
          <a:p>
            <a:fld id="{6700A58B-DD98-43D0-B791-721480A02982}" type="datetime1">
              <a:rPr lang="en-US" smtClean="0"/>
              <a:t>11/1/20</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65</a:t>
            </a:fld>
            <a:endParaRPr lang="en-US"/>
          </a:p>
        </p:txBody>
      </p:sp>
      <p:pic>
        <p:nvPicPr>
          <p:cNvPr id="2050" name="Picture 2" descr="Image result for take a break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438" y="1452562"/>
            <a:ext cx="5953125" cy="395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5338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4262354"/>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IV</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MACD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Walk through the moving </a:t>
                      </a:r>
                      <a:r>
                        <a:rPr lang="en-US" sz="2000" b="1" i="0" kern="1200" dirty="0" err="1">
                          <a:solidFill>
                            <a:srgbClr val="C00000"/>
                          </a:solidFill>
                          <a:effectLst/>
                          <a:latin typeface="+mn-lt"/>
                          <a:ea typeface="+mn-ea"/>
                          <a:cs typeface="+mn-cs"/>
                        </a:rPr>
                        <a:t>avg</a:t>
                      </a:r>
                      <a:r>
                        <a:rPr lang="en-US" sz="2000" b="1" i="0" kern="1200" dirty="0">
                          <a:solidFill>
                            <a:srgbClr val="C00000"/>
                          </a:solidFill>
                          <a:effectLst/>
                          <a:latin typeface="+mn-lt"/>
                          <a:ea typeface="+mn-ea"/>
                          <a:cs typeface="+mn-cs"/>
                        </a:rPr>
                        <a:t> convergence divergence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Manually calculate a standard moving average </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Apply the MACD signal as an indicator </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Visualize the stock &amp; MACD in a dynamic plot TTR_D.R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Debrief on MACD visuals &amp; back-test</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66</a:t>
            </a:fld>
            <a:endParaRPr lang="en-US" dirty="0"/>
          </a:p>
        </p:txBody>
      </p:sp>
    </p:spTree>
    <p:extLst>
      <p:ext uri="{BB962C8B-B14F-4D97-AF65-F5344CB8AC3E}">
        <p14:creationId xmlns:p14="http://schemas.microsoft.com/office/powerpoint/2010/main" val="10749015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7EC854-EEC7-4587-BBE7-3B5A246047E8}"/>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Moving Average Convergence Divergence</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48CD98B2-86C5-4424-9E0D-5C53BDDABF1C}"/>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a:t>By measuring </a:t>
            </a:r>
            <a:r>
              <a:rPr lang="en-US" i="1" u="sng"/>
              <a:t>the moving average of two moving averages with different time frames</a:t>
            </a:r>
            <a:r>
              <a:rPr lang="en-US"/>
              <a:t>, an investor hopes to capture when momentum is building or receding.  </a:t>
            </a:r>
          </a:p>
        </p:txBody>
      </p:sp>
      <p:sp>
        <p:nvSpPr>
          <p:cNvPr id="3" name="Date Placeholder 2">
            <a:extLst>
              <a:ext uri="{FF2B5EF4-FFF2-40B4-BE49-F238E27FC236}">
                <a16:creationId xmlns:a16="http://schemas.microsoft.com/office/drawing/2014/main" id="{B2DD630E-DF67-4EA8-A73A-025083DD4BF2}"/>
              </a:ext>
            </a:extLst>
          </p:cNvPr>
          <p:cNvSpPr>
            <a:spLocks noGrp="1"/>
          </p:cNvSpPr>
          <p:nvPr>
            <p:ph type="dt" sz="half" idx="10"/>
          </p:nvPr>
        </p:nvSpPr>
        <p:spPr>
          <a:xfrm>
            <a:off x="838200" y="6356350"/>
            <a:ext cx="1639957" cy="365125"/>
          </a:xfrm>
        </p:spPr>
        <p:txBody>
          <a:bodyPr vert="horz" lIns="91440" tIns="45720" rIns="91440" bIns="45720" rtlCol="0" anchor="ctr">
            <a:normAutofit/>
          </a:bodyPr>
          <a:lstStyle/>
          <a:p>
            <a:pPr defTabSz="914400">
              <a:spcAft>
                <a:spcPts val="600"/>
              </a:spcAft>
            </a:pPr>
            <a:fld id="{6700A58B-DD98-43D0-B791-721480A02982}" type="datetime1">
              <a:rPr lang="en-US">
                <a:solidFill>
                  <a:srgbClr val="FFFFFF"/>
                </a:solidFill>
              </a:rPr>
              <a:pPr defTabSz="914400">
                <a:spcAft>
                  <a:spcPts val="600"/>
                </a:spcAft>
              </a:pPr>
              <a:t>11/1/20</a:t>
            </a:fld>
            <a:endParaRPr lang="en-US">
              <a:solidFill>
                <a:srgbClr val="FFFFFF"/>
              </a:solidFill>
            </a:endParaRPr>
          </a:p>
        </p:txBody>
      </p:sp>
      <p:sp>
        <p:nvSpPr>
          <p:cNvPr id="4" name="Footer Placeholder 3">
            <a:extLst>
              <a:ext uri="{FF2B5EF4-FFF2-40B4-BE49-F238E27FC236}">
                <a16:creationId xmlns:a16="http://schemas.microsoft.com/office/drawing/2014/main" id="{C6B2F72C-1B6C-44D8-A3B5-6219E6E7AC79}"/>
              </a:ext>
            </a:extLst>
          </p:cNvPr>
          <p:cNvSpPr>
            <a:spLocks noGrp="1"/>
          </p:cNvSpPr>
          <p:nvPr>
            <p:ph type="ftr" sz="quarter" idx="11"/>
          </p:nvPr>
        </p:nvSpPr>
        <p:spPr>
          <a:xfrm>
            <a:off x="4038600" y="6356350"/>
            <a:ext cx="5251174"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Kwartler CS96</a:t>
            </a:r>
          </a:p>
        </p:txBody>
      </p:sp>
    </p:spTree>
    <p:extLst>
      <p:ext uri="{BB962C8B-B14F-4D97-AF65-F5344CB8AC3E}">
        <p14:creationId xmlns:p14="http://schemas.microsoft.com/office/powerpoint/2010/main" val="7806514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C854-EEC7-4587-BBE7-3B5A246047E8}"/>
              </a:ext>
            </a:extLst>
          </p:cNvPr>
          <p:cNvSpPr>
            <a:spLocks noGrp="1"/>
          </p:cNvSpPr>
          <p:nvPr>
            <p:ph type="title"/>
          </p:nvPr>
        </p:nvSpPr>
        <p:spPr/>
        <p:txBody>
          <a:bodyPr>
            <a:normAutofit fontScale="90000"/>
          </a:bodyPr>
          <a:lstStyle/>
          <a:p>
            <a:r>
              <a:rPr lang="en-US" dirty="0"/>
              <a:t>Moving Average Convergence Divergence</a:t>
            </a:r>
          </a:p>
        </p:txBody>
      </p:sp>
      <p:sp>
        <p:nvSpPr>
          <p:cNvPr id="3" name="Date Placeholder 2">
            <a:extLst>
              <a:ext uri="{FF2B5EF4-FFF2-40B4-BE49-F238E27FC236}">
                <a16:creationId xmlns:a16="http://schemas.microsoft.com/office/drawing/2014/main" id="{B2DD630E-DF67-4EA8-A73A-025083DD4BF2}"/>
              </a:ext>
            </a:extLst>
          </p:cNvPr>
          <p:cNvSpPr>
            <a:spLocks noGrp="1"/>
          </p:cNvSpPr>
          <p:nvPr>
            <p:ph type="dt" sz="half" idx="10"/>
          </p:nvPr>
        </p:nvSpPr>
        <p:spPr/>
        <p:txBody>
          <a:bodyPr/>
          <a:lstStyle/>
          <a:p>
            <a:fld id="{6700A58B-DD98-43D0-B791-721480A02982}" type="datetime1">
              <a:rPr lang="en-US" smtClean="0"/>
              <a:t>11/1/20</a:t>
            </a:fld>
            <a:endParaRPr lang="en-US"/>
          </a:p>
        </p:txBody>
      </p:sp>
      <p:sp>
        <p:nvSpPr>
          <p:cNvPr id="4" name="Footer Placeholder 3">
            <a:extLst>
              <a:ext uri="{FF2B5EF4-FFF2-40B4-BE49-F238E27FC236}">
                <a16:creationId xmlns:a16="http://schemas.microsoft.com/office/drawing/2014/main" id="{C6B2F72C-1B6C-44D8-A3B5-6219E6E7AC79}"/>
              </a:ext>
            </a:extLst>
          </p:cNvPr>
          <p:cNvSpPr>
            <a:spLocks noGrp="1"/>
          </p:cNvSpPr>
          <p:nvPr>
            <p:ph type="ftr" sz="quarter" idx="11"/>
          </p:nvPr>
        </p:nvSpPr>
        <p:spPr/>
        <p:txBody>
          <a:bodyPr/>
          <a:lstStyle/>
          <a:p>
            <a:r>
              <a:rPr lang="en-US" dirty="0"/>
              <a:t>Kwartler CS96</a:t>
            </a:r>
          </a:p>
        </p:txBody>
      </p:sp>
      <p:pic>
        <p:nvPicPr>
          <p:cNvPr id="1026" name="Picture 2" descr="https://encrypted-tbn0.gstatic.com/images?q=tbn:ANd9GcTmWHhswmZeevpKDSAZfqIDwA2FsFNYWFvej9pYWddu7rBRY3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747" y="1282700"/>
            <a:ext cx="5491687" cy="4762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2600" y="2743200"/>
            <a:ext cx="5560689" cy="369332"/>
          </a:xfrm>
          <a:prstGeom prst="rect">
            <a:avLst/>
          </a:prstGeom>
          <a:noFill/>
        </p:spPr>
        <p:txBody>
          <a:bodyPr wrap="none" rtlCol="0">
            <a:spAutoFit/>
          </a:bodyPr>
          <a:lstStyle/>
          <a:p>
            <a:pPr algn="ctr"/>
            <a:r>
              <a:rPr lang="en-US" dirty="0"/>
              <a:t>Money is moving into a stock…let’s jump on the upswing!</a:t>
            </a:r>
          </a:p>
        </p:txBody>
      </p:sp>
      <p:sp>
        <p:nvSpPr>
          <p:cNvPr id="8" name="TextBox 7"/>
          <p:cNvSpPr txBox="1"/>
          <p:nvPr/>
        </p:nvSpPr>
        <p:spPr>
          <a:xfrm>
            <a:off x="1007134" y="3251200"/>
            <a:ext cx="4511620" cy="369332"/>
          </a:xfrm>
          <a:prstGeom prst="rect">
            <a:avLst/>
          </a:prstGeom>
          <a:noFill/>
        </p:spPr>
        <p:txBody>
          <a:bodyPr wrap="none" rtlCol="0">
            <a:spAutoFit/>
          </a:bodyPr>
          <a:lstStyle/>
          <a:p>
            <a:pPr algn="ctr"/>
            <a:r>
              <a:rPr lang="en-US" dirty="0"/>
              <a:t>Money is moving away from a stock…let’s sell!</a:t>
            </a:r>
          </a:p>
        </p:txBody>
      </p:sp>
    </p:spTree>
    <p:extLst>
      <p:ext uri="{BB962C8B-B14F-4D97-AF65-F5344CB8AC3E}">
        <p14:creationId xmlns:p14="http://schemas.microsoft.com/office/powerpoint/2010/main" val="32044146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Moving Average Convergence Divergence</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2201043" y="2154213"/>
            <a:ext cx="7424084" cy="1200329"/>
          </a:xfrm>
          <a:prstGeom prst="rect">
            <a:avLst/>
          </a:prstGeom>
          <a:noFill/>
        </p:spPr>
        <p:txBody>
          <a:bodyPr wrap="none" rtlCol="0">
            <a:spAutoFit/>
          </a:bodyPr>
          <a:lstStyle/>
          <a:p>
            <a:r>
              <a:rPr lang="en-US" dirty="0"/>
              <a:t>Instead of SMA’s “n”:</a:t>
            </a:r>
          </a:p>
          <a:p>
            <a:pPr marL="285750" indent="-285750">
              <a:buFont typeface="Arial" panose="020B0604020202020204" pitchFamily="34" charset="0"/>
              <a:buChar char="•"/>
            </a:pPr>
            <a:r>
              <a:rPr lang="en-US" dirty="0" err="1"/>
              <a:t>nFast</a:t>
            </a:r>
            <a:r>
              <a:rPr lang="en-US" dirty="0"/>
              <a:t>(12) – the smaller window to measure (12 periods)</a:t>
            </a:r>
          </a:p>
          <a:p>
            <a:pPr marL="285750" indent="-285750">
              <a:buFont typeface="Arial" panose="020B0604020202020204" pitchFamily="34" charset="0"/>
              <a:buChar char="•"/>
            </a:pPr>
            <a:r>
              <a:rPr lang="en-US" dirty="0" err="1"/>
              <a:t>nSlow</a:t>
            </a:r>
            <a:r>
              <a:rPr lang="en-US" dirty="0"/>
              <a:t>(26)- the longer window to measure (26 periods)</a:t>
            </a:r>
          </a:p>
          <a:p>
            <a:pPr marL="285750" indent="-285750">
              <a:buFont typeface="Arial" panose="020B0604020202020204" pitchFamily="34" charset="0"/>
              <a:buChar char="•"/>
            </a:pPr>
            <a:r>
              <a:rPr lang="en-US" dirty="0" err="1"/>
              <a:t>nSig</a:t>
            </a:r>
            <a:r>
              <a:rPr lang="en-US" dirty="0"/>
              <a:t>(9)- the number of periods used to measure the </a:t>
            </a:r>
            <a:r>
              <a:rPr lang="en-US" dirty="0" err="1"/>
              <a:t>avg</a:t>
            </a:r>
            <a:r>
              <a:rPr lang="en-US" dirty="0"/>
              <a:t> difference “signal”</a:t>
            </a:r>
          </a:p>
        </p:txBody>
      </p:sp>
      <p:sp>
        <p:nvSpPr>
          <p:cNvPr id="11" name="Slide Number Placeholder 4">
            <a:extLst>
              <a:ext uri="{FF2B5EF4-FFF2-40B4-BE49-F238E27FC236}">
                <a16:creationId xmlns:a16="http://schemas.microsoft.com/office/drawing/2014/main" id="{FDE24ED6-0495-416A-8ED2-35C7AA748B5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69</a:t>
            </a:fld>
            <a:endParaRPr lang="en-US" dirty="0"/>
          </a:p>
        </p:txBody>
      </p:sp>
    </p:spTree>
    <p:extLst>
      <p:ext uri="{BB962C8B-B14F-4D97-AF65-F5344CB8AC3E}">
        <p14:creationId xmlns:p14="http://schemas.microsoft.com/office/powerpoint/2010/main" val="385271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243840" y="1671078"/>
            <a:ext cx="11704320" cy="646331"/>
          </a:xfrm>
          <a:prstGeom prst="rect">
            <a:avLst/>
          </a:prstGeom>
          <a:noFill/>
        </p:spPr>
        <p:txBody>
          <a:bodyPr wrap="square" rtlCol="0">
            <a:spAutoFit/>
          </a:bodyPr>
          <a:lstStyle/>
          <a:p>
            <a:r>
              <a:rPr lang="en-US" dirty="0"/>
              <a:t>Extremely technical trading executed without a human that can trigger thousands of actions measured in </a:t>
            </a:r>
            <a:r>
              <a:rPr lang="en-US" dirty="0" err="1"/>
              <a:t>nano</a:t>
            </a:r>
            <a:r>
              <a:rPr lang="en-US" dirty="0"/>
              <a:t>-seconds. “scalping” small profits thousands of times per minute.</a:t>
            </a:r>
          </a:p>
        </p:txBody>
      </p:sp>
      <p:sp>
        <p:nvSpPr>
          <p:cNvPr id="11" name="Oval Callout 10"/>
          <p:cNvSpPr/>
          <p:nvPr/>
        </p:nvSpPr>
        <p:spPr>
          <a:xfrm>
            <a:off x="3112239" y="2904640"/>
            <a:ext cx="2400300" cy="742950"/>
          </a:xfrm>
          <a:prstGeom prst="wedgeEllipseCallout">
            <a:avLst>
              <a:gd name="adj1" fmla="val -58361"/>
              <a:gd name="adj2" fmla="val 630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1001100100…</a:t>
            </a:r>
          </a:p>
        </p:txBody>
      </p:sp>
      <p:pic>
        <p:nvPicPr>
          <p:cNvPr id="6146" name="Picture 2" descr="Funny Computer Nerd Scientist, Vintage Technolo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732" y="3057040"/>
            <a:ext cx="2242332" cy="2667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knight capital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812" y="3758427"/>
            <a:ext cx="3051175" cy="1156904"/>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69805BC3-1BC8-4818-97F5-1F726415C57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a:t>
            </a:fld>
            <a:endParaRPr lang="en-US" dirty="0"/>
          </a:p>
        </p:txBody>
      </p:sp>
      <p:sp>
        <p:nvSpPr>
          <p:cNvPr id="15" name="Title 2">
            <a:extLst>
              <a:ext uri="{FF2B5EF4-FFF2-40B4-BE49-F238E27FC236}">
                <a16:creationId xmlns:a16="http://schemas.microsoft.com/office/drawing/2014/main" id="{77462EA2-8DF1-4803-B274-B53C0F9FA14E}"/>
              </a:ext>
            </a:extLst>
          </p:cNvPr>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
        <p:nvSpPr>
          <p:cNvPr id="16" name="Rectangle 15">
            <a:extLst>
              <a:ext uri="{FF2B5EF4-FFF2-40B4-BE49-F238E27FC236}">
                <a16:creationId xmlns:a16="http://schemas.microsoft.com/office/drawing/2014/main" id="{159DEE1D-C2BD-4390-B005-B76F0A4D07B3}"/>
              </a:ext>
            </a:extLst>
          </p:cNvPr>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High Frequency Trading</a:t>
            </a:r>
          </a:p>
        </p:txBody>
      </p:sp>
      <p:sp>
        <p:nvSpPr>
          <p:cNvPr id="10" name="TextBox 9">
            <a:extLst>
              <a:ext uri="{FF2B5EF4-FFF2-40B4-BE49-F238E27FC236}">
                <a16:creationId xmlns:a16="http://schemas.microsoft.com/office/drawing/2014/main" id="{77F8AF1A-DC69-4451-B210-838FD6ED0408}"/>
              </a:ext>
            </a:extLst>
          </p:cNvPr>
          <p:cNvSpPr txBox="1"/>
          <p:nvPr/>
        </p:nvSpPr>
        <p:spPr>
          <a:xfrm>
            <a:off x="9490619" y="5724040"/>
            <a:ext cx="2701381" cy="600164"/>
          </a:xfrm>
          <a:prstGeom prst="rect">
            <a:avLst/>
          </a:prstGeom>
          <a:noFill/>
        </p:spPr>
        <p:txBody>
          <a:bodyPr wrap="none" rtlCol="0">
            <a:spAutoFit/>
          </a:bodyPr>
          <a:lstStyle/>
          <a:p>
            <a:r>
              <a:rPr lang="en-US" sz="1100" dirty="0"/>
              <a:t>*Although HFT uses algorithms:</a:t>
            </a:r>
          </a:p>
          <a:p>
            <a:r>
              <a:rPr lang="en-US" sz="1100" dirty="0"/>
              <a:t>&gt;There is no human in the loop</a:t>
            </a:r>
          </a:p>
          <a:p>
            <a:r>
              <a:rPr lang="en-US" sz="1100" dirty="0"/>
              <a:t>&gt;Primary profits derive from market making</a:t>
            </a:r>
          </a:p>
        </p:txBody>
      </p:sp>
    </p:spTree>
    <p:extLst>
      <p:ext uri="{BB962C8B-B14F-4D97-AF65-F5344CB8AC3E}">
        <p14:creationId xmlns:p14="http://schemas.microsoft.com/office/powerpoint/2010/main" val="27519485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Moving Average Convergence Divergence</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TextBox 6"/>
          <p:cNvSpPr txBox="1"/>
          <p:nvPr/>
        </p:nvSpPr>
        <p:spPr>
          <a:xfrm>
            <a:off x="1673402" y="3890348"/>
            <a:ext cx="8216929" cy="461665"/>
          </a:xfrm>
          <a:prstGeom prst="rect">
            <a:avLst/>
          </a:prstGeom>
          <a:noFill/>
        </p:spPr>
        <p:txBody>
          <a:bodyPr wrap="none" rtlCol="0">
            <a:spAutoFit/>
          </a:bodyPr>
          <a:lstStyle/>
          <a:p>
            <a:r>
              <a:rPr lang="en-US" sz="2400" b="1" dirty="0"/>
              <a:t>Calculate the 12 (</a:t>
            </a:r>
            <a:r>
              <a:rPr lang="en-US" sz="2400" b="1" dirty="0" err="1"/>
              <a:t>nFast</a:t>
            </a:r>
            <a:r>
              <a:rPr lang="en-US" sz="2400" b="1" dirty="0"/>
              <a:t>) day &amp; 26 (</a:t>
            </a:r>
            <a:r>
              <a:rPr lang="en-US" sz="2400" b="1" dirty="0" err="1"/>
              <a:t>nSlow</a:t>
            </a:r>
            <a:r>
              <a:rPr lang="en-US" sz="2400" b="1" dirty="0"/>
              <a:t>) day moving averages.</a:t>
            </a:r>
          </a:p>
        </p:txBody>
      </p:sp>
      <p:sp>
        <p:nvSpPr>
          <p:cNvPr id="9" name="TextBox 8"/>
          <p:cNvSpPr txBox="1"/>
          <p:nvPr/>
        </p:nvSpPr>
        <p:spPr>
          <a:xfrm>
            <a:off x="2201043" y="2154213"/>
            <a:ext cx="7424084" cy="1200329"/>
          </a:xfrm>
          <a:prstGeom prst="rect">
            <a:avLst/>
          </a:prstGeom>
          <a:noFill/>
        </p:spPr>
        <p:txBody>
          <a:bodyPr wrap="none" rtlCol="0">
            <a:spAutoFit/>
          </a:bodyPr>
          <a:lstStyle/>
          <a:p>
            <a:r>
              <a:rPr lang="en-US" dirty="0"/>
              <a:t>Instead of SMA’s “n”:</a:t>
            </a:r>
          </a:p>
          <a:p>
            <a:pPr marL="285750" indent="-285750">
              <a:buFont typeface="Arial" panose="020B0604020202020204" pitchFamily="34" charset="0"/>
              <a:buChar char="•"/>
            </a:pPr>
            <a:r>
              <a:rPr lang="en-US" dirty="0" err="1"/>
              <a:t>nFast</a:t>
            </a:r>
            <a:r>
              <a:rPr lang="en-US" dirty="0"/>
              <a:t>(12) – the smaller window to measure (12 periods)</a:t>
            </a:r>
          </a:p>
          <a:p>
            <a:pPr marL="285750" indent="-285750">
              <a:buFont typeface="Arial" panose="020B0604020202020204" pitchFamily="34" charset="0"/>
              <a:buChar char="•"/>
            </a:pPr>
            <a:r>
              <a:rPr lang="en-US" dirty="0" err="1"/>
              <a:t>nSlow</a:t>
            </a:r>
            <a:r>
              <a:rPr lang="en-US" dirty="0"/>
              <a:t>(26)- the longer window to measure (26 periods)</a:t>
            </a:r>
          </a:p>
          <a:p>
            <a:pPr marL="285750" indent="-285750">
              <a:buFont typeface="Arial" panose="020B0604020202020204" pitchFamily="34" charset="0"/>
              <a:buChar char="•"/>
            </a:pPr>
            <a:r>
              <a:rPr lang="en-US" dirty="0" err="1"/>
              <a:t>nSig</a:t>
            </a:r>
            <a:r>
              <a:rPr lang="en-US" dirty="0"/>
              <a:t>(9)- the number of periods used to measure the </a:t>
            </a:r>
            <a:r>
              <a:rPr lang="en-US" dirty="0" err="1"/>
              <a:t>avg</a:t>
            </a:r>
            <a:r>
              <a:rPr lang="en-US" dirty="0"/>
              <a:t> difference “signal”</a:t>
            </a:r>
          </a:p>
        </p:txBody>
      </p:sp>
      <p:sp>
        <p:nvSpPr>
          <p:cNvPr id="11" name="Slide Number Placeholder 4">
            <a:extLst>
              <a:ext uri="{FF2B5EF4-FFF2-40B4-BE49-F238E27FC236}">
                <a16:creationId xmlns:a16="http://schemas.microsoft.com/office/drawing/2014/main" id="{FDE24ED6-0495-416A-8ED2-35C7AA748B5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70</a:t>
            </a:fld>
            <a:endParaRPr lang="en-US" dirty="0"/>
          </a:p>
        </p:txBody>
      </p:sp>
      <p:sp>
        <p:nvSpPr>
          <p:cNvPr id="8" name="TextBox 7">
            <a:extLst>
              <a:ext uri="{FF2B5EF4-FFF2-40B4-BE49-F238E27FC236}">
                <a16:creationId xmlns:a16="http://schemas.microsoft.com/office/drawing/2014/main" id="{61AF331C-E908-C945-9FD4-7EF3871C9FF4}"/>
              </a:ext>
            </a:extLst>
          </p:cNvPr>
          <p:cNvSpPr txBox="1"/>
          <p:nvPr/>
        </p:nvSpPr>
        <p:spPr>
          <a:xfrm>
            <a:off x="1673402" y="4404083"/>
            <a:ext cx="8569525" cy="461665"/>
          </a:xfrm>
          <a:prstGeom prst="rect">
            <a:avLst/>
          </a:prstGeom>
          <a:noFill/>
        </p:spPr>
        <p:txBody>
          <a:bodyPr wrap="none" rtlCol="0">
            <a:spAutoFit/>
          </a:bodyPr>
          <a:lstStyle/>
          <a:p>
            <a:r>
              <a:rPr lang="en-US" sz="2400" b="1" dirty="0"/>
              <a:t>Calculate the </a:t>
            </a:r>
            <a:r>
              <a:rPr lang="en-US" sz="2400" b="1" u="sng" dirty="0"/>
              <a:t>difference</a:t>
            </a:r>
            <a:r>
              <a:rPr lang="en-US" sz="2400" b="1" dirty="0"/>
              <a:t> between averages from the previous step</a:t>
            </a:r>
          </a:p>
        </p:txBody>
      </p:sp>
      <p:sp>
        <p:nvSpPr>
          <p:cNvPr id="10" name="TextBox 9">
            <a:extLst>
              <a:ext uri="{FF2B5EF4-FFF2-40B4-BE49-F238E27FC236}">
                <a16:creationId xmlns:a16="http://schemas.microsoft.com/office/drawing/2014/main" id="{B007F6D4-D93E-F541-8C06-5D967407E9D4}"/>
              </a:ext>
            </a:extLst>
          </p:cNvPr>
          <p:cNvSpPr txBox="1"/>
          <p:nvPr/>
        </p:nvSpPr>
        <p:spPr>
          <a:xfrm>
            <a:off x="1673402" y="4917818"/>
            <a:ext cx="7575087" cy="461665"/>
          </a:xfrm>
          <a:prstGeom prst="rect">
            <a:avLst/>
          </a:prstGeom>
          <a:noFill/>
        </p:spPr>
        <p:txBody>
          <a:bodyPr wrap="none" rtlCol="0">
            <a:spAutoFit/>
          </a:bodyPr>
          <a:lstStyle/>
          <a:p>
            <a:r>
              <a:rPr lang="en-US" sz="2400" b="1" dirty="0"/>
              <a:t>Calculate the 9 day Moving Avg (</a:t>
            </a:r>
            <a:r>
              <a:rPr lang="en-US" sz="2400" b="1" dirty="0" err="1"/>
              <a:t>nSig</a:t>
            </a:r>
            <a:r>
              <a:rPr lang="en-US" sz="2400" b="1" dirty="0"/>
              <a:t>) of the previous step</a:t>
            </a:r>
          </a:p>
        </p:txBody>
      </p:sp>
    </p:spTree>
    <p:extLst>
      <p:ext uri="{BB962C8B-B14F-4D97-AF65-F5344CB8AC3E}">
        <p14:creationId xmlns:p14="http://schemas.microsoft.com/office/powerpoint/2010/main" val="372876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Moving Average Convergence Divergence</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TextBox 6"/>
          <p:cNvSpPr txBox="1"/>
          <p:nvPr/>
        </p:nvSpPr>
        <p:spPr>
          <a:xfrm>
            <a:off x="696498" y="3890348"/>
            <a:ext cx="10673948" cy="1200329"/>
          </a:xfrm>
          <a:prstGeom prst="rect">
            <a:avLst/>
          </a:prstGeom>
          <a:noFill/>
        </p:spPr>
        <p:txBody>
          <a:bodyPr wrap="none" rtlCol="0">
            <a:spAutoFit/>
          </a:bodyPr>
          <a:lstStyle/>
          <a:p>
            <a:pPr marL="514350" indent="-514350">
              <a:buAutoNum type="arabicPeriod"/>
            </a:pPr>
            <a:r>
              <a:rPr lang="en-US" sz="2400" b="1" dirty="0"/>
              <a:t>Calculate the 12 (</a:t>
            </a:r>
            <a:r>
              <a:rPr lang="en-US" sz="2400" b="1" dirty="0" err="1"/>
              <a:t>nFast</a:t>
            </a:r>
            <a:r>
              <a:rPr lang="en-US" sz="2400" b="1" dirty="0"/>
              <a:t>) day &amp; 26 (</a:t>
            </a:r>
            <a:r>
              <a:rPr lang="en-US" sz="2400" b="1" dirty="0" err="1"/>
              <a:t>nSlow</a:t>
            </a:r>
            <a:r>
              <a:rPr lang="en-US" sz="2400" b="1" dirty="0"/>
              <a:t>) day moving averages.</a:t>
            </a:r>
          </a:p>
          <a:p>
            <a:pPr marL="514350" indent="-514350">
              <a:buAutoNum type="arabicPeriod"/>
            </a:pPr>
            <a:r>
              <a:rPr lang="en-US" sz="2400" b="1" dirty="0"/>
              <a:t>Calculate the difference between averages from #1 (in R it’s the MACD column)</a:t>
            </a:r>
          </a:p>
          <a:p>
            <a:pPr marL="514350" indent="-514350">
              <a:buAutoNum type="arabicPeriod"/>
            </a:pPr>
            <a:r>
              <a:rPr lang="en-US" sz="2400" b="1" dirty="0"/>
              <a:t>Calculate the 9 day Moving </a:t>
            </a:r>
            <a:r>
              <a:rPr lang="en-US" sz="2400" b="1" dirty="0" err="1"/>
              <a:t>Avg</a:t>
            </a:r>
            <a:r>
              <a:rPr lang="en-US" sz="2400" b="1" dirty="0"/>
              <a:t> (</a:t>
            </a:r>
            <a:r>
              <a:rPr lang="en-US" sz="2400" b="1" dirty="0" err="1"/>
              <a:t>nSig</a:t>
            </a:r>
            <a:r>
              <a:rPr lang="en-US" sz="2400" b="1" dirty="0"/>
              <a:t>) of #2 </a:t>
            </a:r>
          </a:p>
        </p:txBody>
      </p:sp>
      <p:sp>
        <p:nvSpPr>
          <p:cNvPr id="9" name="TextBox 8"/>
          <p:cNvSpPr txBox="1"/>
          <p:nvPr/>
        </p:nvSpPr>
        <p:spPr>
          <a:xfrm>
            <a:off x="2201043" y="2154213"/>
            <a:ext cx="7424084" cy="1200329"/>
          </a:xfrm>
          <a:prstGeom prst="rect">
            <a:avLst/>
          </a:prstGeom>
          <a:noFill/>
        </p:spPr>
        <p:txBody>
          <a:bodyPr wrap="none" rtlCol="0">
            <a:spAutoFit/>
          </a:bodyPr>
          <a:lstStyle/>
          <a:p>
            <a:r>
              <a:rPr lang="en-US" dirty="0"/>
              <a:t>Instead of SMA’s “n”:</a:t>
            </a:r>
          </a:p>
          <a:p>
            <a:pPr marL="285750" indent="-285750">
              <a:buFont typeface="Arial" panose="020B0604020202020204" pitchFamily="34" charset="0"/>
              <a:buChar char="•"/>
            </a:pPr>
            <a:r>
              <a:rPr lang="en-US" dirty="0" err="1"/>
              <a:t>nFast</a:t>
            </a:r>
            <a:r>
              <a:rPr lang="en-US" dirty="0"/>
              <a:t>(12) – the smaller window to measure (12 periods)</a:t>
            </a:r>
          </a:p>
          <a:p>
            <a:pPr marL="285750" indent="-285750">
              <a:buFont typeface="Arial" panose="020B0604020202020204" pitchFamily="34" charset="0"/>
              <a:buChar char="•"/>
            </a:pPr>
            <a:r>
              <a:rPr lang="en-US" dirty="0" err="1"/>
              <a:t>nSlow</a:t>
            </a:r>
            <a:r>
              <a:rPr lang="en-US" dirty="0"/>
              <a:t>(26)- the longer window to measure (26 periods)</a:t>
            </a:r>
          </a:p>
          <a:p>
            <a:pPr marL="285750" indent="-285750">
              <a:buFont typeface="Arial" panose="020B0604020202020204" pitchFamily="34" charset="0"/>
              <a:buChar char="•"/>
            </a:pPr>
            <a:r>
              <a:rPr lang="en-US" dirty="0" err="1"/>
              <a:t>nSig</a:t>
            </a:r>
            <a:r>
              <a:rPr lang="en-US" dirty="0"/>
              <a:t>(9)- the number of periods used to measure the </a:t>
            </a:r>
            <a:r>
              <a:rPr lang="en-US" dirty="0" err="1"/>
              <a:t>avg</a:t>
            </a:r>
            <a:r>
              <a:rPr lang="en-US" dirty="0"/>
              <a:t> difference “signal”</a:t>
            </a:r>
          </a:p>
        </p:txBody>
      </p:sp>
      <p:sp>
        <p:nvSpPr>
          <p:cNvPr id="11" name="Slide Number Placeholder 4">
            <a:extLst>
              <a:ext uri="{FF2B5EF4-FFF2-40B4-BE49-F238E27FC236}">
                <a16:creationId xmlns:a16="http://schemas.microsoft.com/office/drawing/2014/main" id="{FDE24ED6-0495-416A-8ED2-35C7AA748B5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71</a:t>
            </a:fld>
            <a:endParaRPr lang="en-US" dirty="0"/>
          </a:p>
        </p:txBody>
      </p:sp>
      <p:sp>
        <p:nvSpPr>
          <p:cNvPr id="12" name="Rectangle 11">
            <a:extLst>
              <a:ext uri="{FF2B5EF4-FFF2-40B4-BE49-F238E27FC236}">
                <a16:creationId xmlns:a16="http://schemas.microsoft.com/office/drawing/2014/main" id="{E4599AE8-081F-489C-8386-807080053530}"/>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rPr>
              <a:t>When MACD output of #2 &gt; Signal, the price is accelerating, positive momentum/money is coming to the equity which represents a buying opportunity.  Converse is true.</a:t>
            </a:r>
          </a:p>
        </p:txBody>
      </p:sp>
    </p:spTree>
    <p:extLst>
      <p:ext uri="{BB962C8B-B14F-4D97-AF65-F5344CB8AC3E}">
        <p14:creationId xmlns:p14="http://schemas.microsoft.com/office/powerpoint/2010/main" val="13478347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9710215"/>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IV</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MACD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Walk through the moving </a:t>
                      </a:r>
                      <a:r>
                        <a:rPr lang="en-US" sz="2000" b="0" i="0" kern="1200" dirty="0" err="1">
                          <a:solidFill>
                            <a:schemeClr val="dk1"/>
                          </a:solidFill>
                          <a:effectLst/>
                          <a:latin typeface="+mn-lt"/>
                          <a:ea typeface="+mn-ea"/>
                          <a:cs typeface="+mn-cs"/>
                        </a:rPr>
                        <a:t>avg</a:t>
                      </a:r>
                      <a:r>
                        <a:rPr lang="en-US" sz="2000" b="0" i="0" kern="1200" dirty="0">
                          <a:solidFill>
                            <a:schemeClr val="dk1"/>
                          </a:solidFill>
                          <a:effectLst/>
                          <a:latin typeface="+mn-lt"/>
                          <a:ea typeface="+mn-ea"/>
                          <a:cs typeface="+mn-cs"/>
                        </a:rPr>
                        <a:t> convergence divergence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Manually calculate a standard moving average </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Apply the MACD signal as an indicator </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Visualize the stock &amp; MACD in a dynamic plot TTR_D.R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Debrief on MACD visuals &amp; back-test</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72</a:t>
            </a:fld>
            <a:endParaRPr lang="en-US" dirty="0"/>
          </a:p>
        </p:txBody>
      </p:sp>
    </p:spTree>
    <p:extLst>
      <p:ext uri="{BB962C8B-B14F-4D97-AF65-F5344CB8AC3E}">
        <p14:creationId xmlns:p14="http://schemas.microsoft.com/office/powerpoint/2010/main" val="4155976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TTR_D.R</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838200" y="1423267"/>
            <a:ext cx="5497146" cy="2185214"/>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Calculate MACD </a:t>
            </a:r>
          </a:p>
          <a:p>
            <a:pPr marL="285750" indent="-285750">
              <a:buFont typeface="Arial" panose="020B0604020202020204" pitchFamily="34" charset="0"/>
              <a:buChar char="•"/>
            </a:pPr>
            <a:r>
              <a:rPr lang="en-US" dirty="0"/>
              <a:t>Plot a dynamic graph of the closing &amp; MACD indicator</a:t>
            </a:r>
          </a:p>
          <a:p>
            <a:pPr marL="285750" indent="-285750">
              <a:buFont typeface="Arial" panose="020B0604020202020204" pitchFamily="34" charset="0"/>
              <a:buChar char="•"/>
            </a:pPr>
            <a:r>
              <a:rPr lang="en-US" dirty="0"/>
              <a:t>Visually inspect the results of buy/sell actions</a:t>
            </a:r>
          </a:p>
          <a:p>
            <a:pPr marL="285750" indent="-285750">
              <a:buFont typeface="Arial" panose="020B0604020202020204" pitchFamily="34" charset="0"/>
              <a:buChar char="•"/>
            </a:pPr>
            <a:r>
              <a:rPr lang="en-US" dirty="0"/>
              <a:t>Calculate cumulative return for the indicator</a:t>
            </a:r>
          </a:p>
        </p:txBody>
      </p:sp>
      <p:sp>
        <p:nvSpPr>
          <p:cNvPr id="7" name="Slide Number Placeholder 4">
            <a:extLst>
              <a:ext uri="{FF2B5EF4-FFF2-40B4-BE49-F238E27FC236}">
                <a16:creationId xmlns:a16="http://schemas.microsoft.com/office/drawing/2014/main" id="{540C3D4C-C3B5-40F6-9652-ACF71B50F738}"/>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73</a:t>
            </a:fld>
            <a:endParaRPr lang="en-US" dirty="0"/>
          </a:p>
        </p:txBody>
      </p:sp>
    </p:spTree>
    <p:extLst>
      <p:ext uri="{BB962C8B-B14F-4D97-AF65-F5344CB8AC3E}">
        <p14:creationId xmlns:p14="http://schemas.microsoft.com/office/powerpoint/2010/main" val="38552615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7936985"/>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IV</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MACD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Walk through the moving </a:t>
                      </a:r>
                      <a:r>
                        <a:rPr lang="en-US" sz="2000" b="0" i="0" kern="1200" dirty="0" err="1">
                          <a:solidFill>
                            <a:schemeClr val="dk1"/>
                          </a:solidFill>
                          <a:effectLst/>
                          <a:latin typeface="+mn-lt"/>
                          <a:ea typeface="+mn-ea"/>
                          <a:cs typeface="+mn-cs"/>
                        </a:rPr>
                        <a:t>avg</a:t>
                      </a:r>
                      <a:r>
                        <a:rPr lang="en-US" sz="2000" b="0" i="0" kern="1200" dirty="0">
                          <a:solidFill>
                            <a:schemeClr val="dk1"/>
                          </a:solidFill>
                          <a:effectLst/>
                          <a:latin typeface="+mn-lt"/>
                          <a:ea typeface="+mn-ea"/>
                          <a:cs typeface="+mn-cs"/>
                        </a:rPr>
                        <a:t> convergence divergence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Manually calculate a standard moving average </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Apply the MACD signal as an indicator </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Visualize the stock &amp; MACD in a dynamic plot TTR_D.R</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Debrief on MACD visuals &amp; back-test</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Q&amp;A</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74</a:t>
            </a:fld>
            <a:endParaRPr lang="en-US" dirty="0"/>
          </a:p>
        </p:txBody>
      </p:sp>
    </p:spTree>
    <p:extLst>
      <p:ext uri="{BB962C8B-B14F-4D97-AF65-F5344CB8AC3E}">
        <p14:creationId xmlns:p14="http://schemas.microsoft.com/office/powerpoint/2010/main" val="29349019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 a momentum indicator…</a:t>
            </a:r>
          </a:p>
        </p:txBody>
      </p:sp>
      <p:sp>
        <p:nvSpPr>
          <p:cNvPr id="3" name="Date Placeholder 2"/>
          <p:cNvSpPr>
            <a:spLocks noGrp="1"/>
          </p:cNvSpPr>
          <p:nvPr>
            <p:ph type="dt" sz="half" idx="10"/>
          </p:nvPr>
        </p:nvSpPr>
        <p:spPr/>
        <p:txBody>
          <a:bodyPr/>
          <a:lstStyle/>
          <a:p>
            <a:fld id="{6700A58B-DD98-43D0-B791-721480A02982}" type="datetime1">
              <a:rPr lang="en-US" smtClean="0"/>
              <a:t>11/1/20</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75</a:t>
            </a:fld>
            <a:endParaRPr lang="en-US"/>
          </a:p>
        </p:txBody>
      </p:sp>
      <p:sp>
        <p:nvSpPr>
          <p:cNvPr id="6" name="TextBox 5"/>
          <p:cNvSpPr txBox="1"/>
          <p:nvPr/>
        </p:nvSpPr>
        <p:spPr>
          <a:xfrm>
            <a:off x="728134" y="1794933"/>
            <a:ext cx="10651066"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MACD captures when the market is moving positively or negatively towards an equity.  When emotional sentiment is positive or negative.</a:t>
            </a:r>
          </a:p>
        </p:txBody>
      </p:sp>
      <p:sp>
        <p:nvSpPr>
          <p:cNvPr id="7" name="TextBox 6"/>
          <p:cNvSpPr txBox="1"/>
          <p:nvPr/>
        </p:nvSpPr>
        <p:spPr>
          <a:xfrm>
            <a:off x="728134" y="3308866"/>
            <a:ext cx="8850115"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a:t>MACD does not “Buy Low &amp; Sell High” It’s buy high and sell higher!</a:t>
            </a:r>
          </a:p>
        </p:txBody>
      </p:sp>
      <p:sp>
        <p:nvSpPr>
          <p:cNvPr id="8" name="TextBox 7"/>
          <p:cNvSpPr txBox="1"/>
          <p:nvPr/>
        </p:nvSpPr>
        <p:spPr>
          <a:xfrm>
            <a:off x="728134" y="4453467"/>
            <a:ext cx="10905067"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MACD will not identify the market low point or high point exactly.  So the returns will never be 100% of the possibility.  </a:t>
            </a:r>
          </a:p>
        </p:txBody>
      </p:sp>
    </p:spTree>
    <p:extLst>
      <p:ext uri="{BB962C8B-B14F-4D97-AF65-F5344CB8AC3E}">
        <p14:creationId xmlns:p14="http://schemas.microsoft.com/office/powerpoint/2010/main" val="5538996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6258495"/>
              </p:ext>
            </p:extLst>
          </p:nvPr>
        </p:nvGraphicFramePr>
        <p:xfrm>
          <a:off x="3190413" y="1111250"/>
          <a:ext cx="5811174" cy="1981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V</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&amp; Applying the RSI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Learn what a relative strength indicator is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Interpret RSI as an indication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Construction &amp; visualization of RSI in dynamic</a:t>
                      </a:r>
                      <a:r>
                        <a:rPr lang="en-US" sz="2000" b="0" i="0" kern="1200" baseline="0" dirty="0">
                          <a:solidFill>
                            <a:schemeClr val="dk1"/>
                          </a:solidFill>
                          <a:effectLst/>
                          <a:latin typeface="+mn-lt"/>
                          <a:ea typeface="+mn-ea"/>
                          <a:cs typeface="+mn-cs"/>
                        </a:rPr>
                        <a:t> plot with TTR_E.R</a:t>
                      </a:r>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76</a:t>
            </a:fld>
            <a:endParaRPr lang="en-US" dirty="0"/>
          </a:p>
        </p:txBody>
      </p:sp>
    </p:spTree>
    <p:extLst>
      <p:ext uri="{BB962C8B-B14F-4D97-AF65-F5344CB8AC3E}">
        <p14:creationId xmlns:p14="http://schemas.microsoft.com/office/powerpoint/2010/main" val="19664150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Relative Strength Index (RSI)</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6" name="Picture 2" descr="Image result for dashboard gau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925" y="1771651"/>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59900" y="1975088"/>
            <a:ext cx="4657725" cy="1754326"/>
          </a:xfrm>
          <a:prstGeom prst="rect">
            <a:avLst/>
          </a:prstGeom>
          <a:noFill/>
        </p:spPr>
        <p:txBody>
          <a:bodyPr wrap="square" rtlCol="0">
            <a:spAutoFit/>
          </a:bodyPr>
          <a:lstStyle/>
          <a:p>
            <a:r>
              <a:rPr lang="en-US" dirty="0"/>
              <a:t>Momentum Oscillator</a:t>
            </a:r>
          </a:p>
          <a:p>
            <a:pPr marL="285750" indent="-285750">
              <a:buFont typeface="Arial" panose="020B0604020202020204" pitchFamily="34" charset="0"/>
              <a:buChar char="•"/>
            </a:pPr>
            <a:r>
              <a:rPr lang="en-US" dirty="0"/>
              <a:t>Index between 0-100 </a:t>
            </a:r>
          </a:p>
          <a:p>
            <a:pPr marL="285750" indent="-285750">
              <a:buFont typeface="Arial" panose="020B0604020202020204" pitchFamily="34" charset="0"/>
              <a:buChar char="•"/>
            </a:pPr>
            <a:r>
              <a:rPr lang="en-US" dirty="0"/>
              <a:t>Compares average gains and losses in 14 day periods (“n”)</a:t>
            </a:r>
          </a:p>
          <a:p>
            <a:pPr marL="285750" indent="-285750">
              <a:buFont typeface="Arial" panose="020B0604020202020204" pitchFamily="34" charset="0"/>
              <a:buChar char="•"/>
            </a:pPr>
            <a:r>
              <a:rPr lang="en-US" dirty="0"/>
              <a:t>Usually interpreted as an overbought/oversold (over 70 / below 30)</a:t>
            </a:r>
          </a:p>
        </p:txBody>
      </p:sp>
      <p:sp>
        <p:nvSpPr>
          <p:cNvPr id="7" name="TextBox 6"/>
          <p:cNvSpPr txBox="1"/>
          <p:nvPr/>
        </p:nvSpPr>
        <p:spPr>
          <a:xfrm>
            <a:off x="8005796" y="6018663"/>
            <a:ext cx="2662204" cy="276999"/>
          </a:xfrm>
          <a:prstGeom prst="rect">
            <a:avLst/>
          </a:prstGeom>
          <a:noFill/>
        </p:spPr>
        <p:txBody>
          <a:bodyPr wrap="none" rtlCol="0">
            <a:spAutoFit/>
          </a:bodyPr>
          <a:lstStyle/>
          <a:p>
            <a:r>
              <a:rPr lang="en-US" sz="1200" i="1" dirty="0"/>
              <a:t>* Usually uses EMA but we will do SMA.</a:t>
            </a:r>
          </a:p>
        </p:txBody>
      </p:sp>
      <p:sp>
        <p:nvSpPr>
          <p:cNvPr id="9" name="Slide Number Placeholder 4">
            <a:extLst>
              <a:ext uri="{FF2B5EF4-FFF2-40B4-BE49-F238E27FC236}">
                <a16:creationId xmlns:a16="http://schemas.microsoft.com/office/drawing/2014/main" id="{6B031C50-6FD4-402B-AF61-E0E7C954B4FC}"/>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77</a:t>
            </a:fld>
            <a:endParaRPr lang="en-US" dirty="0"/>
          </a:p>
        </p:txBody>
      </p:sp>
    </p:spTree>
    <p:extLst>
      <p:ext uri="{BB962C8B-B14F-4D97-AF65-F5344CB8AC3E}">
        <p14:creationId xmlns:p14="http://schemas.microsoft.com/office/powerpoint/2010/main" val="3807631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Creates a control chart.</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cxnSp>
        <p:nvCxnSpPr>
          <p:cNvPr id="7" name="Straight Arrow Connector 6"/>
          <p:cNvCxnSpPr/>
          <p:nvPr/>
        </p:nvCxnSpPr>
        <p:spPr>
          <a:xfrm>
            <a:off x="3552825" y="4872038"/>
            <a:ext cx="582930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271837" y="1971675"/>
            <a:ext cx="0" cy="2905126"/>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10238" y="5086350"/>
            <a:ext cx="663964" cy="369332"/>
          </a:xfrm>
          <a:prstGeom prst="rect">
            <a:avLst/>
          </a:prstGeom>
          <a:noFill/>
        </p:spPr>
        <p:txBody>
          <a:bodyPr wrap="none" rtlCol="0">
            <a:spAutoFit/>
          </a:bodyPr>
          <a:lstStyle/>
          <a:p>
            <a:r>
              <a:rPr lang="en-US" dirty="0"/>
              <a:t>TIME</a:t>
            </a:r>
          </a:p>
        </p:txBody>
      </p:sp>
      <p:sp>
        <p:nvSpPr>
          <p:cNvPr id="13" name="TextBox 12"/>
          <p:cNvSpPr txBox="1"/>
          <p:nvPr/>
        </p:nvSpPr>
        <p:spPr>
          <a:xfrm rot="16200000">
            <a:off x="2647951" y="3438525"/>
            <a:ext cx="523092" cy="369332"/>
          </a:xfrm>
          <a:prstGeom prst="rect">
            <a:avLst/>
          </a:prstGeom>
          <a:noFill/>
        </p:spPr>
        <p:txBody>
          <a:bodyPr wrap="none" rtlCol="0">
            <a:spAutoFit/>
          </a:bodyPr>
          <a:lstStyle/>
          <a:p>
            <a:r>
              <a:rPr lang="en-US" dirty="0"/>
              <a:t>RSI </a:t>
            </a:r>
          </a:p>
        </p:txBody>
      </p:sp>
      <p:cxnSp>
        <p:nvCxnSpPr>
          <p:cNvPr id="15" name="Straight Connector 14"/>
          <p:cNvCxnSpPr/>
          <p:nvPr/>
        </p:nvCxnSpPr>
        <p:spPr>
          <a:xfrm>
            <a:off x="3381375" y="2900363"/>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33763" y="4010025"/>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47975" y="2724150"/>
            <a:ext cx="418704" cy="369332"/>
          </a:xfrm>
          <a:prstGeom prst="rect">
            <a:avLst/>
          </a:prstGeom>
          <a:noFill/>
        </p:spPr>
        <p:txBody>
          <a:bodyPr wrap="none" rtlCol="0">
            <a:spAutoFit/>
          </a:bodyPr>
          <a:lstStyle/>
          <a:p>
            <a:r>
              <a:rPr lang="en-US" dirty="0"/>
              <a:t>70</a:t>
            </a:r>
          </a:p>
        </p:txBody>
      </p:sp>
      <p:sp>
        <p:nvSpPr>
          <p:cNvPr id="18" name="TextBox 17"/>
          <p:cNvSpPr txBox="1"/>
          <p:nvPr/>
        </p:nvSpPr>
        <p:spPr>
          <a:xfrm>
            <a:off x="2857500" y="3833813"/>
            <a:ext cx="418704" cy="369332"/>
          </a:xfrm>
          <a:prstGeom prst="rect">
            <a:avLst/>
          </a:prstGeom>
          <a:noFill/>
        </p:spPr>
        <p:txBody>
          <a:bodyPr wrap="none" rtlCol="0">
            <a:spAutoFit/>
          </a:bodyPr>
          <a:lstStyle/>
          <a:p>
            <a:r>
              <a:rPr lang="en-US" dirty="0"/>
              <a:t>30</a:t>
            </a:r>
          </a:p>
        </p:txBody>
      </p:sp>
      <p:cxnSp>
        <p:nvCxnSpPr>
          <p:cNvPr id="20" name="Straight Connector 19"/>
          <p:cNvCxnSpPr/>
          <p:nvPr/>
        </p:nvCxnSpPr>
        <p:spPr>
          <a:xfrm flipV="1">
            <a:off x="3537686" y="3682124"/>
            <a:ext cx="600075" cy="8572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123472" y="3696412"/>
            <a:ext cx="457200"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580673" y="3067762"/>
            <a:ext cx="728663" cy="10715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04430" y="2782012"/>
            <a:ext cx="533542" cy="2887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836694" y="2511188"/>
            <a:ext cx="259307" cy="2729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6089176" y="2524836"/>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6471314" y="2756848"/>
            <a:ext cx="511791" cy="197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6964907" y="2759122"/>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7340221" y="3195851"/>
            <a:ext cx="263857" cy="1478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7574509" y="3327780"/>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7747381" y="3527947"/>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7899781" y="3707643"/>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8038533" y="3866866"/>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8190933" y="4039737"/>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8356981" y="4233081"/>
            <a:ext cx="229736" cy="796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8557149" y="4237630"/>
            <a:ext cx="213813" cy="659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8770962" y="4244454"/>
            <a:ext cx="152401" cy="1455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923363" y="4312694"/>
            <a:ext cx="209265" cy="84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9123531" y="3896436"/>
            <a:ext cx="145575" cy="4276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625162" y="3919869"/>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596269" y="2828260"/>
            <a:ext cx="148856" cy="148856"/>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lide Number Placeholder 4">
            <a:extLst>
              <a:ext uri="{FF2B5EF4-FFF2-40B4-BE49-F238E27FC236}">
                <a16:creationId xmlns:a16="http://schemas.microsoft.com/office/drawing/2014/main" id="{460F6B70-28EA-4657-845D-5172510A46ED}"/>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78</a:t>
            </a:fld>
            <a:endParaRPr lang="en-US" dirty="0"/>
          </a:p>
        </p:txBody>
      </p:sp>
      <p:sp>
        <p:nvSpPr>
          <p:cNvPr id="4" name="TextBox 3">
            <a:extLst>
              <a:ext uri="{FF2B5EF4-FFF2-40B4-BE49-F238E27FC236}">
                <a16:creationId xmlns:a16="http://schemas.microsoft.com/office/drawing/2014/main" id="{C4D063CC-05F8-48E2-8F52-B8E41D3A6E0B}"/>
              </a:ext>
            </a:extLst>
          </p:cNvPr>
          <p:cNvSpPr txBox="1"/>
          <p:nvPr/>
        </p:nvSpPr>
        <p:spPr>
          <a:xfrm>
            <a:off x="9382125" y="4539374"/>
            <a:ext cx="718466" cy="276999"/>
          </a:xfrm>
          <a:prstGeom prst="rect">
            <a:avLst/>
          </a:prstGeom>
          <a:noFill/>
        </p:spPr>
        <p:txBody>
          <a:bodyPr wrap="none" rtlCol="0">
            <a:spAutoFit/>
          </a:bodyPr>
          <a:lstStyle/>
          <a:p>
            <a:r>
              <a:rPr lang="en-US" sz="1200" dirty="0"/>
              <a:t>oversold</a:t>
            </a:r>
          </a:p>
        </p:txBody>
      </p:sp>
      <p:sp>
        <p:nvSpPr>
          <p:cNvPr id="59" name="TextBox 58">
            <a:extLst>
              <a:ext uri="{FF2B5EF4-FFF2-40B4-BE49-F238E27FC236}">
                <a16:creationId xmlns:a16="http://schemas.microsoft.com/office/drawing/2014/main" id="{E4D714CD-8C81-4C97-864E-586DB221F300}"/>
              </a:ext>
            </a:extLst>
          </p:cNvPr>
          <p:cNvSpPr txBox="1"/>
          <p:nvPr/>
        </p:nvSpPr>
        <p:spPr>
          <a:xfrm>
            <a:off x="9382125" y="2447151"/>
            <a:ext cx="907236" cy="276999"/>
          </a:xfrm>
          <a:prstGeom prst="rect">
            <a:avLst/>
          </a:prstGeom>
          <a:noFill/>
        </p:spPr>
        <p:txBody>
          <a:bodyPr wrap="none" rtlCol="0">
            <a:spAutoFit/>
          </a:bodyPr>
          <a:lstStyle/>
          <a:p>
            <a:r>
              <a:rPr lang="en-US" sz="1200" dirty="0"/>
              <a:t>overbought</a:t>
            </a:r>
          </a:p>
        </p:txBody>
      </p:sp>
      <p:sp>
        <p:nvSpPr>
          <p:cNvPr id="61" name="Oval 60">
            <a:extLst>
              <a:ext uri="{FF2B5EF4-FFF2-40B4-BE49-F238E27FC236}">
                <a16:creationId xmlns:a16="http://schemas.microsoft.com/office/drawing/2014/main" id="{6F2D327D-756B-4BB2-BCE6-953C8FA2F13F}"/>
              </a:ext>
            </a:extLst>
          </p:cNvPr>
          <p:cNvSpPr/>
          <p:nvPr/>
        </p:nvSpPr>
        <p:spPr>
          <a:xfrm>
            <a:off x="5013535" y="3316647"/>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3972FDF1-B920-401B-9F4A-73BFE223DE1A}"/>
              </a:ext>
            </a:extLst>
          </p:cNvPr>
          <p:cNvSpPr txBox="1"/>
          <p:nvPr/>
        </p:nvSpPr>
        <p:spPr>
          <a:xfrm>
            <a:off x="4612080" y="4046130"/>
            <a:ext cx="399468" cy="261610"/>
          </a:xfrm>
          <a:prstGeom prst="rect">
            <a:avLst/>
          </a:prstGeom>
          <a:noFill/>
        </p:spPr>
        <p:txBody>
          <a:bodyPr wrap="none" rtlCol="0">
            <a:spAutoFit/>
          </a:bodyPr>
          <a:lstStyle/>
          <a:p>
            <a:r>
              <a:rPr lang="en-US" sz="1100" dirty="0"/>
              <a:t>Buy</a:t>
            </a:r>
          </a:p>
        </p:txBody>
      </p:sp>
      <p:sp>
        <p:nvSpPr>
          <p:cNvPr id="88" name="Rectangle 87">
            <a:extLst>
              <a:ext uri="{FF2B5EF4-FFF2-40B4-BE49-F238E27FC236}">
                <a16:creationId xmlns:a16="http://schemas.microsoft.com/office/drawing/2014/main" id="{659D4798-1D26-4C8C-B91A-83AF982D5F3F}"/>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When the RSI dips below a threshold (30) the stock is considered “oversold” meaning the market has overreacted indicating a buying opportunity.  RSI greater than 70 indicates the market is over buying the stock so it may be good to exit your position.</a:t>
            </a:r>
          </a:p>
        </p:txBody>
      </p:sp>
      <p:sp>
        <p:nvSpPr>
          <p:cNvPr id="41" name="TextBox 40">
            <a:extLst>
              <a:ext uri="{FF2B5EF4-FFF2-40B4-BE49-F238E27FC236}">
                <a16:creationId xmlns:a16="http://schemas.microsoft.com/office/drawing/2014/main" id="{3972FDF1-B920-401B-9F4A-73BFE223DE1A}"/>
              </a:ext>
            </a:extLst>
          </p:cNvPr>
          <p:cNvSpPr txBox="1"/>
          <p:nvPr/>
        </p:nvSpPr>
        <p:spPr>
          <a:xfrm>
            <a:off x="5187814" y="3351863"/>
            <a:ext cx="452368" cy="261610"/>
          </a:xfrm>
          <a:prstGeom prst="rect">
            <a:avLst/>
          </a:prstGeom>
          <a:noFill/>
        </p:spPr>
        <p:txBody>
          <a:bodyPr wrap="none" rtlCol="0">
            <a:spAutoFit/>
          </a:bodyPr>
          <a:lstStyle/>
          <a:p>
            <a:r>
              <a:rPr lang="en-US" sz="1100" dirty="0"/>
              <a:t>Hold</a:t>
            </a:r>
          </a:p>
        </p:txBody>
      </p:sp>
      <p:sp>
        <p:nvSpPr>
          <p:cNvPr id="42" name="TextBox 41">
            <a:extLst>
              <a:ext uri="{FF2B5EF4-FFF2-40B4-BE49-F238E27FC236}">
                <a16:creationId xmlns:a16="http://schemas.microsoft.com/office/drawing/2014/main" id="{3972FDF1-B920-401B-9F4A-73BFE223DE1A}"/>
              </a:ext>
            </a:extLst>
          </p:cNvPr>
          <p:cNvSpPr txBox="1"/>
          <p:nvPr/>
        </p:nvSpPr>
        <p:spPr>
          <a:xfrm>
            <a:off x="5272480" y="2623729"/>
            <a:ext cx="383438" cy="261610"/>
          </a:xfrm>
          <a:prstGeom prst="rect">
            <a:avLst/>
          </a:prstGeom>
          <a:noFill/>
        </p:spPr>
        <p:txBody>
          <a:bodyPr wrap="none" rtlCol="0">
            <a:spAutoFit/>
          </a:bodyPr>
          <a:lstStyle/>
          <a:p>
            <a:r>
              <a:rPr lang="en-US" sz="1100" dirty="0"/>
              <a:t>Sell</a:t>
            </a:r>
          </a:p>
        </p:txBody>
      </p:sp>
    </p:spTree>
    <p:extLst>
      <p:ext uri="{BB962C8B-B14F-4D97-AF65-F5344CB8AC3E}">
        <p14:creationId xmlns:p14="http://schemas.microsoft.com/office/powerpoint/2010/main" val="29754809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First the Relative Strength</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4203655" y="2259674"/>
            <a:ext cx="3784690" cy="523220"/>
          </a:xfrm>
          <a:prstGeom prst="rect">
            <a:avLst/>
          </a:prstGeom>
          <a:noFill/>
        </p:spPr>
        <p:txBody>
          <a:bodyPr wrap="none" rtlCol="0">
            <a:spAutoFit/>
          </a:bodyPr>
          <a:lstStyle/>
          <a:p>
            <a:r>
              <a:rPr lang="en-US" sz="2800" b="1" dirty="0"/>
              <a:t>RS = </a:t>
            </a:r>
            <a:r>
              <a:rPr lang="en-US" sz="2800" b="1" dirty="0" err="1"/>
              <a:t>Avg</a:t>
            </a:r>
            <a:r>
              <a:rPr lang="en-US" sz="2800" b="1" dirty="0"/>
              <a:t> Gain / </a:t>
            </a:r>
            <a:r>
              <a:rPr lang="en-US" sz="2800" b="1" dirty="0" err="1"/>
              <a:t>Avg</a:t>
            </a:r>
            <a:r>
              <a:rPr lang="en-US" sz="2800" b="1" dirty="0"/>
              <a:t> Loss</a:t>
            </a:r>
          </a:p>
        </p:txBody>
      </p:sp>
      <p:sp>
        <p:nvSpPr>
          <p:cNvPr id="10" name="TextBox 9"/>
          <p:cNvSpPr txBox="1"/>
          <p:nvPr/>
        </p:nvSpPr>
        <p:spPr>
          <a:xfrm>
            <a:off x="1326714" y="3530475"/>
            <a:ext cx="9538573" cy="646331"/>
          </a:xfrm>
          <a:prstGeom prst="rect">
            <a:avLst/>
          </a:prstGeom>
          <a:noFill/>
        </p:spPr>
        <p:txBody>
          <a:bodyPr wrap="none" rtlCol="0">
            <a:spAutoFit/>
          </a:bodyPr>
          <a:lstStyle/>
          <a:p>
            <a:r>
              <a:rPr lang="en-US" dirty="0" err="1"/>
              <a:t>Avg</a:t>
            </a:r>
            <a:r>
              <a:rPr lang="en-US" dirty="0"/>
              <a:t> Gain = For “up” days, total number of points up / number of “up” days (14 trading days)</a:t>
            </a:r>
          </a:p>
          <a:p>
            <a:r>
              <a:rPr lang="en-US" dirty="0" err="1"/>
              <a:t>Avg</a:t>
            </a:r>
            <a:r>
              <a:rPr lang="en-US" dirty="0"/>
              <a:t> Loss = For “down” days, total number of points down/ number of “down” days (14 trading days)</a:t>
            </a:r>
          </a:p>
        </p:txBody>
      </p:sp>
      <p:sp>
        <p:nvSpPr>
          <p:cNvPr id="12" name="Slide Number Placeholder 4">
            <a:extLst>
              <a:ext uri="{FF2B5EF4-FFF2-40B4-BE49-F238E27FC236}">
                <a16:creationId xmlns:a16="http://schemas.microsoft.com/office/drawing/2014/main" id="{0E3ADDFC-F83A-49BE-92E9-977345BE0EB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79</a:t>
            </a:fld>
            <a:endParaRPr lang="en-US" dirty="0"/>
          </a:p>
        </p:txBody>
      </p:sp>
    </p:spTree>
    <p:extLst>
      <p:ext uri="{BB962C8B-B14F-4D97-AF65-F5344CB8AC3E}">
        <p14:creationId xmlns:p14="http://schemas.microsoft.com/office/powerpoint/2010/main" val="22468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Speaking of Knight Cap</a:t>
            </a:r>
          </a:p>
        </p:txBody>
      </p:sp>
      <p:sp>
        <p:nvSpPr>
          <p:cNvPr id="3" name="Date Placeholder 2"/>
          <p:cNvSpPr>
            <a:spLocks noGrp="1"/>
          </p:cNvSpPr>
          <p:nvPr>
            <p:ph type="dt" sz="half" idx="10"/>
          </p:nvPr>
        </p:nvSpPr>
        <p:spPr/>
        <p:txBody>
          <a:bodyPr/>
          <a:lstStyle/>
          <a:p>
            <a:fld id="{6700A58B-DD98-43D0-B791-721480A02982}" type="datetime1">
              <a:rPr lang="en-US" smtClean="0"/>
              <a:t>11/1/20</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8</a:t>
            </a:fld>
            <a:endParaRPr lang="en-US"/>
          </a:p>
        </p:txBody>
      </p:sp>
      <p:sp>
        <p:nvSpPr>
          <p:cNvPr id="6" name="Rectangle 5"/>
          <p:cNvSpPr/>
          <p:nvPr/>
        </p:nvSpPr>
        <p:spPr>
          <a:xfrm>
            <a:off x="426720" y="1171570"/>
            <a:ext cx="11338560" cy="5386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What happened to them?</a:t>
            </a:r>
          </a:p>
        </p:txBody>
      </p:sp>
      <p:pic>
        <p:nvPicPr>
          <p:cNvPr id="7" name="Picture 2" descr="Image result for knight capi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7162" y="2635911"/>
            <a:ext cx="4257676" cy="161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1439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Calculating the RSI</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TextBox 7"/>
          <p:cNvSpPr txBox="1"/>
          <p:nvPr/>
        </p:nvSpPr>
        <p:spPr>
          <a:xfrm>
            <a:off x="4269975" y="2108026"/>
            <a:ext cx="3635291" cy="523220"/>
          </a:xfrm>
          <a:prstGeom prst="rect">
            <a:avLst/>
          </a:prstGeom>
          <a:noFill/>
        </p:spPr>
        <p:txBody>
          <a:bodyPr wrap="none" rtlCol="0">
            <a:spAutoFit/>
          </a:bodyPr>
          <a:lstStyle>
            <a:defPPr>
              <a:defRPr lang="en-US"/>
            </a:defPPr>
            <a:lvl1pPr>
              <a:defRPr sz="2800" b="1"/>
            </a:lvl1pPr>
          </a:lstStyle>
          <a:p>
            <a:r>
              <a:rPr lang="en-US" dirty="0"/>
              <a:t>RSI = 100 - (100 / 1+RS)</a:t>
            </a:r>
          </a:p>
        </p:txBody>
      </p:sp>
      <p:sp>
        <p:nvSpPr>
          <p:cNvPr id="9" name="TextBox 8"/>
          <p:cNvSpPr txBox="1"/>
          <p:nvPr/>
        </p:nvSpPr>
        <p:spPr>
          <a:xfrm>
            <a:off x="4195274" y="4477941"/>
            <a:ext cx="3784690" cy="523220"/>
          </a:xfrm>
          <a:prstGeom prst="rect">
            <a:avLst/>
          </a:prstGeom>
          <a:noFill/>
        </p:spPr>
        <p:txBody>
          <a:bodyPr wrap="none" rtlCol="0">
            <a:spAutoFit/>
          </a:bodyPr>
          <a:lstStyle/>
          <a:p>
            <a:r>
              <a:rPr lang="en-US" sz="2800" b="1" dirty="0"/>
              <a:t>RS = </a:t>
            </a:r>
            <a:r>
              <a:rPr lang="en-US" sz="2800" b="1" dirty="0" err="1"/>
              <a:t>Avg</a:t>
            </a:r>
            <a:r>
              <a:rPr lang="en-US" sz="2800" b="1" dirty="0"/>
              <a:t> Gain / </a:t>
            </a:r>
            <a:r>
              <a:rPr lang="en-US" sz="2800" b="1" dirty="0" err="1"/>
              <a:t>Avg</a:t>
            </a:r>
            <a:r>
              <a:rPr lang="en-US" sz="2800" b="1" dirty="0"/>
              <a:t> Loss</a:t>
            </a:r>
          </a:p>
        </p:txBody>
      </p:sp>
      <p:sp>
        <p:nvSpPr>
          <p:cNvPr id="10" name="TextBox 9"/>
          <p:cNvSpPr txBox="1"/>
          <p:nvPr/>
        </p:nvSpPr>
        <p:spPr>
          <a:xfrm>
            <a:off x="1326714" y="5240741"/>
            <a:ext cx="9538573" cy="646331"/>
          </a:xfrm>
          <a:prstGeom prst="rect">
            <a:avLst/>
          </a:prstGeom>
          <a:noFill/>
        </p:spPr>
        <p:txBody>
          <a:bodyPr wrap="none" rtlCol="0">
            <a:spAutoFit/>
          </a:bodyPr>
          <a:lstStyle/>
          <a:p>
            <a:r>
              <a:rPr lang="en-US" dirty="0" err="1"/>
              <a:t>Avg</a:t>
            </a:r>
            <a:r>
              <a:rPr lang="en-US" dirty="0"/>
              <a:t> Gain = For “up” days, total number of points up / number of “up” days (14 trading days)</a:t>
            </a:r>
          </a:p>
          <a:p>
            <a:r>
              <a:rPr lang="en-US" dirty="0" err="1"/>
              <a:t>Avg</a:t>
            </a:r>
            <a:r>
              <a:rPr lang="en-US" dirty="0"/>
              <a:t> Loss = For “down” days, total number of points down/ number of “down” days (14 trading days)</a:t>
            </a:r>
          </a:p>
        </p:txBody>
      </p:sp>
      <p:sp>
        <p:nvSpPr>
          <p:cNvPr id="11" name="TextBox 10"/>
          <p:cNvSpPr txBox="1"/>
          <p:nvPr/>
        </p:nvSpPr>
        <p:spPr>
          <a:xfrm>
            <a:off x="5536442" y="4237880"/>
            <a:ext cx="1215782" cy="369332"/>
          </a:xfrm>
          <a:prstGeom prst="rect">
            <a:avLst/>
          </a:prstGeom>
          <a:noFill/>
        </p:spPr>
        <p:txBody>
          <a:bodyPr wrap="none" rtlCol="0">
            <a:spAutoFit/>
          </a:bodyPr>
          <a:lstStyle/>
          <a:p>
            <a:r>
              <a:rPr lang="en-US" dirty="0"/>
              <a:t>Where RS: </a:t>
            </a:r>
          </a:p>
        </p:txBody>
      </p:sp>
      <p:sp>
        <p:nvSpPr>
          <p:cNvPr id="12" name="Slide Number Placeholder 4">
            <a:extLst>
              <a:ext uri="{FF2B5EF4-FFF2-40B4-BE49-F238E27FC236}">
                <a16:creationId xmlns:a16="http://schemas.microsoft.com/office/drawing/2014/main" id="{0E3ADDFC-F83A-49BE-92E9-977345BE0EB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80</a:t>
            </a:fld>
            <a:endParaRPr lang="en-US" dirty="0"/>
          </a:p>
        </p:txBody>
      </p:sp>
    </p:spTree>
    <p:extLst>
      <p:ext uri="{BB962C8B-B14F-4D97-AF65-F5344CB8AC3E}">
        <p14:creationId xmlns:p14="http://schemas.microsoft.com/office/powerpoint/2010/main" val="42374671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TTR_E.R</a:t>
            </a:r>
          </a:p>
        </p:txBody>
      </p:sp>
      <p:sp>
        <p:nvSpPr>
          <p:cNvPr id="2" name="Date Placeholder 1"/>
          <p:cNvSpPr>
            <a:spLocks noGrp="1"/>
          </p:cNvSpPr>
          <p:nvPr>
            <p:ph type="dt" sz="half" idx="10"/>
          </p:nvPr>
        </p:nvSpPr>
        <p:spPr/>
        <p:txBody>
          <a:bodyPr/>
          <a:lstStyle/>
          <a:p>
            <a:fld id="{6700A58B-DD98-43D0-B791-721480A02982}" type="datetime1">
              <a:rPr lang="en-US" smtClean="0"/>
              <a:t>11/1/20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838200" y="1604188"/>
            <a:ext cx="5188023" cy="1631216"/>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Calculate RSI</a:t>
            </a:r>
          </a:p>
          <a:p>
            <a:pPr marL="285750" indent="-285750">
              <a:buFont typeface="Arial" panose="020B0604020202020204" pitchFamily="34" charset="0"/>
              <a:buChar char="•"/>
            </a:pPr>
            <a:r>
              <a:rPr lang="en-US" dirty="0"/>
              <a:t>Plot a dynamic graph of the closing &amp; RSI indicator</a:t>
            </a:r>
          </a:p>
          <a:p>
            <a:pPr marL="285750" indent="-285750">
              <a:buFont typeface="Arial" panose="020B0604020202020204" pitchFamily="34" charset="0"/>
              <a:buChar char="•"/>
            </a:pPr>
            <a:r>
              <a:rPr lang="en-US" dirty="0"/>
              <a:t>Visually inspect the results of buy/sell actions</a:t>
            </a:r>
          </a:p>
        </p:txBody>
      </p:sp>
      <p:sp>
        <p:nvSpPr>
          <p:cNvPr id="7" name="Slide Number Placeholder 4">
            <a:extLst>
              <a:ext uri="{FF2B5EF4-FFF2-40B4-BE49-F238E27FC236}">
                <a16:creationId xmlns:a16="http://schemas.microsoft.com/office/drawing/2014/main" id="{0E0383E3-D196-4ACE-8CE4-7BA5AED50CC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81</a:t>
            </a:fld>
            <a:endParaRPr lang="en-US" dirty="0"/>
          </a:p>
        </p:txBody>
      </p:sp>
    </p:spTree>
    <p:extLst>
      <p:ext uri="{BB962C8B-B14F-4D97-AF65-F5344CB8AC3E}">
        <p14:creationId xmlns:p14="http://schemas.microsoft.com/office/powerpoint/2010/main" val="377934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Keep in mind for trading…</a:t>
            </a:r>
          </a:p>
        </p:txBody>
      </p:sp>
      <p:sp>
        <p:nvSpPr>
          <p:cNvPr id="3" name="Date Placeholder 2"/>
          <p:cNvSpPr>
            <a:spLocks noGrp="1"/>
          </p:cNvSpPr>
          <p:nvPr>
            <p:ph type="dt" sz="half" idx="10"/>
          </p:nvPr>
        </p:nvSpPr>
        <p:spPr/>
        <p:txBody>
          <a:bodyPr/>
          <a:lstStyle/>
          <a:p>
            <a:fld id="{6700A58B-DD98-43D0-B791-721480A02982}" type="datetime1">
              <a:rPr lang="en-US" smtClean="0"/>
              <a:t>11/1/20</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9</a:t>
            </a:fld>
            <a:endParaRPr lang="en-US"/>
          </a:p>
        </p:txBody>
      </p:sp>
      <p:sp>
        <p:nvSpPr>
          <p:cNvPr id="7" name="Rectangle 6"/>
          <p:cNvSpPr/>
          <p:nvPr/>
        </p:nvSpPr>
        <p:spPr>
          <a:xfrm>
            <a:off x="426720" y="1171570"/>
            <a:ext cx="11338560" cy="7926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the short term the market is a NEGATIVE sum transaction.  Market “makers” make money on the transactions.  Retail investors pay a commission/fee for the trade, some financial information  or for their account.</a:t>
            </a:r>
          </a:p>
        </p:txBody>
      </p:sp>
      <p:pic>
        <p:nvPicPr>
          <p:cNvPr id="8" name="Picture 2" descr="Image result for knight capi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7162" y="2923777"/>
            <a:ext cx="4257676" cy="161436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557295"/>
            <a:ext cx="11338560" cy="5386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 careful &amp; be sure to test your methods!</a:t>
            </a:r>
          </a:p>
        </p:txBody>
      </p:sp>
    </p:spTree>
    <p:extLst>
      <p:ext uri="{BB962C8B-B14F-4D97-AF65-F5344CB8AC3E}">
        <p14:creationId xmlns:p14="http://schemas.microsoft.com/office/powerpoint/2010/main" val="923499716"/>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4895</Words>
  <Application>Microsoft Macintosh PowerPoint</Application>
  <PresentationFormat>Widescreen</PresentationFormat>
  <Paragraphs>807</Paragraphs>
  <Slides>81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81</vt:i4>
      </vt:variant>
    </vt:vector>
  </HeadingPairs>
  <TitlesOfParts>
    <vt:vector size="86" baseType="lpstr">
      <vt:lpstr>Arial</vt:lpstr>
      <vt:lpstr>Calibri</vt:lpstr>
      <vt:lpstr>Calibri Light</vt:lpstr>
      <vt:lpstr>Consolas</vt:lpstr>
      <vt:lpstr>1_Office Theme</vt:lpstr>
      <vt:lpstr>Equities</vt:lpstr>
      <vt:lpstr>Agenda</vt:lpstr>
      <vt:lpstr>What is a Market?</vt:lpstr>
      <vt:lpstr>Securities Trading can be distilled into 4 categories</vt:lpstr>
      <vt:lpstr>Securities Trading can be distilled into 4 categories</vt:lpstr>
      <vt:lpstr>Securities Trading can be distilled into 4 categories</vt:lpstr>
      <vt:lpstr>Securities Trading can be distilled into 4 categories</vt:lpstr>
      <vt:lpstr>Speaking of Knight Cap</vt:lpstr>
      <vt:lpstr>Keep in mind for trading…</vt:lpstr>
      <vt:lpstr>What type?</vt:lpstr>
      <vt:lpstr>What type?</vt:lpstr>
      <vt:lpstr>What type?</vt:lpstr>
      <vt:lpstr>What type?</vt:lpstr>
      <vt:lpstr>What type?</vt:lpstr>
      <vt:lpstr>Stock Prices represent a time series</vt:lpstr>
      <vt:lpstr>Not all times series can be forecasted</vt:lpstr>
      <vt:lpstr>Stock Prices represent a time series</vt:lpstr>
      <vt:lpstr>Why can’t you forecast the time series?</vt:lpstr>
      <vt:lpstr>What other forces can impact US Steel?</vt:lpstr>
      <vt:lpstr>What other forces can impact US Steel?</vt:lpstr>
      <vt:lpstr>What other forces can impact US Steel?</vt:lpstr>
      <vt:lpstr>So forecasting (pattern recognition) methods won’t work.</vt:lpstr>
      <vt:lpstr>Meanwhile, US Steel was... producing steel.</vt:lpstr>
      <vt:lpstr>Meanwhile, US Steel was... producing steel.</vt:lpstr>
      <vt:lpstr>Meanwhile, US Steel was... producing steel.</vt:lpstr>
      <vt:lpstr>Meanwhile, US Steel was... producing steel.</vt:lpstr>
      <vt:lpstr>US Steel Update: Declining Impact of Trade War &amp; Expected “Soft Landing” Recession</vt:lpstr>
      <vt:lpstr>US Steel Update: Pandemic Fearful Economic Panic &amp; Uncertainty</vt:lpstr>
      <vt:lpstr>What is an example of a stock that has been impacted by macroeconomic forces?</vt:lpstr>
      <vt:lpstr>What is an example of a stock that has been impacted by macroeconomic forces?</vt:lpstr>
      <vt:lpstr>Agenda</vt:lpstr>
      <vt:lpstr>R has many API related libraries.</vt:lpstr>
      <vt:lpstr>Agenda</vt:lpstr>
      <vt:lpstr>Interpreting a Candlestick Chart</vt:lpstr>
      <vt:lpstr>Let’s Practice! Open TTR_A.R</vt:lpstr>
      <vt:lpstr>Agenda</vt:lpstr>
      <vt:lpstr>Technical traders use “indicators” to trigger actions.</vt:lpstr>
      <vt:lpstr>Technical Trading Assumptions</vt:lpstr>
      <vt:lpstr>Technical Trading Assumptions</vt:lpstr>
      <vt:lpstr>Technical Trading Assumptions</vt:lpstr>
      <vt:lpstr>Technical Trading Assumptions</vt:lpstr>
      <vt:lpstr>Let’s zoom into Technical Trading Rules (TTR)</vt:lpstr>
      <vt:lpstr>Agenda</vt:lpstr>
      <vt:lpstr>In addition to quantmod we will use TTR (technical trading rules)</vt:lpstr>
      <vt:lpstr>What is a moving average?</vt:lpstr>
      <vt:lpstr>What is a moving average?</vt:lpstr>
      <vt:lpstr>So how does SMA become an Indicator?</vt:lpstr>
      <vt:lpstr>Why Lag? Version 1</vt:lpstr>
      <vt:lpstr>Why Lag? Version 2</vt:lpstr>
      <vt:lpstr>This is a “centered” moving average</vt:lpstr>
      <vt:lpstr>The data must be lagged so the value is known during trading time.</vt:lpstr>
      <vt:lpstr>Agenda</vt:lpstr>
      <vt:lpstr>Open TTR_B.R</vt:lpstr>
      <vt:lpstr>Agenda</vt:lpstr>
      <vt:lpstr>How does SMA become an indicator? MSFT 50 &amp; 200 day SMA</vt:lpstr>
      <vt:lpstr>How does SMA become an indicator? MSFT 50 &amp; 200 day SMA</vt:lpstr>
      <vt:lpstr>Do people really use SMA?</vt:lpstr>
      <vt:lpstr>Agenda</vt:lpstr>
      <vt:lpstr>Once you have an indicator you must test it.</vt:lpstr>
      <vt:lpstr>Interpreting the Rate of Change (ROC)</vt:lpstr>
      <vt:lpstr>Agenda</vt:lpstr>
      <vt:lpstr>Open TTR_C_50Day_200Day_SMA.R</vt:lpstr>
      <vt:lpstr>ZZ_AVGO_definitive_Crossover.R</vt:lpstr>
      <vt:lpstr>Agenda</vt:lpstr>
      <vt:lpstr>Break!</vt:lpstr>
      <vt:lpstr>Agenda</vt:lpstr>
      <vt:lpstr>Moving Average Convergence Divergence</vt:lpstr>
      <vt:lpstr>Moving Average Convergence Divergence</vt:lpstr>
      <vt:lpstr>Moving Average Convergence Divergence</vt:lpstr>
      <vt:lpstr>Moving Average Convergence Divergence</vt:lpstr>
      <vt:lpstr>Moving Average Convergence Divergence</vt:lpstr>
      <vt:lpstr>Agenda</vt:lpstr>
      <vt:lpstr>Open TTR_D.R</vt:lpstr>
      <vt:lpstr>Agenda</vt:lpstr>
      <vt:lpstr>As a momentum indicator…</vt:lpstr>
      <vt:lpstr>Agenda</vt:lpstr>
      <vt:lpstr>Relative Strength Index (RSI)</vt:lpstr>
      <vt:lpstr>Creates a control chart.</vt:lpstr>
      <vt:lpstr>First the Relative Strength</vt:lpstr>
      <vt:lpstr>Calculating the RSI</vt:lpstr>
      <vt:lpstr>Open TTR_E.R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Equities</dc:title>
  <dc:creator>Edward Kwartler</dc:creator>
  <cp:lastModifiedBy>Edward Kwartler</cp:lastModifiedBy>
  <cp:revision>2</cp:revision>
  <dcterms:created xsi:type="dcterms:W3CDTF">2020-11-02T03:34:41Z</dcterms:created>
  <dcterms:modified xsi:type="dcterms:W3CDTF">2020-11-02T04:08:34Z</dcterms:modified>
</cp:coreProperties>
</file>