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8"/>
  </p:notesMasterIdLst>
  <p:sldIdLst>
    <p:sldId id="465" r:id="rId2"/>
    <p:sldId id="384" r:id="rId3"/>
    <p:sldId id="427" r:id="rId4"/>
    <p:sldId id="451" r:id="rId5"/>
    <p:sldId id="385" r:id="rId6"/>
    <p:sldId id="386" r:id="rId7"/>
    <p:sldId id="387" r:id="rId8"/>
    <p:sldId id="388" r:id="rId9"/>
    <p:sldId id="389" r:id="rId10"/>
    <p:sldId id="390" r:id="rId11"/>
    <p:sldId id="391" r:id="rId12"/>
    <p:sldId id="392" r:id="rId13"/>
    <p:sldId id="393" r:id="rId14"/>
    <p:sldId id="436" r:id="rId15"/>
    <p:sldId id="394" r:id="rId16"/>
    <p:sldId id="395" r:id="rId17"/>
    <p:sldId id="396" r:id="rId18"/>
    <p:sldId id="397" r:id="rId19"/>
    <p:sldId id="430" r:id="rId20"/>
    <p:sldId id="399" r:id="rId21"/>
    <p:sldId id="401" r:id="rId22"/>
    <p:sldId id="402" r:id="rId23"/>
    <p:sldId id="404" r:id="rId24"/>
    <p:sldId id="405" r:id="rId25"/>
    <p:sldId id="432" r:id="rId26"/>
    <p:sldId id="407" r:id="rId27"/>
    <p:sldId id="409" r:id="rId28"/>
    <p:sldId id="410" r:id="rId29"/>
    <p:sldId id="411" r:id="rId30"/>
    <p:sldId id="412" r:id="rId31"/>
    <p:sldId id="413" r:id="rId32"/>
    <p:sldId id="414" r:id="rId33"/>
    <p:sldId id="415" r:id="rId34"/>
    <p:sldId id="434" r:id="rId35"/>
    <p:sldId id="454" r:id="rId36"/>
    <p:sldId id="572" r:id="rId37"/>
    <p:sldId id="588" r:id="rId38"/>
    <p:sldId id="594" r:id="rId39"/>
    <p:sldId id="595" r:id="rId40"/>
    <p:sldId id="596" r:id="rId41"/>
    <p:sldId id="539" r:id="rId42"/>
    <p:sldId id="540" r:id="rId43"/>
    <p:sldId id="497" r:id="rId44"/>
    <p:sldId id="498" r:id="rId45"/>
    <p:sldId id="471" r:id="rId46"/>
    <p:sldId id="592" r:id="rId47"/>
    <p:sldId id="361" r:id="rId48"/>
    <p:sldId id="373" r:id="rId49"/>
    <p:sldId id="376" r:id="rId50"/>
    <p:sldId id="374" r:id="rId51"/>
    <p:sldId id="473" r:id="rId52"/>
    <p:sldId id="474" r:id="rId53"/>
    <p:sldId id="475" r:id="rId54"/>
    <p:sldId id="378" r:id="rId55"/>
    <p:sldId id="377" r:id="rId56"/>
    <p:sldId id="604" r:id="rId5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1C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70" autoAdjust="0"/>
    <p:restoredTop sz="91293" autoAdjust="0"/>
  </p:normalViewPr>
  <p:slideViewPr>
    <p:cSldViewPr snapToGrid="0">
      <p:cViewPr varScale="1">
        <p:scale>
          <a:sx n="116" d="100"/>
          <a:sy n="116" d="100"/>
        </p:scale>
        <p:origin x="216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333ABA6-B72D-4ED4-A6E7-13A0DAE65F1A}" type="datetimeFigureOut">
              <a:rPr lang="en-US" smtClean="0"/>
              <a:t>2/1/21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ADC303B9-2C3E-4EA0-A819-58B20A5A846C}" type="slidenum">
              <a:rPr lang="en-US" smtClean="0"/>
              <a:t>‹#›</a:t>
            </a:fld>
            <a:endParaRPr lang="en-US"/>
          </a:p>
        </p:txBody>
      </p:sp>
    </p:spTree>
    <p:extLst>
      <p:ext uri="{BB962C8B-B14F-4D97-AF65-F5344CB8AC3E}">
        <p14:creationId xmlns:p14="http://schemas.microsoft.com/office/powerpoint/2010/main" val="2722082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a:t>
            </a:fld>
            <a:endParaRPr lang="en-US"/>
          </a:p>
        </p:txBody>
      </p:sp>
    </p:spTree>
    <p:extLst>
      <p:ext uri="{BB962C8B-B14F-4D97-AF65-F5344CB8AC3E}">
        <p14:creationId xmlns:p14="http://schemas.microsoft.com/office/powerpoint/2010/main" val="638035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12</a:t>
            </a:fld>
            <a:endParaRPr lang="en-US"/>
          </a:p>
        </p:txBody>
      </p:sp>
    </p:spTree>
    <p:extLst>
      <p:ext uri="{BB962C8B-B14F-4D97-AF65-F5344CB8AC3E}">
        <p14:creationId xmlns:p14="http://schemas.microsoft.com/office/powerpoint/2010/main" val="1106365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13</a:t>
            </a:fld>
            <a:endParaRPr lang="en-US"/>
          </a:p>
        </p:txBody>
      </p:sp>
    </p:spTree>
    <p:extLst>
      <p:ext uri="{BB962C8B-B14F-4D97-AF65-F5344CB8AC3E}">
        <p14:creationId xmlns:p14="http://schemas.microsoft.com/office/powerpoint/2010/main" val="4141395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15</a:t>
            </a:fld>
            <a:endParaRPr lang="en-US"/>
          </a:p>
        </p:txBody>
      </p:sp>
    </p:spTree>
    <p:extLst>
      <p:ext uri="{BB962C8B-B14F-4D97-AF65-F5344CB8AC3E}">
        <p14:creationId xmlns:p14="http://schemas.microsoft.com/office/powerpoint/2010/main" val="3041829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16</a:t>
            </a:fld>
            <a:endParaRPr lang="en-US"/>
          </a:p>
        </p:txBody>
      </p:sp>
    </p:spTree>
    <p:extLst>
      <p:ext uri="{BB962C8B-B14F-4D97-AF65-F5344CB8AC3E}">
        <p14:creationId xmlns:p14="http://schemas.microsoft.com/office/powerpoint/2010/main" val="1114391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17</a:t>
            </a:fld>
            <a:endParaRPr lang="en-US"/>
          </a:p>
        </p:txBody>
      </p:sp>
    </p:spTree>
    <p:extLst>
      <p:ext uri="{BB962C8B-B14F-4D97-AF65-F5344CB8AC3E}">
        <p14:creationId xmlns:p14="http://schemas.microsoft.com/office/powerpoint/2010/main" val="1234139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18</a:t>
            </a:fld>
            <a:endParaRPr lang="en-US"/>
          </a:p>
        </p:txBody>
      </p:sp>
    </p:spTree>
    <p:extLst>
      <p:ext uri="{BB962C8B-B14F-4D97-AF65-F5344CB8AC3E}">
        <p14:creationId xmlns:p14="http://schemas.microsoft.com/office/powerpoint/2010/main" val="4109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20</a:t>
            </a:fld>
            <a:endParaRPr lang="en-US"/>
          </a:p>
        </p:txBody>
      </p:sp>
    </p:spTree>
    <p:extLst>
      <p:ext uri="{BB962C8B-B14F-4D97-AF65-F5344CB8AC3E}">
        <p14:creationId xmlns:p14="http://schemas.microsoft.com/office/powerpoint/2010/main" val="3333175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21</a:t>
            </a:fld>
            <a:endParaRPr lang="en-US"/>
          </a:p>
        </p:txBody>
      </p:sp>
    </p:spTree>
    <p:extLst>
      <p:ext uri="{BB962C8B-B14F-4D97-AF65-F5344CB8AC3E}">
        <p14:creationId xmlns:p14="http://schemas.microsoft.com/office/powerpoint/2010/main" val="31860795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22</a:t>
            </a:fld>
            <a:endParaRPr lang="en-US"/>
          </a:p>
        </p:txBody>
      </p:sp>
    </p:spTree>
    <p:extLst>
      <p:ext uri="{BB962C8B-B14F-4D97-AF65-F5344CB8AC3E}">
        <p14:creationId xmlns:p14="http://schemas.microsoft.com/office/powerpoint/2010/main" val="3050177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23</a:t>
            </a:fld>
            <a:endParaRPr lang="en-US"/>
          </a:p>
        </p:txBody>
      </p:sp>
    </p:spTree>
    <p:extLst>
      <p:ext uri="{BB962C8B-B14F-4D97-AF65-F5344CB8AC3E}">
        <p14:creationId xmlns:p14="http://schemas.microsoft.com/office/powerpoint/2010/main" val="4252017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303B9-2C3E-4EA0-A819-58B20A5A846C}" type="slidenum">
              <a:rPr lang="en-US" smtClean="0"/>
              <a:t>2</a:t>
            </a:fld>
            <a:endParaRPr lang="en-US"/>
          </a:p>
        </p:txBody>
      </p:sp>
    </p:spTree>
    <p:extLst>
      <p:ext uri="{BB962C8B-B14F-4D97-AF65-F5344CB8AC3E}">
        <p14:creationId xmlns:p14="http://schemas.microsoft.com/office/powerpoint/2010/main" val="21728065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24</a:t>
            </a:fld>
            <a:endParaRPr lang="en-US"/>
          </a:p>
        </p:txBody>
      </p:sp>
    </p:spTree>
    <p:extLst>
      <p:ext uri="{BB962C8B-B14F-4D97-AF65-F5344CB8AC3E}">
        <p14:creationId xmlns:p14="http://schemas.microsoft.com/office/powerpoint/2010/main" val="17198747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26</a:t>
            </a:fld>
            <a:endParaRPr lang="en-US"/>
          </a:p>
        </p:txBody>
      </p:sp>
    </p:spTree>
    <p:extLst>
      <p:ext uri="{BB962C8B-B14F-4D97-AF65-F5344CB8AC3E}">
        <p14:creationId xmlns:p14="http://schemas.microsoft.com/office/powerpoint/2010/main" val="28229079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27</a:t>
            </a:fld>
            <a:endParaRPr lang="en-US"/>
          </a:p>
        </p:txBody>
      </p:sp>
    </p:spTree>
    <p:extLst>
      <p:ext uri="{BB962C8B-B14F-4D97-AF65-F5344CB8AC3E}">
        <p14:creationId xmlns:p14="http://schemas.microsoft.com/office/powerpoint/2010/main" val="3337570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28</a:t>
            </a:fld>
            <a:endParaRPr lang="en-US"/>
          </a:p>
        </p:txBody>
      </p:sp>
    </p:spTree>
    <p:extLst>
      <p:ext uri="{BB962C8B-B14F-4D97-AF65-F5344CB8AC3E}">
        <p14:creationId xmlns:p14="http://schemas.microsoft.com/office/powerpoint/2010/main" val="34761001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303B9-2C3E-4EA0-A819-58B20A5A846C}" type="slidenum">
              <a:rPr lang="en-US" smtClean="0"/>
              <a:t>29</a:t>
            </a:fld>
            <a:endParaRPr lang="en-US"/>
          </a:p>
        </p:txBody>
      </p:sp>
    </p:spTree>
    <p:extLst>
      <p:ext uri="{BB962C8B-B14F-4D97-AF65-F5344CB8AC3E}">
        <p14:creationId xmlns:p14="http://schemas.microsoft.com/office/powerpoint/2010/main" val="27343224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30</a:t>
            </a:fld>
            <a:endParaRPr lang="en-US"/>
          </a:p>
        </p:txBody>
      </p:sp>
    </p:spTree>
    <p:extLst>
      <p:ext uri="{BB962C8B-B14F-4D97-AF65-F5344CB8AC3E}">
        <p14:creationId xmlns:p14="http://schemas.microsoft.com/office/powerpoint/2010/main" val="14684923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31</a:t>
            </a:fld>
            <a:endParaRPr lang="en-US"/>
          </a:p>
        </p:txBody>
      </p:sp>
    </p:spTree>
    <p:extLst>
      <p:ext uri="{BB962C8B-B14F-4D97-AF65-F5344CB8AC3E}">
        <p14:creationId xmlns:p14="http://schemas.microsoft.com/office/powerpoint/2010/main" val="40980670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32</a:t>
            </a:fld>
            <a:endParaRPr lang="en-US"/>
          </a:p>
        </p:txBody>
      </p:sp>
    </p:spTree>
    <p:extLst>
      <p:ext uri="{BB962C8B-B14F-4D97-AF65-F5344CB8AC3E}">
        <p14:creationId xmlns:p14="http://schemas.microsoft.com/office/powerpoint/2010/main" val="1613290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33</a:t>
            </a:fld>
            <a:endParaRPr lang="en-US"/>
          </a:p>
        </p:txBody>
      </p:sp>
    </p:spTree>
    <p:extLst>
      <p:ext uri="{BB962C8B-B14F-4D97-AF65-F5344CB8AC3E}">
        <p14:creationId xmlns:p14="http://schemas.microsoft.com/office/powerpoint/2010/main" val="5333143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35</a:t>
            </a:fld>
            <a:endParaRPr lang="en-US"/>
          </a:p>
        </p:txBody>
      </p:sp>
    </p:spTree>
    <p:extLst>
      <p:ext uri="{BB962C8B-B14F-4D97-AF65-F5344CB8AC3E}">
        <p14:creationId xmlns:p14="http://schemas.microsoft.com/office/powerpoint/2010/main" val="2166750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303B9-2C3E-4EA0-A819-58B20A5A846C}" type="slidenum">
              <a:rPr lang="en-US" smtClean="0"/>
              <a:t>5</a:t>
            </a:fld>
            <a:endParaRPr lang="en-US"/>
          </a:p>
        </p:txBody>
      </p:sp>
    </p:spTree>
    <p:extLst>
      <p:ext uri="{BB962C8B-B14F-4D97-AF65-F5344CB8AC3E}">
        <p14:creationId xmlns:p14="http://schemas.microsoft.com/office/powerpoint/2010/main" val="4189591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37</a:t>
            </a:fld>
            <a:endParaRPr lang="en-US"/>
          </a:p>
        </p:txBody>
      </p:sp>
    </p:spTree>
    <p:extLst>
      <p:ext uri="{BB962C8B-B14F-4D97-AF65-F5344CB8AC3E}">
        <p14:creationId xmlns:p14="http://schemas.microsoft.com/office/powerpoint/2010/main" val="22244501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38</a:t>
            </a:fld>
            <a:endParaRPr lang="en-US"/>
          </a:p>
        </p:txBody>
      </p:sp>
    </p:spTree>
    <p:extLst>
      <p:ext uri="{BB962C8B-B14F-4D97-AF65-F5344CB8AC3E}">
        <p14:creationId xmlns:p14="http://schemas.microsoft.com/office/powerpoint/2010/main" val="35319148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39</a:t>
            </a:fld>
            <a:endParaRPr lang="en-US"/>
          </a:p>
        </p:txBody>
      </p:sp>
    </p:spTree>
    <p:extLst>
      <p:ext uri="{BB962C8B-B14F-4D97-AF65-F5344CB8AC3E}">
        <p14:creationId xmlns:p14="http://schemas.microsoft.com/office/powerpoint/2010/main" val="33562795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40</a:t>
            </a:fld>
            <a:endParaRPr lang="en-US"/>
          </a:p>
        </p:txBody>
      </p:sp>
    </p:spTree>
    <p:extLst>
      <p:ext uri="{BB962C8B-B14F-4D97-AF65-F5344CB8AC3E}">
        <p14:creationId xmlns:p14="http://schemas.microsoft.com/office/powerpoint/2010/main" val="7392761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46</a:t>
            </a:fld>
            <a:endParaRPr lang="en-US"/>
          </a:p>
        </p:txBody>
      </p:sp>
    </p:spTree>
    <p:extLst>
      <p:ext uri="{BB962C8B-B14F-4D97-AF65-F5344CB8AC3E}">
        <p14:creationId xmlns:p14="http://schemas.microsoft.com/office/powerpoint/2010/main" val="13709450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Ordinal – is there an order to the factor, how does that factor level relate</a:t>
            </a:r>
            <a:r>
              <a:rPr lang="en-US" baseline="0" dirty="0"/>
              <a:t> to other levels</a:t>
            </a:r>
            <a:endParaRPr lang="en-US" dirty="0"/>
          </a:p>
          <a:p>
            <a:r>
              <a:rPr lang="en-US" dirty="0"/>
              <a:t>Cardinality – number of distinct factor</a:t>
            </a:r>
            <a:r>
              <a:rPr lang="en-US" baseline="0" dirty="0"/>
              <a:t> levels, </a:t>
            </a:r>
            <a:r>
              <a:rPr lang="en-US" sz="1200" b="0" i="0" kern="1200" dirty="0">
                <a:solidFill>
                  <a:schemeClr val="tx1"/>
                </a:solidFill>
                <a:effectLst/>
                <a:latin typeface="+mn-lt"/>
                <a:ea typeface="+mn-ea"/>
                <a:cs typeface="+mn-cs"/>
              </a:rPr>
              <a:t>the number of elements in a set </a:t>
            </a:r>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47</a:t>
            </a:fld>
            <a:endParaRPr lang="en-US"/>
          </a:p>
        </p:txBody>
      </p:sp>
    </p:spTree>
    <p:extLst>
      <p:ext uri="{BB962C8B-B14F-4D97-AF65-F5344CB8AC3E}">
        <p14:creationId xmlns:p14="http://schemas.microsoft.com/office/powerpoint/2010/main" val="3509386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6</a:t>
            </a:fld>
            <a:endParaRPr lang="en-US"/>
          </a:p>
        </p:txBody>
      </p:sp>
    </p:spTree>
    <p:extLst>
      <p:ext uri="{BB962C8B-B14F-4D97-AF65-F5344CB8AC3E}">
        <p14:creationId xmlns:p14="http://schemas.microsoft.com/office/powerpoint/2010/main" val="1635612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7</a:t>
            </a:fld>
            <a:endParaRPr lang="en-US"/>
          </a:p>
        </p:txBody>
      </p:sp>
    </p:spTree>
    <p:extLst>
      <p:ext uri="{BB962C8B-B14F-4D97-AF65-F5344CB8AC3E}">
        <p14:creationId xmlns:p14="http://schemas.microsoft.com/office/powerpoint/2010/main" val="3583617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8</a:t>
            </a:fld>
            <a:endParaRPr lang="en-US"/>
          </a:p>
        </p:txBody>
      </p:sp>
    </p:spTree>
    <p:extLst>
      <p:ext uri="{BB962C8B-B14F-4D97-AF65-F5344CB8AC3E}">
        <p14:creationId xmlns:p14="http://schemas.microsoft.com/office/powerpoint/2010/main" val="1015434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9</a:t>
            </a:fld>
            <a:endParaRPr lang="en-US"/>
          </a:p>
        </p:txBody>
      </p:sp>
    </p:spTree>
    <p:extLst>
      <p:ext uri="{BB962C8B-B14F-4D97-AF65-F5344CB8AC3E}">
        <p14:creationId xmlns:p14="http://schemas.microsoft.com/office/powerpoint/2010/main" val="1578226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10</a:t>
            </a:fld>
            <a:endParaRPr lang="en-US"/>
          </a:p>
        </p:txBody>
      </p:sp>
    </p:spTree>
    <p:extLst>
      <p:ext uri="{BB962C8B-B14F-4D97-AF65-F5344CB8AC3E}">
        <p14:creationId xmlns:p14="http://schemas.microsoft.com/office/powerpoint/2010/main" val="2416915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11</a:t>
            </a:fld>
            <a:endParaRPr lang="en-US"/>
          </a:p>
        </p:txBody>
      </p:sp>
    </p:spTree>
    <p:extLst>
      <p:ext uri="{BB962C8B-B14F-4D97-AF65-F5344CB8AC3E}">
        <p14:creationId xmlns:p14="http://schemas.microsoft.com/office/powerpoint/2010/main" val="26231101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2/1/21</a:t>
            </a:fld>
            <a:endParaRPr lang="en-US"/>
          </a:p>
        </p:txBody>
      </p:sp>
      <p:sp>
        <p:nvSpPr>
          <p:cNvPr id="6"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29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1046427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2/1/21</a:t>
            </a:fld>
            <a:endParaRPr lang="en-US"/>
          </a:p>
        </p:txBody>
      </p:sp>
      <p:sp>
        <p:nvSpPr>
          <p:cNvPr id="5" name="Footer Placeholder 4"/>
          <p:cNvSpPr>
            <a:spLocks noGrp="1"/>
          </p:cNvSpPr>
          <p:nvPr>
            <p:ph type="ftr" sz="quarter" idx="11"/>
          </p:nvPr>
        </p:nvSpPr>
        <p:spPr/>
        <p:txBody>
          <a:bodyPr/>
          <a:lstStyle/>
          <a:p>
            <a:r>
              <a:rPr lang="en-US"/>
              <a:t>Kwartler CSCI S-96</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00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1"/>
            <a:ext cx="1971675" cy="496714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953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2/1/21</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765332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2/1/21</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669344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2/1/21</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607285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2/1/21</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481223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2/1/21</a:t>
            </a:fld>
            <a:endParaRPr lang="en-US"/>
          </a:p>
        </p:txBody>
      </p:sp>
      <p:sp>
        <p:nvSpPr>
          <p:cNvPr id="8" name="Footer Placeholder 7"/>
          <p:cNvSpPr>
            <a:spLocks noGrp="1"/>
          </p:cNvSpPr>
          <p:nvPr>
            <p:ph type="ftr" sz="quarter" idx="11"/>
          </p:nvPr>
        </p:nvSpPr>
        <p:spPr/>
        <p:txBody>
          <a:bodyPr/>
          <a:lstStyle/>
          <a:p>
            <a:r>
              <a:rPr lang="en-US"/>
              <a:t>Kwartler CSCI S-96</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496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2/1/21</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361983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2/1/21</a:t>
            </a:fld>
            <a:endParaRPr lang="en-US"/>
          </a:p>
        </p:txBody>
      </p:sp>
      <p:sp>
        <p:nvSpPr>
          <p:cNvPr id="5"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6"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2523039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2/1/21</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035383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5"/>
            <a:ext cx="2949178"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2/1/21</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15979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2/1/21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290FF7-652B-4475-AEAB-8B1A5D23AE09}" type="slidenum">
              <a:rPr lang="en-US" smtClean="0"/>
              <a:t>‹#›</a:t>
            </a:fld>
            <a:endParaRPr lang="en-US"/>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78980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hyperlink" Target="https://www.motionelements.com/stock-video-3902092-successful-black-businessman" TargetMode="External"/><Relationship Id="rId5" Type="http://schemas.openxmlformats.org/officeDocument/2006/relationships/image" Target="../media/image13.png"/><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hyperlink" Target="https://github.com/kwartler/Harvard_DataMining_Business_Student"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97980836"/>
              </p:ext>
            </p:extLst>
          </p:nvPr>
        </p:nvGraphicFramePr>
        <p:xfrm>
          <a:off x="614363" y="1111250"/>
          <a:ext cx="7915275" cy="237744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val="20000"/>
                    </a:ext>
                  </a:extLst>
                </a:gridCol>
                <a:gridCol w="861296">
                  <a:extLst>
                    <a:ext uri="{9D8B030D-6E8A-4147-A177-3AD203B41FA5}">
                      <a16:colId xmlns:a16="http://schemas.microsoft.com/office/drawing/2014/main" val="20001"/>
                    </a:ext>
                  </a:extLst>
                </a:gridCol>
                <a:gridCol w="5811174">
                  <a:extLst>
                    <a:ext uri="{9D8B030D-6E8A-4147-A177-3AD203B41FA5}">
                      <a16:colId xmlns:a16="http://schemas.microsoft.com/office/drawing/2014/main" val="20002"/>
                    </a:ext>
                  </a:extLst>
                </a:gridCol>
              </a:tblGrid>
              <a:tr h="370840">
                <a:tc>
                  <a:txBody>
                    <a:bodyPr/>
                    <a:lstStyle/>
                    <a:p>
                      <a:pPr algn="ctr"/>
                      <a:r>
                        <a:rPr lang="en-US" sz="2000" dirty="0"/>
                        <a:t>Start</a:t>
                      </a:r>
                    </a:p>
                  </a:txBody>
                  <a:tcPr/>
                </a:tc>
                <a:tc>
                  <a:txBody>
                    <a:bodyPr/>
                    <a:lstStyle/>
                    <a:p>
                      <a:pPr algn="ctr"/>
                      <a:r>
                        <a:rPr lang="en-US" sz="2000" dirty="0"/>
                        <a:t>End</a:t>
                      </a:r>
                    </a:p>
                  </a:txBody>
                  <a:tcPr/>
                </a:tc>
                <a:tc>
                  <a:txBody>
                    <a:bodyPr/>
                    <a:lstStyle/>
                    <a:p>
                      <a:r>
                        <a:rPr lang="en-US" sz="2000" dirty="0"/>
                        <a:t>Item</a:t>
                      </a:r>
                    </a:p>
                  </a:txBody>
                  <a:tcPr/>
                </a:tc>
                <a:extLst>
                  <a:ext uri="{0D108BD9-81ED-4DB2-BD59-A6C34878D82A}">
                    <a16:rowId xmlns:a16="http://schemas.microsoft.com/office/drawing/2014/main" val="10000"/>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kern="1200" baseline="0" dirty="0">
                          <a:solidFill>
                            <a:schemeClr val="dk1"/>
                          </a:solidFill>
                          <a:latin typeface="+mn-lt"/>
                          <a:ea typeface="+mn-ea"/>
                          <a:cs typeface="+mn-cs"/>
                        </a:rPr>
                        <a:t>Core Concepts in Data Mining</a:t>
                      </a:r>
                    </a:p>
                  </a:txBody>
                  <a:tcPr/>
                </a:tc>
                <a:extLst>
                  <a:ext uri="{0D108BD9-81ED-4DB2-BD59-A6C34878D82A}">
                    <a16:rowId xmlns:a16="http://schemas.microsoft.com/office/drawing/2014/main" val="10001"/>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r>
                        <a:rPr lang="en-US" sz="2000" kern="1200" baseline="0" dirty="0">
                          <a:solidFill>
                            <a:schemeClr val="dk1"/>
                          </a:solidFill>
                          <a:latin typeface="+mn-lt"/>
                          <a:ea typeface="+mn-ea"/>
                          <a:cs typeface="+mn-cs"/>
                        </a:rPr>
                        <a:t>Break</a:t>
                      </a:r>
                    </a:p>
                  </a:txBody>
                  <a:tcPr/>
                </a:tc>
                <a:extLst>
                  <a:ext uri="{0D108BD9-81ED-4DB2-BD59-A6C34878D82A}">
                    <a16:rowId xmlns:a16="http://schemas.microsoft.com/office/drawing/2014/main" val="10002"/>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r>
                        <a:rPr lang="en-US" sz="2000" kern="1200" baseline="0" dirty="0">
                          <a:solidFill>
                            <a:schemeClr val="dk1"/>
                          </a:solidFill>
                          <a:latin typeface="+mn-lt"/>
                          <a:ea typeface="+mn-ea"/>
                          <a:cs typeface="+mn-cs"/>
                        </a:rPr>
                        <a:t>More R learning &amp; EDA</a:t>
                      </a:r>
                    </a:p>
                  </a:txBody>
                  <a:tcPr/>
                </a:tc>
                <a:extLst>
                  <a:ext uri="{0D108BD9-81ED-4DB2-BD59-A6C34878D82A}">
                    <a16:rowId xmlns:a16="http://schemas.microsoft.com/office/drawing/2014/main" val="10003"/>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endParaRPr lang="en-US" sz="2000" kern="1200" baseline="0" dirty="0">
                        <a:solidFill>
                          <a:schemeClr val="dk1"/>
                        </a:solidFill>
                        <a:latin typeface="+mn-lt"/>
                        <a:ea typeface="+mn-ea"/>
                        <a:cs typeface="+mn-cs"/>
                      </a:endParaRPr>
                    </a:p>
                  </a:txBody>
                  <a:tcPr/>
                </a:tc>
                <a:extLst>
                  <a:ext uri="{0D108BD9-81ED-4DB2-BD59-A6C34878D82A}">
                    <a16:rowId xmlns:a16="http://schemas.microsoft.com/office/drawing/2014/main" val="10004"/>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endParaRPr lang="en-US" sz="2000" kern="1200" baseline="0" dirty="0">
                        <a:solidFill>
                          <a:schemeClr val="dk1"/>
                        </a:solidFill>
                        <a:latin typeface="+mn-lt"/>
                        <a:ea typeface="+mn-ea"/>
                        <a:cs typeface="+mn-cs"/>
                      </a:endParaRPr>
                    </a:p>
                  </a:txBody>
                  <a:tcPr/>
                </a:tc>
                <a:extLst>
                  <a:ext uri="{0D108BD9-81ED-4DB2-BD59-A6C34878D82A}">
                    <a16:rowId xmlns:a16="http://schemas.microsoft.com/office/drawing/2014/main" val="10006"/>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2/1/21</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1</a:t>
            </a:fld>
            <a:endParaRPr lang="en-US"/>
          </a:p>
        </p:txBody>
      </p:sp>
    </p:spTree>
    <p:extLst>
      <p:ext uri="{BB962C8B-B14F-4D97-AF65-F5344CB8AC3E}">
        <p14:creationId xmlns:p14="http://schemas.microsoft.com/office/powerpoint/2010/main" val="513917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Image result for funny business stock photos"/>
          <p:cNvPicPr>
            <a:picLocks noChangeAspect="1" noChangeArrowheads="1"/>
          </p:cNvPicPr>
          <p:nvPr/>
        </p:nvPicPr>
        <p:blipFill rotWithShape="1">
          <a:blip r:embed="rId3">
            <a:extLst>
              <a:ext uri="{28A0092B-C50C-407E-A947-70E740481C1C}">
                <a14:useLocalDpi xmlns:a14="http://schemas.microsoft.com/office/drawing/2010/main" val="0"/>
              </a:ext>
            </a:extLst>
          </a:blip>
          <a:srcRect t="2366"/>
          <a:stretch/>
        </p:blipFill>
        <p:spPr bwMode="auto">
          <a:xfrm>
            <a:off x="130838" y="2579427"/>
            <a:ext cx="3629025" cy="358967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6700A58B-DD98-43D0-B791-721480A02982}" type="datetime1">
              <a:rPr lang="en-US" smtClean="0"/>
              <a:t>2/1/21</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10</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11" name="Oval Callout 10"/>
          <p:cNvSpPr/>
          <p:nvPr/>
        </p:nvSpPr>
        <p:spPr>
          <a:xfrm>
            <a:off x="3176336" y="1090863"/>
            <a:ext cx="5967663" cy="1235242"/>
          </a:xfrm>
          <a:prstGeom prst="wedgeEllipseCallout">
            <a:avLst>
              <a:gd name="adj1" fmla="val -57645"/>
              <a:gd name="adj2" fmla="val 1079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Dale-</a:t>
            </a:r>
            <a:r>
              <a:rPr lang="en-US" dirty="0" err="1"/>
              <a:t>areno</a:t>
            </a:r>
            <a:r>
              <a:rPr lang="en-US" dirty="0"/>
              <a:t>!  I think we are getting a lot more calls than usual about defective corn dogs.    Can you investigate whether that’s true? </a:t>
            </a:r>
          </a:p>
        </p:txBody>
      </p:sp>
      <p:sp>
        <p:nvSpPr>
          <p:cNvPr id="9" name="TextBox 8">
            <a:extLst>
              <a:ext uri="{FF2B5EF4-FFF2-40B4-BE49-F238E27FC236}">
                <a16:creationId xmlns:a16="http://schemas.microsoft.com/office/drawing/2014/main" id="{9D0BE1FF-D164-8F49-BB68-0532DFA90956}"/>
              </a:ext>
            </a:extLst>
          </p:cNvPr>
          <p:cNvSpPr txBox="1"/>
          <p:nvPr/>
        </p:nvSpPr>
        <p:spPr>
          <a:xfrm>
            <a:off x="3238205" y="4892124"/>
            <a:ext cx="5742021" cy="1200329"/>
          </a:xfrm>
          <a:prstGeom prst="rect">
            <a:avLst/>
          </a:prstGeom>
          <a:solidFill>
            <a:schemeClr val="bg2"/>
          </a:solidFill>
        </p:spPr>
        <p:txBody>
          <a:bodyPr wrap="non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Tree>
    <p:extLst>
      <p:ext uri="{BB962C8B-B14F-4D97-AF65-F5344CB8AC3E}">
        <p14:creationId xmlns:p14="http://schemas.microsoft.com/office/powerpoint/2010/main" val="125072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2/1/21</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11</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pic>
        <p:nvPicPr>
          <p:cNvPr id="1028" name="Picture 4" descr="Funny business dog in red necktie showing tongue out at workplace - Stock  Photo - Dissolve">
            <a:extLst>
              <a:ext uri="{FF2B5EF4-FFF2-40B4-BE49-F238E27FC236}">
                <a16:creationId xmlns:a16="http://schemas.microsoft.com/office/drawing/2014/main" id="{762B113B-B408-AC44-AEA7-E20E4E274F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964" y="1479177"/>
            <a:ext cx="4611100" cy="3078069"/>
          </a:xfrm>
          <a:prstGeom prst="rect">
            <a:avLst/>
          </a:prstGeom>
          <a:noFill/>
          <a:extLst>
            <a:ext uri="{909E8E84-426E-40DD-AFC4-6F175D3DCCD1}">
              <a14:hiddenFill xmlns:a14="http://schemas.microsoft.com/office/drawing/2010/main">
                <a:solidFill>
                  <a:srgbClr val="FFFFFF"/>
                </a:solidFill>
              </a14:hiddenFill>
            </a:ext>
          </a:extLst>
        </p:spPr>
      </p:pic>
      <p:sp>
        <p:nvSpPr>
          <p:cNvPr id="10" name="Oval Callout 9"/>
          <p:cNvSpPr/>
          <p:nvPr/>
        </p:nvSpPr>
        <p:spPr>
          <a:xfrm>
            <a:off x="4867835" y="1090862"/>
            <a:ext cx="4276164" cy="1706125"/>
          </a:xfrm>
          <a:prstGeom prst="wedgeEllipseCallout">
            <a:avLst>
              <a:gd name="adj1" fmla="val -68822"/>
              <a:gd name="adj2" fmla="val 3656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Notorious DALE, let’s forecast how many of our current corn dog debtors will be delinquent.  Is that getting better or worse over time?</a:t>
            </a:r>
          </a:p>
        </p:txBody>
      </p:sp>
      <p:sp>
        <p:nvSpPr>
          <p:cNvPr id="9" name="TextBox 8">
            <a:extLst>
              <a:ext uri="{FF2B5EF4-FFF2-40B4-BE49-F238E27FC236}">
                <a16:creationId xmlns:a16="http://schemas.microsoft.com/office/drawing/2014/main" id="{62576D41-D186-1744-9048-6207DB8491E2}"/>
              </a:ext>
            </a:extLst>
          </p:cNvPr>
          <p:cNvSpPr txBox="1"/>
          <p:nvPr/>
        </p:nvSpPr>
        <p:spPr>
          <a:xfrm>
            <a:off x="3238205" y="4892124"/>
            <a:ext cx="5742021" cy="1200329"/>
          </a:xfrm>
          <a:prstGeom prst="rect">
            <a:avLst/>
          </a:prstGeom>
          <a:solidFill>
            <a:schemeClr val="bg2"/>
          </a:solidFill>
        </p:spPr>
        <p:txBody>
          <a:bodyPr wrap="non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Tree>
    <p:extLst>
      <p:ext uri="{BB962C8B-B14F-4D97-AF65-F5344CB8AC3E}">
        <p14:creationId xmlns:p14="http://schemas.microsoft.com/office/powerpoint/2010/main" val="1872128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2/1/21</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12</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pic>
        <p:nvPicPr>
          <p:cNvPr id="22532" name="Picture 4" descr="Image result for bos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725" y="2125672"/>
            <a:ext cx="3657600" cy="2438400"/>
          </a:xfrm>
          <a:prstGeom prst="rect">
            <a:avLst/>
          </a:prstGeom>
          <a:noFill/>
          <a:extLst>
            <a:ext uri="{909E8E84-426E-40DD-AFC4-6F175D3DCCD1}">
              <a14:hiddenFill xmlns:a14="http://schemas.microsoft.com/office/drawing/2010/main">
                <a:solidFill>
                  <a:srgbClr val="FFFFFF"/>
                </a:solidFill>
              </a14:hiddenFill>
            </a:ext>
          </a:extLst>
        </p:spPr>
      </p:pic>
      <p:sp>
        <p:nvSpPr>
          <p:cNvPr id="12" name="Oval Callout 11"/>
          <p:cNvSpPr/>
          <p:nvPr/>
        </p:nvSpPr>
        <p:spPr>
          <a:xfrm>
            <a:off x="3176336" y="1090863"/>
            <a:ext cx="5967663" cy="1235242"/>
          </a:xfrm>
          <a:prstGeom prst="wedgeEllipseCallout">
            <a:avLst>
              <a:gd name="adj1" fmla="val -57645"/>
              <a:gd name="adj2" fmla="val 1079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East coast regional corn dog sales are up!  I wonder if my region is worse than them.  </a:t>
            </a:r>
          </a:p>
        </p:txBody>
      </p:sp>
      <p:sp>
        <p:nvSpPr>
          <p:cNvPr id="9" name="TextBox 8">
            <a:extLst>
              <a:ext uri="{FF2B5EF4-FFF2-40B4-BE49-F238E27FC236}">
                <a16:creationId xmlns:a16="http://schemas.microsoft.com/office/drawing/2014/main" id="{D76C47C0-6C0B-1149-8206-E0387BA70B11}"/>
              </a:ext>
            </a:extLst>
          </p:cNvPr>
          <p:cNvSpPr txBox="1"/>
          <p:nvPr/>
        </p:nvSpPr>
        <p:spPr>
          <a:xfrm>
            <a:off x="304725" y="4892124"/>
            <a:ext cx="8675501" cy="1200329"/>
          </a:xfrm>
          <a:prstGeom prst="rect">
            <a:avLst/>
          </a:prstGeom>
          <a:solidFill>
            <a:schemeClr val="bg2"/>
          </a:solidFill>
        </p:spPr>
        <p:txBody>
          <a:bodyPr wrap="squar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Tree>
    <p:extLst>
      <p:ext uri="{BB962C8B-B14F-4D97-AF65-F5344CB8AC3E}">
        <p14:creationId xmlns:p14="http://schemas.microsoft.com/office/powerpoint/2010/main" val="2131718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2/1/21</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13</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pic>
        <p:nvPicPr>
          <p:cNvPr id="9" name="Picture 2" descr="Image result for devil wears prada"/>
          <p:cNvPicPr>
            <a:picLocks noChangeAspect="1" noChangeArrowheads="1"/>
          </p:cNvPicPr>
          <p:nvPr/>
        </p:nvPicPr>
        <p:blipFill rotWithShape="1">
          <a:blip r:embed="rId3">
            <a:extLst>
              <a:ext uri="{28A0092B-C50C-407E-A947-70E740481C1C}">
                <a14:useLocalDpi xmlns:a14="http://schemas.microsoft.com/office/drawing/2010/main" val="0"/>
              </a:ext>
            </a:extLst>
          </a:blip>
          <a:srcRect l="23724" r="14187"/>
          <a:stretch/>
        </p:blipFill>
        <p:spPr bwMode="auto">
          <a:xfrm>
            <a:off x="204716" y="1721821"/>
            <a:ext cx="3725839" cy="3371851"/>
          </a:xfrm>
          <a:prstGeom prst="rect">
            <a:avLst/>
          </a:prstGeom>
          <a:noFill/>
          <a:extLst>
            <a:ext uri="{909E8E84-426E-40DD-AFC4-6F175D3DCCD1}">
              <a14:hiddenFill xmlns:a14="http://schemas.microsoft.com/office/drawing/2010/main">
                <a:solidFill>
                  <a:srgbClr val="FFFFFF"/>
                </a:solidFill>
              </a14:hiddenFill>
            </a:ext>
          </a:extLst>
        </p:spPr>
      </p:pic>
      <p:sp>
        <p:nvSpPr>
          <p:cNvPr id="11" name="Oval Callout 10"/>
          <p:cNvSpPr/>
          <p:nvPr/>
        </p:nvSpPr>
        <p:spPr>
          <a:xfrm>
            <a:off x="2743200" y="1090863"/>
            <a:ext cx="6400799" cy="1235242"/>
          </a:xfrm>
          <a:prstGeom prst="wedgeEllipseCallout">
            <a:avLst>
              <a:gd name="adj1" fmla="val -59990"/>
              <a:gd name="adj2" fmla="val 9801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Despite that idiot in marketing selling defective dogs, we need a new warehouse in the East region.  Which zip code should we build it in to support a strong workforce?  </a:t>
            </a:r>
          </a:p>
        </p:txBody>
      </p:sp>
      <p:sp>
        <p:nvSpPr>
          <p:cNvPr id="12" name="TextBox 11">
            <a:extLst>
              <a:ext uri="{FF2B5EF4-FFF2-40B4-BE49-F238E27FC236}">
                <a16:creationId xmlns:a16="http://schemas.microsoft.com/office/drawing/2014/main" id="{5AC494B1-E5FB-C146-A0ED-A9EE0A49CDA2}"/>
              </a:ext>
            </a:extLst>
          </p:cNvPr>
          <p:cNvSpPr txBox="1"/>
          <p:nvPr/>
        </p:nvSpPr>
        <p:spPr>
          <a:xfrm>
            <a:off x="204717" y="4892124"/>
            <a:ext cx="8775510" cy="1200329"/>
          </a:xfrm>
          <a:prstGeom prst="rect">
            <a:avLst/>
          </a:prstGeom>
          <a:solidFill>
            <a:schemeClr val="bg2"/>
          </a:solidFill>
        </p:spPr>
        <p:txBody>
          <a:bodyPr wrap="squar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Tree>
    <p:extLst>
      <p:ext uri="{BB962C8B-B14F-4D97-AF65-F5344CB8AC3E}">
        <p14:creationId xmlns:p14="http://schemas.microsoft.com/office/powerpoint/2010/main" val="2322875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2/1/21</a:t>
            </a:fld>
            <a:endParaRPr lang="en-US"/>
          </a:p>
        </p:txBody>
      </p:sp>
      <p:sp>
        <p:nvSpPr>
          <p:cNvPr id="4" name="Slide Number Placeholder 3"/>
          <p:cNvSpPr>
            <a:spLocks noGrp="1"/>
          </p:cNvSpPr>
          <p:nvPr>
            <p:ph type="sldNum" sz="quarter" idx="12"/>
          </p:nvPr>
        </p:nvSpPr>
        <p:spPr/>
        <p:txBody>
          <a:bodyPr/>
          <a:lstStyle/>
          <a:p>
            <a:fld id="{37290FF7-652B-4475-AEAB-8B1A5D23AE09}" type="slidenum">
              <a:rPr lang="en-US" smtClean="0"/>
              <a:t>14</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pic>
        <p:nvPicPr>
          <p:cNvPr id="1026" name="Picture 2" descr="Image result for businessman stock phot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18185" y="1938460"/>
            <a:ext cx="457200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7" name="3902092_MotionElements_successful-black-businessman_preview">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998263" y="1191352"/>
            <a:ext cx="5147475" cy="3912576"/>
          </a:xfrm>
          <a:prstGeom prst="rect">
            <a:avLst/>
          </a:prstGeom>
        </p:spPr>
      </p:pic>
      <p:sp>
        <p:nvSpPr>
          <p:cNvPr id="9" name="Rectangle 8"/>
          <p:cNvSpPr/>
          <p:nvPr/>
        </p:nvSpPr>
        <p:spPr>
          <a:xfrm>
            <a:off x="4185138" y="5936958"/>
            <a:ext cx="5363308" cy="415498"/>
          </a:xfrm>
          <a:prstGeom prst="rect">
            <a:avLst/>
          </a:prstGeom>
        </p:spPr>
        <p:txBody>
          <a:bodyPr wrap="square">
            <a:spAutoFit/>
          </a:bodyPr>
          <a:lstStyle/>
          <a:p>
            <a:r>
              <a:rPr lang="en-US" sz="1050" dirty="0">
                <a:hlinkClick r:id="rId6"/>
              </a:rPr>
              <a:t>https://www.motionelements.com/stock-video-3902092-successful-black-businessman</a:t>
            </a:r>
            <a:endParaRPr lang="en-US" sz="1050" dirty="0"/>
          </a:p>
          <a:p>
            <a:endParaRPr lang="en-US" sz="1050" dirty="0"/>
          </a:p>
        </p:txBody>
      </p:sp>
      <p:sp>
        <p:nvSpPr>
          <p:cNvPr id="11" name="Title 2"/>
          <p:cNvSpPr>
            <a:spLocks noGrp="1"/>
          </p:cNvSpPr>
          <p:nvPr>
            <p:ph type="title"/>
          </p:nvPr>
        </p:nvSpPr>
        <p:spPr>
          <a:xfrm>
            <a:off x="628650" y="365126"/>
            <a:ext cx="7886700" cy="591477"/>
          </a:xfrm>
        </p:spPr>
        <p:txBody>
          <a:bodyPr/>
          <a:lstStyle/>
          <a:p>
            <a:r>
              <a:rPr lang="en-US" dirty="0"/>
              <a:t>Let’s call Dale to tell him what </a:t>
            </a:r>
            <a:r>
              <a:rPr lang="en-US"/>
              <a:t>we learned.</a:t>
            </a:r>
            <a:endParaRPr lang="en-US" dirty="0"/>
          </a:p>
        </p:txBody>
      </p:sp>
    </p:spTree>
    <p:extLst>
      <p:ext uri="{BB962C8B-B14F-4D97-AF65-F5344CB8AC3E}">
        <p14:creationId xmlns:p14="http://schemas.microsoft.com/office/powerpoint/2010/main" val="68792887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2/1/21</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15</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8" name="TextBox 7"/>
          <p:cNvSpPr txBox="1"/>
          <p:nvPr/>
        </p:nvSpPr>
        <p:spPr>
          <a:xfrm>
            <a:off x="504967" y="1883391"/>
            <a:ext cx="3358612" cy="3693319"/>
          </a:xfrm>
          <a:prstGeom prst="rect">
            <a:avLst/>
          </a:prstGeom>
          <a:noFill/>
        </p:spPr>
        <p:txBody>
          <a:bodyPr wrap="none" rtlCol="0">
            <a:spAutoFit/>
          </a:bodyPr>
          <a:lstStyle>
            <a:defPPr>
              <a:defRPr lang="en-US"/>
            </a:defPPr>
            <a:lvl1pPr marL="285750" indent="-285750">
              <a:buFont typeface="Arial" panose="020B0604020202020204" pitchFamily="34" charset="0"/>
              <a:buChar char="•"/>
            </a:lvl1pPr>
            <a:lvl2pPr marL="742950" lvl="1" indent="-285750">
              <a:buFont typeface="Arial" panose="020B0604020202020204" pitchFamily="34" charset="0"/>
              <a:buChar char="•"/>
            </a:lvl2pPr>
            <a:lvl3pPr marL="1200150" lvl="2" indent="-285750">
              <a:buFont typeface="Arial" panose="020B0604020202020204" pitchFamily="34" charset="0"/>
              <a:buChar char="•"/>
            </a:lvl3pPr>
            <a:lvl4pPr marL="1657350" lvl="3" indent="-285750">
              <a:buFont typeface="Arial" panose="020B0604020202020204" pitchFamily="34" charset="0"/>
              <a:buChar char="•"/>
            </a:lvl4pPr>
            <a:lvl5pPr marL="2114550" lvl="4" indent="-285750">
              <a:buFont typeface="Arial" panose="020B0604020202020204" pitchFamily="34" charset="0"/>
              <a:buChar char="•"/>
            </a:lvl5pPr>
          </a:lstStyle>
          <a:p>
            <a:r>
              <a:rPr lang="en-US" dirty="0"/>
              <a:t>Retrospective</a:t>
            </a:r>
          </a:p>
          <a:p>
            <a:r>
              <a:rPr lang="en-US" dirty="0"/>
              <a:t>Descriptive</a:t>
            </a:r>
          </a:p>
          <a:p>
            <a:r>
              <a:rPr lang="en-US" dirty="0"/>
              <a:t>Data Science</a:t>
            </a:r>
          </a:p>
          <a:p>
            <a:pPr lvl="1"/>
            <a:r>
              <a:rPr lang="en-US" dirty="0"/>
              <a:t>Predictive</a:t>
            </a:r>
          </a:p>
          <a:p>
            <a:pPr lvl="2"/>
            <a:r>
              <a:rPr lang="en-US" dirty="0"/>
              <a:t>Supervised Learning</a:t>
            </a:r>
          </a:p>
          <a:p>
            <a:pPr lvl="3"/>
            <a:r>
              <a:rPr lang="en-US" dirty="0"/>
              <a:t>Classification</a:t>
            </a:r>
          </a:p>
          <a:p>
            <a:pPr lvl="4"/>
            <a:r>
              <a:rPr lang="en-US" dirty="0"/>
              <a:t>Binary</a:t>
            </a:r>
          </a:p>
          <a:p>
            <a:pPr lvl="4"/>
            <a:r>
              <a:rPr lang="en-US" dirty="0"/>
              <a:t>Multi-Class</a:t>
            </a:r>
          </a:p>
          <a:p>
            <a:pPr lvl="3"/>
            <a:r>
              <a:rPr lang="en-US" dirty="0"/>
              <a:t>Continuous</a:t>
            </a:r>
          </a:p>
          <a:p>
            <a:pPr lvl="1"/>
            <a:r>
              <a:rPr lang="en-US" dirty="0"/>
              <a:t>Forecasting</a:t>
            </a:r>
          </a:p>
          <a:p>
            <a:pPr lvl="1"/>
            <a:r>
              <a:rPr lang="en-US" dirty="0"/>
              <a:t>Unsupervised Learning</a:t>
            </a:r>
          </a:p>
          <a:p>
            <a:pPr lvl="1"/>
            <a:r>
              <a:rPr lang="en-US" dirty="0"/>
              <a:t>Associative System</a:t>
            </a:r>
          </a:p>
          <a:p>
            <a:endParaRPr lang="en-US" dirty="0"/>
          </a:p>
        </p:txBody>
      </p:sp>
      <p:cxnSp>
        <p:nvCxnSpPr>
          <p:cNvPr id="7" name="Straight Connector 6"/>
          <p:cNvCxnSpPr/>
          <p:nvPr/>
        </p:nvCxnSpPr>
        <p:spPr>
          <a:xfrm>
            <a:off x="4143375" y="1514474"/>
            <a:ext cx="0" cy="4114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483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2/1/21</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16</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7" name="Rectangle 6"/>
          <p:cNvSpPr/>
          <p:nvPr/>
        </p:nvSpPr>
        <p:spPr>
          <a:xfrm>
            <a:off x="4640239" y="1801504"/>
            <a:ext cx="3794077" cy="3452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did we do last quarter?</a:t>
            </a:r>
          </a:p>
          <a:p>
            <a:pPr algn="ctr"/>
            <a:r>
              <a:rPr lang="en-US" sz="1400" i="1" dirty="0"/>
              <a:t>Usually point in time and standalone information not summary.</a:t>
            </a:r>
          </a:p>
        </p:txBody>
      </p:sp>
      <p:sp>
        <p:nvSpPr>
          <p:cNvPr id="9" name="TextBox 8"/>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b="1" dirty="0">
                <a:solidFill>
                  <a:schemeClr val="accent6"/>
                </a:solidFill>
              </a:rPr>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cxnSp>
        <p:nvCxnSpPr>
          <p:cNvPr id="8" name="Straight Connector 7"/>
          <p:cNvCxnSpPr/>
          <p:nvPr/>
        </p:nvCxnSpPr>
        <p:spPr>
          <a:xfrm>
            <a:off x="4143375" y="1514474"/>
            <a:ext cx="0" cy="4114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6724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2/1/21</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17</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7" name="Rectangle 6"/>
          <p:cNvSpPr/>
          <p:nvPr/>
        </p:nvSpPr>
        <p:spPr>
          <a:xfrm>
            <a:off x="4640239" y="1801504"/>
            <a:ext cx="3794077" cy="3452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is the average number of donuts served each morning?</a:t>
            </a:r>
          </a:p>
          <a:p>
            <a:pPr algn="ctr"/>
            <a:r>
              <a:rPr lang="en-US" sz="1400" i="1" dirty="0"/>
              <a:t>Retrospective but can be summary and/or in comparison to other data.</a:t>
            </a:r>
          </a:p>
        </p:txBody>
      </p:sp>
      <p:sp>
        <p:nvSpPr>
          <p:cNvPr id="9" name="TextBox 8"/>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b="1" dirty="0">
                <a:solidFill>
                  <a:schemeClr val="accent6"/>
                </a:solidFill>
              </a:rPr>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cxnSp>
        <p:nvCxnSpPr>
          <p:cNvPr id="8" name="Straight Connector 7"/>
          <p:cNvCxnSpPr/>
          <p:nvPr/>
        </p:nvCxnSpPr>
        <p:spPr>
          <a:xfrm>
            <a:off x="4143375" y="1514474"/>
            <a:ext cx="0" cy="4114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4686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2/1/21</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18</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Will the next person that calls accept the credit card offer?</a:t>
            </a:r>
          </a:p>
          <a:p>
            <a:pPr algn="ctr"/>
            <a:r>
              <a:rPr lang="en-US" sz="1200" dirty="0"/>
              <a:t>The outcome is 1 = yes, 0=no</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b="1" dirty="0">
                <a:solidFill>
                  <a:schemeClr val="accent6"/>
                </a:solidFill>
              </a:rPr>
              <a:t>Predictive</a:t>
            </a:r>
          </a:p>
          <a:p>
            <a:pPr marL="1200150" lvl="2" indent="-285750">
              <a:buFont typeface="Arial" panose="020B0604020202020204" pitchFamily="34" charset="0"/>
              <a:buChar char="•"/>
            </a:pPr>
            <a:r>
              <a:rPr lang="en-US" b="1" dirty="0">
                <a:solidFill>
                  <a:schemeClr val="accent6"/>
                </a:solidFill>
              </a:rPr>
              <a:t>Supervised</a:t>
            </a:r>
            <a:r>
              <a:rPr lang="en-US" dirty="0"/>
              <a:t> </a:t>
            </a:r>
            <a:r>
              <a:rPr lang="en-US" b="1" dirty="0">
                <a:solidFill>
                  <a:schemeClr val="accent6"/>
                </a:solidFill>
              </a:rPr>
              <a:t>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1765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2/1/21</a:t>
            </a:fld>
            <a:endParaRPr lang="en-US"/>
          </a:p>
        </p:txBody>
      </p:sp>
      <p:sp>
        <p:nvSpPr>
          <p:cNvPr id="3" name="Title 2"/>
          <p:cNvSpPr>
            <a:spLocks noGrp="1"/>
          </p:cNvSpPr>
          <p:nvPr>
            <p:ph type="title"/>
          </p:nvPr>
        </p:nvSpPr>
        <p:spPr>
          <a:xfrm>
            <a:off x="215153" y="365126"/>
            <a:ext cx="8300197" cy="591477"/>
          </a:xfrm>
        </p:spPr>
        <p:txBody>
          <a:bodyPr/>
          <a:lstStyle/>
          <a:p>
            <a:r>
              <a:rPr lang="en-US" dirty="0"/>
              <a:t>Supervised Learning: Classification &amp; Prediction</a:t>
            </a:r>
          </a:p>
        </p:txBody>
      </p:sp>
      <p:sp>
        <p:nvSpPr>
          <p:cNvPr id="4" name="Slide Number Placeholder 3"/>
          <p:cNvSpPr>
            <a:spLocks noGrp="1"/>
          </p:cNvSpPr>
          <p:nvPr>
            <p:ph type="sldNum" sz="quarter" idx="12"/>
          </p:nvPr>
        </p:nvSpPr>
        <p:spPr/>
        <p:txBody>
          <a:bodyPr/>
          <a:lstStyle/>
          <a:p>
            <a:fld id="{37290FF7-652B-4475-AEAB-8B1A5D23AE09}" type="slidenum">
              <a:rPr lang="en-US" smtClean="0"/>
              <a:t>19</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6" name="Shape 278"/>
          <p:cNvSpPr txBox="1"/>
          <p:nvPr/>
        </p:nvSpPr>
        <p:spPr>
          <a:xfrm>
            <a:off x="206000" y="1107533"/>
            <a:ext cx="8778300" cy="525600"/>
          </a:xfrm>
          <a:prstGeom prst="rect">
            <a:avLst/>
          </a:prstGeom>
          <a:solidFill>
            <a:schemeClr val="accent2"/>
          </a:solidFill>
          <a:ln>
            <a:noFill/>
          </a:ln>
        </p:spPr>
        <p:txBody>
          <a:bodyPr lIns="91425" tIns="91425" rIns="91425" bIns="91425" anchor="t" anchorCtr="0">
            <a:noAutofit/>
          </a:bodyPr>
          <a:lstStyle/>
          <a:p>
            <a:r>
              <a:rPr lang="en" sz="2400">
                <a:solidFill>
                  <a:srgbClr val="FFFFFF"/>
                </a:solidFill>
                <a:latin typeface="Open Sans"/>
                <a:ea typeface="Open Sans"/>
                <a:cs typeface="Open Sans"/>
                <a:sym typeface="Open Sans"/>
              </a:rPr>
              <a:t>Inferring a function from labeled data.</a:t>
            </a:r>
          </a:p>
        </p:txBody>
      </p:sp>
      <p:sp>
        <p:nvSpPr>
          <p:cNvPr id="7" name="Shape 279"/>
          <p:cNvSpPr txBox="1"/>
          <p:nvPr/>
        </p:nvSpPr>
        <p:spPr>
          <a:xfrm>
            <a:off x="206100" y="1557009"/>
            <a:ext cx="8778300" cy="246299"/>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“Learn from telling”, “Look at my data and I will tell you what to predict”</a:t>
            </a:r>
          </a:p>
        </p:txBody>
      </p:sp>
      <p:grpSp>
        <p:nvGrpSpPr>
          <p:cNvPr id="8" name="Shape 280"/>
          <p:cNvGrpSpPr/>
          <p:nvPr/>
        </p:nvGrpSpPr>
        <p:grpSpPr>
          <a:xfrm>
            <a:off x="325016" y="3206413"/>
            <a:ext cx="980217" cy="916620"/>
            <a:chOff x="4044175" y="930800"/>
            <a:chExt cx="806099" cy="730199"/>
          </a:xfrm>
        </p:grpSpPr>
        <p:sp>
          <p:nvSpPr>
            <p:cNvPr id="9" name="Shape 281"/>
            <p:cNvSpPr/>
            <p:nvPr/>
          </p:nvSpPr>
          <p:spPr>
            <a:xfrm>
              <a:off x="4044175" y="1017125"/>
              <a:ext cx="136499" cy="6437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 name="Shape 282"/>
            <p:cNvSpPr/>
            <p:nvPr/>
          </p:nvSpPr>
          <p:spPr>
            <a:xfrm>
              <a:off x="4267375" y="1300350"/>
              <a:ext cx="136499" cy="360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 name="Shape 283"/>
            <p:cNvSpPr/>
            <p:nvPr/>
          </p:nvSpPr>
          <p:spPr>
            <a:xfrm>
              <a:off x="4490575" y="930800"/>
              <a:ext cx="136499" cy="730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 name="Shape 284"/>
            <p:cNvSpPr/>
            <p:nvPr/>
          </p:nvSpPr>
          <p:spPr>
            <a:xfrm>
              <a:off x="4713775" y="1070600"/>
              <a:ext cx="136499" cy="5903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sp>
        <p:nvSpPr>
          <p:cNvPr id="13" name="Shape 285"/>
          <p:cNvSpPr txBox="1"/>
          <p:nvPr/>
        </p:nvSpPr>
        <p:spPr>
          <a:xfrm>
            <a:off x="395900" y="2319692"/>
            <a:ext cx="1184400"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Data Setup</a:t>
            </a:r>
          </a:p>
        </p:txBody>
      </p:sp>
      <p:sp>
        <p:nvSpPr>
          <p:cNvPr id="14" name="Shape 286"/>
          <p:cNvSpPr txBox="1"/>
          <p:nvPr/>
        </p:nvSpPr>
        <p:spPr>
          <a:xfrm>
            <a:off x="2488678" y="2319692"/>
            <a:ext cx="1006726"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Method</a:t>
            </a:r>
          </a:p>
        </p:txBody>
      </p:sp>
      <p:sp>
        <p:nvSpPr>
          <p:cNvPr id="15" name="Shape 287"/>
          <p:cNvSpPr txBox="1"/>
          <p:nvPr/>
        </p:nvSpPr>
        <p:spPr>
          <a:xfrm>
            <a:off x="0" y="4507849"/>
            <a:ext cx="1985963" cy="1764363"/>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Flat “Excel” file.  Each row is a record or observation.  Each column is an attribute of the record. </a:t>
            </a:r>
          </a:p>
          <a:p>
            <a:endParaRPr lang="en" sz="1200" b="1" i="1" u="sng" dirty="0">
              <a:latin typeface="Open Sans"/>
              <a:ea typeface="Open Sans"/>
              <a:cs typeface="Open Sans"/>
              <a:sym typeface="Open Sans"/>
            </a:endParaRPr>
          </a:p>
          <a:p>
            <a:r>
              <a:rPr lang="en" sz="1200" b="1" i="1" u="sng" dirty="0">
                <a:latin typeface="Open Sans"/>
                <a:ea typeface="Open Sans"/>
                <a:cs typeface="Open Sans"/>
                <a:sym typeface="Open Sans"/>
              </a:rPr>
              <a:t>One column is the outcome, y or target attribute.</a:t>
            </a:r>
          </a:p>
        </p:txBody>
      </p:sp>
      <p:sp>
        <p:nvSpPr>
          <p:cNvPr id="16" name="Shape 288"/>
          <p:cNvSpPr txBox="1"/>
          <p:nvPr/>
        </p:nvSpPr>
        <p:spPr>
          <a:xfrm>
            <a:off x="2209942" y="4507850"/>
            <a:ext cx="1564199" cy="942000"/>
          </a:xfrm>
          <a:prstGeom prst="rect">
            <a:avLst/>
          </a:prstGeom>
          <a:noFill/>
          <a:ln>
            <a:noFill/>
          </a:ln>
        </p:spPr>
        <p:txBody>
          <a:bodyPr lIns="91425" tIns="91425" rIns="91425" bIns="91425" anchor="t" anchorCtr="0">
            <a:noAutofit/>
          </a:bodyPr>
          <a:lstStyle/>
          <a:p>
            <a:r>
              <a:rPr lang="en" sz="1200" i="1">
                <a:latin typeface="Open Sans"/>
                <a:ea typeface="Open Sans"/>
                <a:cs typeface="Open Sans"/>
                <a:sym typeface="Open Sans"/>
              </a:rPr>
              <a:t>Modeling e.g. K-NN, linear regression,  decision tree, random forest etc.</a:t>
            </a:r>
          </a:p>
        </p:txBody>
      </p:sp>
      <p:sp>
        <p:nvSpPr>
          <p:cNvPr id="17" name="Shape 289"/>
          <p:cNvSpPr txBox="1"/>
          <p:nvPr/>
        </p:nvSpPr>
        <p:spPr>
          <a:xfrm>
            <a:off x="7154613" y="4507850"/>
            <a:ext cx="1564199" cy="735664"/>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Use the model to make predictions for the target label on the new data.  </a:t>
            </a:r>
          </a:p>
        </p:txBody>
      </p:sp>
      <p:sp>
        <p:nvSpPr>
          <p:cNvPr id="18" name="Shape 290"/>
          <p:cNvSpPr txBox="1"/>
          <p:nvPr/>
        </p:nvSpPr>
        <p:spPr>
          <a:xfrm>
            <a:off x="7133564" y="2319692"/>
            <a:ext cx="1606296"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Application</a:t>
            </a:r>
          </a:p>
        </p:txBody>
      </p:sp>
      <p:sp>
        <p:nvSpPr>
          <p:cNvPr id="20" name="Shape 292"/>
          <p:cNvSpPr txBox="1"/>
          <p:nvPr/>
        </p:nvSpPr>
        <p:spPr>
          <a:xfrm>
            <a:off x="4073209" y="2319691"/>
            <a:ext cx="2709599"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Business Examples</a:t>
            </a:r>
          </a:p>
        </p:txBody>
      </p:sp>
      <p:sp>
        <p:nvSpPr>
          <p:cNvPr id="21" name="Shape 293"/>
          <p:cNvSpPr txBox="1"/>
          <p:nvPr/>
        </p:nvSpPr>
        <p:spPr>
          <a:xfrm>
            <a:off x="4117909" y="3061733"/>
            <a:ext cx="2620199" cy="508639"/>
          </a:xfrm>
          <a:prstGeom prst="rect">
            <a:avLst/>
          </a:prstGeom>
          <a:noFill/>
          <a:ln>
            <a:noFill/>
          </a:ln>
        </p:spPr>
        <p:txBody>
          <a:bodyPr lIns="91425" tIns="91425" rIns="91425" bIns="91425" anchor="t" anchorCtr="0">
            <a:noAutofit/>
          </a:bodyPr>
          <a:lstStyle/>
          <a:p>
            <a:r>
              <a:rPr lang="en" sz="1100" b="1" dirty="0">
                <a:latin typeface="Open Sans"/>
                <a:ea typeface="Open Sans"/>
                <a:cs typeface="Open Sans"/>
                <a:sym typeface="Open Sans"/>
              </a:rPr>
              <a:t>Marketing</a:t>
            </a:r>
            <a:r>
              <a:rPr lang="en" sz="1100" dirty="0">
                <a:latin typeface="Open Sans"/>
                <a:ea typeface="Open Sans"/>
                <a:cs typeface="Open Sans"/>
                <a:sym typeface="Open Sans"/>
              </a:rPr>
              <a:t>-Will a customer buy yes or no? How much will a customer spend?</a:t>
            </a:r>
          </a:p>
        </p:txBody>
      </p:sp>
      <p:sp>
        <p:nvSpPr>
          <p:cNvPr id="22" name="Shape 294"/>
          <p:cNvSpPr txBox="1"/>
          <p:nvPr/>
        </p:nvSpPr>
        <p:spPr>
          <a:xfrm>
            <a:off x="4117909" y="3468946"/>
            <a:ext cx="2620199" cy="701699"/>
          </a:xfrm>
          <a:prstGeom prst="rect">
            <a:avLst/>
          </a:prstGeom>
          <a:noFill/>
          <a:ln>
            <a:noFill/>
          </a:ln>
        </p:spPr>
        <p:txBody>
          <a:bodyPr lIns="91425" tIns="91425" rIns="91425" bIns="91425" anchor="ctr" anchorCtr="0">
            <a:noAutofit/>
          </a:bodyPr>
          <a:lstStyle/>
          <a:p>
            <a:r>
              <a:rPr lang="en" sz="1100" b="1" dirty="0">
                <a:solidFill>
                  <a:schemeClr val="dk1"/>
                </a:solidFill>
                <a:latin typeface="Open Sans"/>
                <a:ea typeface="Open Sans"/>
                <a:cs typeface="Open Sans"/>
                <a:sym typeface="Open Sans"/>
              </a:rPr>
              <a:t>Operations</a:t>
            </a:r>
            <a:r>
              <a:rPr lang="en" sz="1100" dirty="0">
                <a:solidFill>
                  <a:schemeClr val="dk1"/>
                </a:solidFill>
                <a:latin typeface="Open Sans"/>
                <a:ea typeface="Open Sans"/>
                <a:cs typeface="Open Sans"/>
                <a:sym typeface="Open Sans"/>
              </a:rPr>
              <a:t>- Will an applicant default?  When will a machine break?</a:t>
            </a:r>
          </a:p>
        </p:txBody>
      </p:sp>
      <p:sp>
        <p:nvSpPr>
          <p:cNvPr id="24" name="Shape 296"/>
          <p:cNvSpPr/>
          <p:nvPr/>
        </p:nvSpPr>
        <p:spPr>
          <a:xfrm>
            <a:off x="1444187" y="3206513"/>
            <a:ext cx="165900" cy="916500"/>
          </a:xfrm>
          <a:prstGeom prst="rect">
            <a:avLst/>
          </a:prstGeom>
          <a:solidFill>
            <a:srgbClr val="FF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pic>
        <p:nvPicPr>
          <p:cNvPr id="25" name="Shape 297"/>
          <p:cNvPicPr preferRelativeResize="0"/>
          <p:nvPr/>
        </p:nvPicPr>
        <p:blipFill>
          <a:blip r:embed="rId2">
            <a:alphaModFix/>
          </a:blip>
          <a:stretch>
            <a:fillRect/>
          </a:stretch>
        </p:blipFill>
        <p:spPr>
          <a:xfrm>
            <a:off x="1350849" y="3347602"/>
            <a:ext cx="488781" cy="525600"/>
          </a:xfrm>
          <a:prstGeom prst="rect">
            <a:avLst/>
          </a:prstGeom>
          <a:noFill/>
          <a:ln>
            <a:noFill/>
          </a:ln>
        </p:spPr>
      </p:pic>
      <p:pic>
        <p:nvPicPr>
          <p:cNvPr id="26" name="Shape 298"/>
          <p:cNvPicPr preferRelativeResize="0"/>
          <p:nvPr/>
        </p:nvPicPr>
        <p:blipFill>
          <a:blip r:embed="rId3">
            <a:alphaModFix/>
          </a:blip>
          <a:stretch>
            <a:fillRect/>
          </a:stretch>
        </p:blipFill>
        <p:spPr>
          <a:xfrm>
            <a:off x="2206246" y="3125850"/>
            <a:ext cx="1571590" cy="1239449"/>
          </a:xfrm>
          <a:prstGeom prst="rect">
            <a:avLst/>
          </a:prstGeom>
          <a:noFill/>
          <a:ln>
            <a:noFill/>
          </a:ln>
        </p:spPr>
      </p:pic>
      <p:grpSp>
        <p:nvGrpSpPr>
          <p:cNvPr id="27" name="Shape 299"/>
          <p:cNvGrpSpPr/>
          <p:nvPr/>
        </p:nvGrpSpPr>
        <p:grpSpPr>
          <a:xfrm>
            <a:off x="7001844" y="2971801"/>
            <a:ext cx="1869736" cy="1124344"/>
            <a:chOff x="7143751" y="2114551"/>
            <a:chExt cx="1869736" cy="1124344"/>
          </a:xfrm>
        </p:grpSpPr>
        <p:grpSp>
          <p:nvGrpSpPr>
            <p:cNvPr id="28" name="Shape 300"/>
            <p:cNvGrpSpPr/>
            <p:nvPr/>
          </p:nvGrpSpPr>
          <p:grpSpPr>
            <a:xfrm>
              <a:off x="7775499" y="2322154"/>
              <a:ext cx="980207" cy="916741"/>
              <a:chOff x="4044183" y="930773"/>
              <a:chExt cx="806091" cy="730296"/>
            </a:xfrm>
          </p:grpSpPr>
          <p:sp>
            <p:nvSpPr>
              <p:cNvPr id="32" name="Shape 301"/>
              <p:cNvSpPr/>
              <p:nvPr/>
            </p:nvSpPr>
            <p:spPr>
              <a:xfrm>
                <a:off x="4044183" y="1376474"/>
                <a:ext cx="136499" cy="284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33" name="Shape 302"/>
              <p:cNvSpPr/>
              <p:nvPr/>
            </p:nvSpPr>
            <p:spPr>
              <a:xfrm>
                <a:off x="4267373" y="930773"/>
                <a:ext cx="136499" cy="730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34" name="Shape 303"/>
              <p:cNvSpPr/>
              <p:nvPr/>
            </p:nvSpPr>
            <p:spPr>
              <a:xfrm>
                <a:off x="4490585" y="1190669"/>
                <a:ext cx="136499" cy="470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35" name="Shape 304"/>
              <p:cNvSpPr/>
              <p:nvPr/>
            </p:nvSpPr>
            <p:spPr>
              <a:xfrm>
                <a:off x="4713775" y="1070600"/>
                <a:ext cx="136499" cy="5903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pic>
          <p:nvPicPr>
            <p:cNvPr id="29" name="Shape 305"/>
            <p:cNvPicPr preferRelativeResize="0"/>
            <p:nvPr/>
          </p:nvPicPr>
          <p:blipFill>
            <a:blip r:embed="rId3">
              <a:alphaModFix/>
            </a:blip>
            <a:stretch>
              <a:fillRect/>
            </a:stretch>
          </p:blipFill>
          <p:spPr>
            <a:xfrm>
              <a:off x="7143751" y="2114551"/>
              <a:ext cx="860362" cy="638998"/>
            </a:xfrm>
            <a:prstGeom prst="rect">
              <a:avLst/>
            </a:prstGeom>
            <a:noFill/>
            <a:ln>
              <a:noFill/>
            </a:ln>
          </p:spPr>
        </p:pic>
        <p:cxnSp>
          <p:nvCxnSpPr>
            <p:cNvPr id="30" name="Shape 306"/>
            <p:cNvCxnSpPr>
              <a:endCxn id="31" idx="1"/>
            </p:cNvCxnSpPr>
            <p:nvPr/>
          </p:nvCxnSpPr>
          <p:spPr>
            <a:xfrm>
              <a:off x="7937387" y="2631113"/>
              <a:ext cx="910200" cy="149400"/>
            </a:xfrm>
            <a:prstGeom prst="straightConnector1">
              <a:avLst/>
            </a:prstGeom>
            <a:noFill/>
            <a:ln w="9525" cap="flat" cmpd="sng">
              <a:solidFill>
                <a:schemeClr val="dk2"/>
              </a:solidFill>
              <a:prstDash val="solid"/>
              <a:round/>
              <a:headEnd type="none" w="lg" len="lg"/>
              <a:tailEnd type="triangle" w="lg" len="lg"/>
            </a:ln>
          </p:spPr>
        </p:cxnSp>
        <p:sp>
          <p:nvSpPr>
            <p:cNvPr id="31" name="Shape 307"/>
            <p:cNvSpPr/>
            <p:nvPr/>
          </p:nvSpPr>
          <p:spPr>
            <a:xfrm>
              <a:off x="8847587" y="2322263"/>
              <a:ext cx="165900" cy="916500"/>
            </a:xfrm>
            <a:prstGeom prst="rect">
              <a:avLst/>
            </a:prstGeom>
            <a:solidFill>
              <a:srgbClr val="3C8ACA"/>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cxnSp>
        <p:nvCxnSpPr>
          <p:cNvPr id="36" name="Shape 308"/>
          <p:cNvCxnSpPr/>
          <p:nvPr/>
        </p:nvCxnSpPr>
        <p:spPr>
          <a:xfrm>
            <a:off x="334750" y="4499899"/>
            <a:ext cx="8220600" cy="0"/>
          </a:xfrm>
          <a:prstGeom prst="straightConnector1">
            <a:avLst/>
          </a:prstGeom>
          <a:noFill/>
          <a:ln w="9525" cap="flat" cmpd="sng">
            <a:solidFill>
              <a:schemeClr val="accent6"/>
            </a:solidFill>
            <a:prstDash val="solid"/>
            <a:round/>
            <a:headEnd type="none" w="lg" len="lg"/>
            <a:tailEnd type="triangle" w="lg" len="lg"/>
          </a:ln>
        </p:spPr>
      </p:cxnSp>
    </p:spTree>
    <p:extLst>
      <p:ext uri="{BB962C8B-B14F-4D97-AF65-F5344CB8AC3E}">
        <p14:creationId xmlns:p14="http://schemas.microsoft.com/office/powerpoint/2010/main" val="71214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P spid="18" grpId="0"/>
      <p:bldP spid="20"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2/1/21</a:t>
            </a:fld>
            <a:endParaRPr lang="en-US"/>
          </a:p>
        </p:txBody>
      </p:sp>
      <p:sp>
        <p:nvSpPr>
          <p:cNvPr id="3" name="Title 2"/>
          <p:cNvSpPr>
            <a:spLocks noGrp="1"/>
          </p:cNvSpPr>
          <p:nvPr>
            <p:ph type="title"/>
          </p:nvPr>
        </p:nvSpPr>
        <p:spPr/>
        <p:txBody>
          <a:bodyPr/>
          <a:lstStyle/>
          <a:p>
            <a:r>
              <a:rPr lang="en-US" dirty="0"/>
              <a:t>Data Mining in this course </a:t>
            </a:r>
          </a:p>
        </p:txBody>
      </p:sp>
      <p:sp>
        <p:nvSpPr>
          <p:cNvPr id="4" name="Slide Number Placeholder 3"/>
          <p:cNvSpPr>
            <a:spLocks noGrp="1"/>
          </p:cNvSpPr>
          <p:nvPr>
            <p:ph type="sldNum" sz="quarter" idx="12"/>
          </p:nvPr>
        </p:nvSpPr>
        <p:spPr/>
        <p:txBody>
          <a:bodyPr/>
          <a:lstStyle/>
          <a:p>
            <a:fld id="{37290FF7-652B-4475-AEAB-8B1A5D23AE09}" type="slidenum">
              <a:rPr lang="en-US" smtClean="0"/>
              <a:t>2</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7" name="Rectangle 6"/>
          <p:cNvSpPr/>
          <p:nvPr/>
        </p:nvSpPr>
        <p:spPr>
          <a:xfrm>
            <a:off x="228600" y="5672137"/>
            <a:ext cx="8686800" cy="614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this class we explore basic analytics, some business intelligence and ML methods in an effort to bring quantitative judgment to bear on business decisions.</a:t>
            </a:r>
          </a:p>
        </p:txBody>
      </p:sp>
      <p:cxnSp>
        <p:nvCxnSpPr>
          <p:cNvPr id="8" name="Straight Connector 7"/>
          <p:cNvCxnSpPr/>
          <p:nvPr/>
        </p:nvCxnSpPr>
        <p:spPr>
          <a:xfrm>
            <a:off x="228600" y="5543567"/>
            <a:ext cx="8558213" cy="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92505" y="1748589"/>
            <a:ext cx="8726907" cy="1754326"/>
          </a:xfrm>
          <a:prstGeom prst="rect">
            <a:avLst/>
          </a:prstGeom>
          <a:noFill/>
        </p:spPr>
        <p:txBody>
          <a:bodyPr wrap="square" rtlCol="0">
            <a:spAutoFit/>
          </a:bodyPr>
          <a:lstStyle/>
          <a:p>
            <a:pPr marL="112713" indent="-112713">
              <a:buFont typeface="Arial" panose="020B0604020202020204" pitchFamily="34" charset="0"/>
              <a:buChar char="•"/>
            </a:pPr>
            <a:r>
              <a:rPr lang="en-US" b="1" dirty="0"/>
              <a:t>Business Analytics </a:t>
            </a:r>
            <a:r>
              <a:rPr lang="en-US" dirty="0"/>
              <a:t>– analyzing historical business data with basic math, SME rules, tallies, tables, summary statistics </a:t>
            </a:r>
            <a:r>
              <a:rPr lang="en-US" dirty="0" err="1"/>
              <a:t>etc</a:t>
            </a:r>
            <a:endParaRPr lang="en-US" dirty="0"/>
          </a:p>
          <a:p>
            <a:pPr marL="112713" indent="-112713">
              <a:buFont typeface="Arial" panose="020B0604020202020204" pitchFamily="34" charset="0"/>
              <a:buChar char="•"/>
            </a:pPr>
            <a:r>
              <a:rPr lang="en-US" b="1" dirty="0"/>
              <a:t>Business Intelligence</a:t>
            </a:r>
            <a:r>
              <a:rPr lang="en-US" dirty="0"/>
              <a:t> – what has happened or is happening that can help current business decisions, often done with visuals, </a:t>
            </a:r>
            <a:r>
              <a:rPr lang="en-US" dirty="0" err="1"/>
              <a:t>powerpoint</a:t>
            </a:r>
            <a:r>
              <a:rPr lang="en-US" dirty="0"/>
              <a:t>, dashboards i.e. tableau</a:t>
            </a:r>
          </a:p>
          <a:p>
            <a:pPr marL="112713" indent="-112713">
              <a:buFont typeface="Arial" panose="020B0604020202020204" pitchFamily="34" charset="0"/>
              <a:buChar char="•"/>
            </a:pPr>
            <a:r>
              <a:rPr lang="en-US" b="1" dirty="0"/>
              <a:t>Data Mining</a:t>
            </a:r>
            <a:r>
              <a:rPr lang="en-US" dirty="0"/>
              <a:t> – includes machine learning (ML) &amp; data science; applies more sophisticated methods to understand and predict business outcomes.</a:t>
            </a:r>
          </a:p>
        </p:txBody>
      </p:sp>
    </p:spTree>
    <p:extLst>
      <p:ext uri="{BB962C8B-B14F-4D97-AF65-F5344CB8AC3E}">
        <p14:creationId xmlns:p14="http://schemas.microsoft.com/office/powerpoint/2010/main" val="66837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2/1/21</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20</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Will the next person that calls accept the credit card offer?</a:t>
            </a:r>
          </a:p>
          <a:p>
            <a:pPr algn="ctr"/>
            <a:r>
              <a:rPr lang="en-US" sz="1200" dirty="0"/>
              <a:t>The outcome is 1 = yes, 0=no, they will accept.</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b="1" dirty="0">
                <a:solidFill>
                  <a:schemeClr val="accent6"/>
                </a:solidFill>
              </a:rPr>
              <a:t>Predictive</a:t>
            </a:r>
          </a:p>
          <a:p>
            <a:pPr marL="1200150" lvl="2" indent="-285750">
              <a:buFont typeface="Arial" panose="020B0604020202020204" pitchFamily="34" charset="0"/>
              <a:buChar char="•"/>
            </a:pPr>
            <a:r>
              <a:rPr lang="en-US" b="1" dirty="0">
                <a:solidFill>
                  <a:schemeClr val="accent6"/>
                </a:solidFill>
              </a:rPr>
              <a:t>Supervised</a:t>
            </a:r>
            <a:r>
              <a:rPr lang="en-US" dirty="0"/>
              <a:t> </a:t>
            </a:r>
            <a:r>
              <a:rPr lang="en-US" b="1" dirty="0">
                <a:solidFill>
                  <a:schemeClr val="accent6"/>
                </a:solidFill>
              </a:rPr>
              <a:t>Learning</a:t>
            </a:r>
          </a:p>
          <a:p>
            <a:pPr marL="1657350" lvl="3" indent="-285750">
              <a:buFont typeface="Arial" panose="020B0604020202020204" pitchFamily="34" charset="0"/>
              <a:buChar char="•"/>
            </a:pPr>
            <a:r>
              <a:rPr lang="en-US" b="1" dirty="0">
                <a:solidFill>
                  <a:schemeClr val="accent6"/>
                </a:solidFill>
              </a:rPr>
              <a:t>Classification</a:t>
            </a:r>
          </a:p>
          <a:p>
            <a:pPr marL="2114550" lvl="4" indent="-285750">
              <a:buFont typeface="Arial" panose="020B0604020202020204" pitchFamily="34" charset="0"/>
              <a:buChar char="•"/>
            </a:pPr>
            <a:r>
              <a:rPr lang="en-US" b="1" dirty="0">
                <a:solidFill>
                  <a:schemeClr val="accent6"/>
                </a:solidFill>
              </a:rPr>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98811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2/1/21</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21</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Will the next patron purchase </a:t>
            </a:r>
            <a:r>
              <a:rPr lang="en-US" dirty="0" err="1"/>
              <a:t>ProductA</a:t>
            </a:r>
            <a:r>
              <a:rPr lang="en-US" dirty="0"/>
              <a:t>, </a:t>
            </a:r>
            <a:r>
              <a:rPr lang="en-US" dirty="0" err="1"/>
              <a:t>ProductB</a:t>
            </a:r>
            <a:r>
              <a:rPr lang="en-US" dirty="0"/>
              <a:t> or </a:t>
            </a:r>
            <a:r>
              <a:rPr lang="en-US" dirty="0" err="1"/>
              <a:t>ProductC</a:t>
            </a:r>
            <a:r>
              <a:rPr lang="en-US" dirty="0"/>
              <a:t>?</a:t>
            </a:r>
          </a:p>
          <a:p>
            <a:pPr algn="ctr"/>
            <a:r>
              <a:rPr lang="en-US" sz="1200" dirty="0"/>
              <a:t>The outcome is one of three classes, A, B, C.</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b="1" dirty="0">
                <a:solidFill>
                  <a:schemeClr val="accent6"/>
                </a:solidFill>
              </a:rPr>
              <a:t>Predictive</a:t>
            </a:r>
          </a:p>
          <a:p>
            <a:pPr marL="1200150" lvl="2" indent="-285750">
              <a:buFont typeface="Arial" panose="020B0604020202020204" pitchFamily="34" charset="0"/>
              <a:buChar char="•"/>
            </a:pPr>
            <a:r>
              <a:rPr lang="en-US" b="1" dirty="0">
                <a:solidFill>
                  <a:schemeClr val="accent6"/>
                </a:solidFill>
              </a:rPr>
              <a:t>Supervised</a:t>
            </a:r>
            <a:r>
              <a:rPr lang="en-US" dirty="0"/>
              <a:t> </a:t>
            </a:r>
            <a:r>
              <a:rPr lang="en-US" b="1" dirty="0">
                <a:solidFill>
                  <a:schemeClr val="accent6"/>
                </a:solidFill>
              </a:rPr>
              <a:t>Learning</a:t>
            </a:r>
          </a:p>
          <a:p>
            <a:pPr marL="1657350" lvl="3" indent="-285750">
              <a:buFont typeface="Arial" panose="020B0604020202020204" pitchFamily="34" charset="0"/>
              <a:buChar char="•"/>
            </a:pPr>
            <a:r>
              <a:rPr lang="en-US" b="1" dirty="0">
                <a:solidFill>
                  <a:schemeClr val="accent6"/>
                </a:solidFill>
              </a:rPr>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b="1" dirty="0">
                <a:solidFill>
                  <a:schemeClr val="accent6"/>
                </a:solidFill>
              </a:rPr>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02082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2/1/21</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22</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many ice cream cones will we sell on an 85 degree, Saturday?</a:t>
            </a:r>
          </a:p>
          <a:p>
            <a:pPr algn="ctr"/>
            <a:r>
              <a:rPr lang="en-US" sz="1200" dirty="0"/>
              <a:t>(the outcome is a continuous 0 to some number of cones)</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b="1" dirty="0">
                <a:solidFill>
                  <a:schemeClr val="accent6"/>
                </a:solidFill>
              </a:rPr>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b="1" dirty="0">
                <a:solidFill>
                  <a:schemeClr val="accent6"/>
                </a:solidFill>
              </a:rPr>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841926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2/1/21</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23</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much corn meal will we need for our corn dogs this month?</a:t>
            </a:r>
          </a:p>
          <a:p>
            <a:pPr algn="ctr"/>
            <a:r>
              <a:rPr lang="en-US" sz="1200" dirty="0"/>
              <a:t>(there is an outcome, and the data is time related)</a:t>
            </a:r>
          </a:p>
        </p:txBody>
      </p:sp>
      <p:sp>
        <p:nvSpPr>
          <p:cNvPr id="9" name="TextBox 8"/>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b="1" dirty="0">
                <a:solidFill>
                  <a:schemeClr val="accent6"/>
                </a:solidFill>
              </a:rPr>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93052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2/1/21</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24</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 our customer data base be grouped in some meaningful way?</a:t>
            </a:r>
          </a:p>
          <a:p>
            <a:pPr algn="ctr"/>
            <a:r>
              <a:rPr lang="en-US" sz="1200" dirty="0"/>
              <a:t>(there is no clear outcome to predict, we can observe and explore the clusters within the customer </a:t>
            </a:r>
            <a:r>
              <a:rPr lang="en-US" sz="1200" dirty="0" err="1"/>
              <a:t>db</a:t>
            </a:r>
            <a:r>
              <a:rPr lang="en-US" sz="1200" dirty="0"/>
              <a:t>)</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b="1" dirty="0">
                <a:solidFill>
                  <a:schemeClr val="accent6"/>
                </a:solidFill>
              </a:rPr>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01869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259" y="365126"/>
            <a:ext cx="8327091" cy="591477"/>
          </a:xfrm>
        </p:spPr>
        <p:txBody>
          <a:bodyPr/>
          <a:lstStyle/>
          <a:p>
            <a:r>
              <a:rPr lang="en-US" dirty="0"/>
              <a:t>Unsupervised Learning: Find meaningful groups</a:t>
            </a:r>
          </a:p>
        </p:txBody>
      </p:sp>
      <p:sp>
        <p:nvSpPr>
          <p:cNvPr id="4" name="Date Placeholder 3"/>
          <p:cNvSpPr>
            <a:spLocks noGrp="1"/>
          </p:cNvSpPr>
          <p:nvPr>
            <p:ph type="dt" sz="half" idx="10"/>
          </p:nvPr>
        </p:nvSpPr>
        <p:spPr/>
        <p:txBody>
          <a:bodyPr/>
          <a:lstStyle/>
          <a:p>
            <a:fld id="{D753EFC8-4232-4598-94F6-94C0EBAFC469}" type="datetime1">
              <a:rPr lang="en-US" smtClean="0"/>
              <a:t>2/1/21</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25</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hape 239"/>
          <p:cNvSpPr txBox="1"/>
          <p:nvPr/>
        </p:nvSpPr>
        <p:spPr>
          <a:xfrm>
            <a:off x="206000" y="1136109"/>
            <a:ext cx="8778300" cy="525600"/>
          </a:xfrm>
          <a:prstGeom prst="rect">
            <a:avLst/>
          </a:prstGeom>
          <a:solidFill>
            <a:schemeClr val="accent2"/>
          </a:solidFill>
          <a:ln>
            <a:noFill/>
          </a:ln>
        </p:spPr>
        <p:txBody>
          <a:bodyPr lIns="91425" tIns="91425" rIns="91425" bIns="91425" anchor="t" anchorCtr="0">
            <a:noAutofit/>
          </a:bodyPr>
          <a:lstStyle/>
          <a:p>
            <a:r>
              <a:rPr lang="en" sz="2400">
                <a:solidFill>
                  <a:srgbClr val="FFFFFF"/>
                </a:solidFill>
                <a:latin typeface="Open Sans"/>
                <a:ea typeface="Open Sans"/>
                <a:cs typeface="Open Sans"/>
                <a:sym typeface="Open Sans"/>
              </a:rPr>
              <a:t>Trying to find hidden structure in unlabelled data.</a:t>
            </a:r>
          </a:p>
        </p:txBody>
      </p:sp>
      <p:sp>
        <p:nvSpPr>
          <p:cNvPr id="8" name="Shape 240"/>
          <p:cNvSpPr txBox="1"/>
          <p:nvPr/>
        </p:nvSpPr>
        <p:spPr>
          <a:xfrm>
            <a:off x="206100" y="1585585"/>
            <a:ext cx="8778300" cy="246299"/>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“Learn from observing”, “Look at my data and tell me about it”</a:t>
            </a:r>
          </a:p>
        </p:txBody>
      </p:sp>
      <p:grpSp>
        <p:nvGrpSpPr>
          <p:cNvPr id="9" name="Shape 231"/>
          <p:cNvGrpSpPr/>
          <p:nvPr/>
        </p:nvGrpSpPr>
        <p:grpSpPr>
          <a:xfrm>
            <a:off x="7286625" y="3000376"/>
            <a:ext cx="1220007" cy="1095796"/>
            <a:chOff x="4044183" y="930773"/>
            <a:chExt cx="806091" cy="730296"/>
          </a:xfrm>
        </p:grpSpPr>
        <p:sp>
          <p:nvSpPr>
            <p:cNvPr id="10" name="Shape 232"/>
            <p:cNvSpPr/>
            <p:nvPr/>
          </p:nvSpPr>
          <p:spPr>
            <a:xfrm>
              <a:off x="4044183" y="1376474"/>
              <a:ext cx="136499" cy="284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 name="Shape 233"/>
            <p:cNvSpPr/>
            <p:nvPr/>
          </p:nvSpPr>
          <p:spPr>
            <a:xfrm>
              <a:off x="4267373" y="930773"/>
              <a:ext cx="136499" cy="730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 name="Shape 234"/>
            <p:cNvSpPr/>
            <p:nvPr/>
          </p:nvSpPr>
          <p:spPr>
            <a:xfrm>
              <a:off x="4490585" y="1190669"/>
              <a:ext cx="136499" cy="470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3" name="Shape 235"/>
            <p:cNvSpPr/>
            <p:nvPr/>
          </p:nvSpPr>
          <p:spPr>
            <a:xfrm>
              <a:off x="4713775" y="1070600"/>
              <a:ext cx="136499" cy="5903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grpSp>
        <p:nvGrpSpPr>
          <p:cNvPr id="14" name="Shape 241"/>
          <p:cNvGrpSpPr/>
          <p:nvPr/>
        </p:nvGrpSpPr>
        <p:grpSpPr>
          <a:xfrm>
            <a:off x="325016" y="2971800"/>
            <a:ext cx="1218034" cy="1151233"/>
            <a:chOff x="4044175" y="930800"/>
            <a:chExt cx="806099" cy="730199"/>
          </a:xfrm>
        </p:grpSpPr>
        <p:sp>
          <p:nvSpPr>
            <p:cNvPr id="15" name="Shape 242"/>
            <p:cNvSpPr/>
            <p:nvPr/>
          </p:nvSpPr>
          <p:spPr>
            <a:xfrm>
              <a:off x="4044175" y="1017125"/>
              <a:ext cx="136499" cy="6437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6" name="Shape 243"/>
            <p:cNvSpPr/>
            <p:nvPr/>
          </p:nvSpPr>
          <p:spPr>
            <a:xfrm>
              <a:off x="4267375" y="1300350"/>
              <a:ext cx="136499" cy="360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7" name="Shape 244"/>
            <p:cNvSpPr/>
            <p:nvPr/>
          </p:nvSpPr>
          <p:spPr>
            <a:xfrm>
              <a:off x="4490575" y="930800"/>
              <a:ext cx="136499" cy="730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8" name="Shape 245"/>
            <p:cNvSpPr/>
            <p:nvPr/>
          </p:nvSpPr>
          <p:spPr>
            <a:xfrm>
              <a:off x="4713775" y="1070600"/>
              <a:ext cx="136499" cy="5903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pic>
        <p:nvPicPr>
          <p:cNvPr id="19" name="Shape 246"/>
          <p:cNvPicPr preferRelativeResize="0"/>
          <p:nvPr/>
        </p:nvPicPr>
        <p:blipFill>
          <a:blip r:embed="rId2">
            <a:alphaModFix/>
          </a:blip>
          <a:stretch>
            <a:fillRect/>
          </a:stretch>
        </p:blipFill>
        <p:spPr>
          <a:xfrm>
            <a:off x="927086" y="3287149"/>
            <a:ext cx="988548" cy="1074413"/>
          </a:xfrm>
          <a:prstGeom prst="rect">
            <a:avLst/>
          </a:prstGeom>
          <a:noFill/>
          <a:ln>
            <a:noFill/>
          </a:ln>
        </p:spPr>
      </p:pic>
      <p:sp>
        <p:nvSpPr>
          <p:cNvPr id="20" name="Shape 247"/>
          <p:cNvSpPr txBox="1"/>
          <p:nvPr/>
        </p:nvSpPr>
        <p:spPr>
          <a:xfrm>
            <a:off x="395900" y="2276832"/>
            <a:ext cx="1184400"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Data Setup</a:t>
            </a:r>
          </a:p>
        </p:txBody>
      </p:sp>
      <p:sp>
        <p:nvSpPr>
          <p:cNvPr id="22" name="Shape 249"/>
          <p:cNvSpPr txBox="1"/>
          <p:nvPr/>
        </p:nvSpPr>
        <p:spPr>
          <a:xfrm>
            <a:off x="2436563" y="2276831"/>
            <a:ext cx="1135312" cy="432599"/>
          </a:xfrm>
          <a:prstGeom prst="rect">
            <a:avLst/>
          </a:prstGeom>
          <a:noFill/>
          <a:ln>
            <a:noFill/>
          </a:ln>
        </p:spPr>
        <p:txBody>
          <a:bodyPr lIns="91425" tIns="91425" rIns="91425" bIns="91425" anchor="t" anchorCtr="0">
            <a:noAutofit/>
          </a:bodyPr>
          <a:lstStyle/>
          <a:p>
            <a:pPr algn="ctr"/>
            <a:r>
              <a:rPr lang="en" u="sng">
                <a:latin typeface="Open Sans"/>
                <a:ea typeface="Open Sans"/>
                <a:cs typeface="Open Sans"/>
                <a:sym typeface="Open Sans"/>
              </a:rPr>
              <a:t>Method</a:t>
            </a:r>
          </a:p>
        </p:txBody>
      </p:sp>
      <p:grpSp>
        <p:nvGrpSpPr>
          <p:cNvPr id="23" name="Shape 250"/>
          <p:cNvGrpSpPr/>
          <p:nvPr/>
        </p:nvGrpSpPr>
        <p:grpSpPr>
          <a:xfrm>
            <a:off x="2282220" y="2893485"/>
            <a:ext cx="1461105" cy="1248962"/>
            <a:chOff x="2006350" y="2235900"/>
            <a:chExt cx="829924" cy="709425"/>
          </a:xfrm>
        </p:grpSpPr>
        <p:sp>
          <p:nvSpPr>
            <p:cNvPr id="24" name="Shape 251"/>
            <p:cNvSpPr/>
            <p:nvPr/>
          </p:nvSpPr>
          <p:spPr>
            <a:xfrm>
              <a:off x="2253075" y="2462250"/>
              <a:ext cx="364199" cy="364199"/>
            </a:xfrm>
            <a:prstGeom prst="ellipse">
              <a:avLst/>
            </a:prstGeom>
            <a:solidFill>
              <a:schemeClr val="lt2"/>
            </a:solidFill>
            <a:ln w="9525" cap="flat" cmpd="sng">
              <a:solidFill>
                <a:srgbClr val="D55F27"/>
              </a:solidFill>
              <a:prstDash val="solid"/>
              <a:round/>
              <a:headEnd type="none" w="med" len="med"/>
              <a:tailEnd type="none" w="med" len="med"/>
            </a:ln>
          </p:spPr>
          <p:txBody>
            <a:bodyPr lIns="91425" tIns="91425" rIns="91425" bIns="91425" anchor="ctr" anchorCtr="0">
              <a:noAutofit/>
            </a:bodyPr>
            <a:lstStyle/>
            <a:p>
              <a:endParaRPr/>
            </a:p>
          </p:txBody>
        </p:sp>
        <p:sp>
          <p:nvSpPr>
            <p:cNvPr id="25" name="Shape 252"/>
            <p:cNvSpPr/>
            <p:nvPr/>
          </p:nvSpPr>
          <p:spPr>
            <a:xfrm>
              <a:off x="2006350" y="2235900"/>
              <a:ext cx="218999" cy="218999"/>
            </a:xfrm>
            <a:prstGeom prst="ellipse">
              <a:avLst/>
            </a:prstGeom>
            <a:solidFill>
              <a:srgbClr val="3C8ACA"/>
            </a:solidFill>
            <a:ln w="9525" cap="flat" cmpd="sng">
              <a:solidFill>
                <a:srgbClr val="D55F27"/>
              </a:solidFill>
              <a:prstDash val="solid"/>
              <a:round/>
              <a:headEnd type="none" w="med" len="med"/>
              <a:tailEnd type="none" w="med" len="med"/>
            </a:ln>
          </p:spPr>
          <p:txBody>
            <a:bodyPr lIns="91425" tIns="91425" rIns="91425" bIns="91425" anchor="ctr" anchorCtr="0">
              <a:noAutofit/>
            </a:bodyPr>
            <a:lstStyle/>
            <a:p>
              <a:endParaRPr/>
            </a:p>
          </p:txBody>
        </p:sp>
        <p:sp>
          <p:nvSpPr>
            <p:cNvPr id="26" name="Shape 253"/>
            <p:cNvSpPr/>
            <p:nvPr/>
          </p:nvSpPr>
          <p:spPr>
            <a:xfrm>
              <a:off x="2391850" y="2264237"/>
              <a:ext cx="162299" cy="162299"/>
            </a:xfrm>
            <a:prstGeom prst="ellipse">
              <a:avLst/>
            </a:prstGeom>
            <a:solidFill>
              <a:srgbClr val="0F243E">
                <a:alpha val="74900"/>
              </a:srgbClr>
            </a:solidFill>
            <a:ln w="9525" cap="flat" cmpd="sng">
              <a:solidFill>
                <a:srgbClr val="AEAEAE"/>
              </a:solidFill>
              <a:prstDash val="solid"/>
              <a:round/>
              <a:headEnd type="none" w="med" len="med"/>
              <a:tailEnd type="none" w="med" len="med"/>
            </a:ln>
          </p:spPr>
          <p:txBody>
            <a:bodyPr lIns="91425" tIns="91425" rIns="91425" bIns="91425" anchor="ctr" anchorCtr="0">
              <a:noAutofit/>
            </a:bodyPr>
            <a:lstStyle/>
            <a:p>
              <a:endParaRPr/>
            </a:p>
          </p:txBody>
        </p:sp>
        <p:sp>
          <p:nvSpPr>
            <p:cNvPr id="27" name="Shape 254"/>
            <p:cNvSpPr/>
            <p:nvPr/>
          </p:nvSpPr>
          <p:spPr>
            <a:xfrm>
              <a:off x="2657825" y="2412575"/>
              <a:ext cx="162299" cy="162299"/>
            </a:xfrm>
            <a:prstGeom prst="ellipse">
              <a:avLst/>
            </a:prstGeom>
            <a:solidFill>
              <a:srgbClr val="D55F27"/>
            </a:solidFill>
            <a:ln w="9525" cap="flat" cmpd="sng">
              <a:solidFill>
                <a:srgbClr val="3D89C9"/>
              </a:solidFill>
              <a:prstDash val="solid"/>
              <a:round/>
              <a:headEnd type="none" w="med" len="med"/>
              <a:tailEnd type="none" w="med" len="med"/>
            </a:ln>
          </p:spPr>
          <p:txBody>
            <a:bodyPr lIns="91425" tIns="91425" rIns="91425" bIns="91425" anchor="ctr" anchorCtr="0">
              <a:noAutofit/>
            </a:bodyPr>
            <a:lstStyle/>
            <a:p>
              <a:endParaRPr/>
            </a:p>
          </p:txBody>
        </p:sp>
        <p:sp>
          <p:nvSpPr>
            <p:cNvPr id="28" name="Shape 255"/>
            <p:cNvSpPr/>
            <p:nvPr/>
          </p:nvSpPr>
          <p:spPr>
            <a:xfrm>
              <a:off x="2017468" y="2567425"/>
              <a:ext cx="102899" cy="102899"/>
            </a:xfrm>
            <a:prstGeom prst="ellipse">
              <a:avLst/>
            </a:prstGeom>
            <a:solidFill>
              <a:srgbClr val="9E9E9E"/>
            </a:solidFill>
            <a:ln w="9525" cap="flat" cmpd="sng">
              <a:solidFill>
                <a:srgbClr val="0F243E"/>
              </a:solidFill>
              <a:prstDash val="solid"/>
              <a:round/>
              <a:headEnd type="none" w="med" len="med"/>
              <a:tailEnd type="none" w="med" len="med"/>
            </a:ln>
          </p:spPr>
          <p:txBody>
            <a:bodyPr lIns="91425" tIns="91425" rIns="91425" bIns="91425" anchor="ctr" anchorCtr="0">
              <a:noAutofit/>
            </a:bodyPr>
            <a:lstStyle/>
            <a:p>
              <a:endParaRPr/>
            </a:p>
          </p:txBody>
        </p:sp>
        <p:sp>
          <p:nvSpPr>
            <p:cNvPr id="29" name="Shape 256"/>
            <p:cNvSpPr/>
            <p:nvPr/>
          </p:nvSpPr>
          <p:spPr>
            <a:xfrm>
              <a:off x="2617275" y="2713725"/>
              <a:ext cx="218999" cy="218999"/>
            </a:xfrm>
            <a:prstGeom prst="ellipse">
              <a:avLst/>
            </a:prstGeom>
            <a:solidFill>
              <a:srgbClr val="0F243E"/>
            </a:solidFill>
            <a:ln w="9525" cap="flat" cmpd="sng">
              <a:solidFill>
                <a:srgbClr val="3C8ACA"/>
              </a:solidFill>
              <a:prstDash val="solid"/>
              <a:round/>
              <a:headEnd type="none" w="med" len="med"/>
              <a:tailEnd type="none" w="med" len="med"/>
            </a:ln>
          </p:spPr>
          <p:txBody>
            <a:bodyPr lIns="91425" tIns="91425" rIns="91425" bIns="91425" anchor="ctr" anchorCtr="0">
              <a:noAutofit/>
            </a:bodyPr>
            <a:lstStyle/>
            <a:p>
              <a:endParaRPr/>
            </a:p>
          </p:txBody>
        </p:sp>
        <p:sp>
          <p:nvSpPr>
            <p:cNvPr id="30" name="Shape 257"/>
            <p:cNvSpPr/>
            <p:nvPr/>
          </p:nvSpPr>
          <p:spPr>
            <a:xfrm>
              <a:off x="2120385" y="2810325"/>
              <a:ext cx="135000" cy="135000"/>
            </a:xfrm>
            <a:prstGeom prst="ellipse">
              <a:avLst/>
            </a:prstGeom>
            <a:solidFill>
              <a:srgbClr val="3D89C9"/>
            </a:solidFill>
            <a:ln w="9525" cap="flat" cmpd="sng">
              <a:solidFill>
                <a:srgbClr val="0F243E"/>
              </a:solidFill>
              <a:prstDash val="solid"/>
              <a:round/>
              <a:headEnd type="none" w="med" len="med"/>
              <a:tailEnd type="none" w="med" len="med"/>
            </a:ln>
          </p:spPr>
          <p:txBody>
            <a:bodyPr lIns="91425" tIns="91425" rIns="91425" bIns="91425" anchor="ctr" anchorCtr="0">
              <a:noAutofit/>
            </a:bodyPr>
            <a:lstStyle/>
            <a:p>
              <a:endParaRPr/>
            </a:p>
          </p:txBody>
        </p:sp>
      </p:grpSp>
      <p:sp>
        <p:nvSpPr>
          <p:cNvPr id="31" name="Shape 258"/>
          <p:cNvSpPr txBox="1"/>
          <p:nvPr/>
        </p:nvSpPr>
        <p:spPr>
          <a:xfrm>
            <a:off x="206001" y="4584050"/>
            <a:ext cx="1564199" cy="942000"/>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Flat “Excel” file.  Each row is a record or observation.  Each column is an attribute of the record.</a:t>
            </a:r>
          </a:p>
        </p:txBody>
      </p:sp>
      <p:sp>
        <p:nvSpPr>
          <p:cNvPr id="32" name="Shape 259"/>
          <p:cNvSpPr txBox="1"/>
          <p:nvPr/>
        </p:nvSpPr>
        <p:spPr>
          <a:xfrm>
            <a:off x="2092313" y="4584050"/>
            <a:ext cx="1564199" cy="942000"/>
          </a:xfrm>
          <a:prstGeom prst="rect">
            <a:avLst/>
          </a:prstGeom>
          <a:noFill/>
          <a:ln>
            <a:noFill/>
          </a:ln>
        </p:spPr>
        <p:txBody>
          <a:bodyPr lIns="91425" tIns="91425" rIns="91425" bIns="91425" anchor="t" anchorCtr="0">
            <a:noAutofit/>
          </a:bodyPr>
          <a:lstStyle/>
          <a:p>
            <a:r>
              <a:rPr lang="en" sz="1200" i="1">
                <a:latin typeface="Open Sans"/>
                <a:ea typeface="Open Sans"/>
                <a:cs typeface="Open Sans"/>
                <a:sym typeface="Open Sans"/>
              </a:rPr>
              <a:t>Clustering e.g. K-Means, Hierarchical Clustering etc</a:t>
            </a:r>
          </a:p>
        </p:txBody>
      </p:sp>
      <p:sp>
        <p:nvSpPr>
          <p:cNvPr id="33" name="Shape 260"/>
          <p:cNvSpPr txBox="1"/>
          <p:nvPr/>
        </p:nvSpPr>
        <p:spPr>
          <a:xfrm>
            <a:off x="7449288" y="4584050"/>
            <a:ext cx="1564199" cy="942000"/>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In new data find the customers/observations that most likely are part of a particular cluster.</a:t>
            </a:r>
          </a:p>
        </p:txBody>
      </p:sp>
      <p:sp>
        <p:nvSpPr>
          <p:cNvPr id="34" name="Shape 261"/>
          <p:cNvSpPr txBox="1"/>
          <p:nvPr/>
        </p:nvSpPr>
        <p:spPr>
          <a:xfrm>
            <a:off x="7343775" y="2276832"/>
            <a:ext cx="1479812"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Application</a:t>
            </a:r>
          </a:p>
        </p:txBody>
      </p:sp>
      <p:sp>
        <p:nvSpPr>
          <p:cNvPr id="35" name="Shape 262"/>
          <p:cNvSpPr/>
          <p:nvPr/>
        </p:nvSpPr>
        <p:spPr>
          <a:xfrm>
            <a:off x="7882924" y="3398995"/>
            <a:ext cx="306554" cy="294405"/>
          </a:xfrm>
          <a:prstGeom prst="ellipse">
            <a:avLst/>
          </a:prstGeom>
          <a:solidFill>
            <a:srgbClr val="D55F27"/>
          </a:solidFill>
          <a:ln w="9525" cap="flat" cmpd="sng">
            <a:solidFill>
              <a:srgbClr val="3D89C9"/>
            </a:solidFill>
            <a:prstDash val="solid"/>
            <a:round/>
            <a:headEnd type="none" w="med" len="med"/>
            <a:tailEnd type="none" w="med" len="med"/>
          </a:ln>
        </p:spPr>
        <p:txBody>
          <a:bodyPr lIns="91425" tIns="91425" rIns="91425" bIns="91425" anchor="ctr" anchorCtr="0">
            <a:noAutofit/>
          </a:bodyPr>
          <a:lstStyle/>
          <a:p>
            <a:endParaRPr/>
          </a:p>
        </p:txBody>
      </p:sp>
      <p:sp>
        <p:nvSpPr>
          <p:cNvPr id="37" name="Shape 264"/>
          <p:cNvSpPr txBox="1"/>
          <p:nvPr/>
        </p:nvSpPr>
        <p:spPr>
          <a:xfrm>
            <a:off x="4201801" y="2276831"/>
            <a:ext cx="2709599"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Business Examples</a:t>
            </a:r>
          </a:p>
        </p:txBody>
      </p:sp>
      <p:sp>
        <p:nvSpPr>
          <p:cNvPr id="38" name="Shape 265"/>
          <p:cNvSpPr txBox="1"/>
          <p:nvPr/>
        </p:nvSpPr>
        <p:spPr>
          <a:xfrm>
            <a:off x="4201801" y="2748906"/>
            <a:ext cx="2620199" cy="525600"/>
          </a:xfrm>
          <a:prstGeom prst="rect">
            <a:avLst/>
          </a:prstGeom>
          <a:noFill/>
          <a:ln>
            <a:noFill/>
          </a:ln>
        </p:spPr>
        <p:txBody>
          <a:bodyPr lIns="91425" tIns="91425" rIns="91425" bIns="91425" anchor="t" anchorCtr="0">
            <a:noAutofit/>
          </a:bodyPr>
          <a:lstStyle/>
          <a:p>
            <a:r>
              <a:rPr lang="en" sz="1100" b="1" dirty="0">
                <a:latin typeface="Open Sans"/>
                <a:ea typeface="Open Sans"/>
                <a:cs typeface="Open Sans"/>
                <a:sym typeface="Open Sans"/>
              </a:rPr>
              <a:t>Marketing</a:t>
            </a:r>
            <a:r>
              <a:rPr lang="en" sz="1100" dirty="0">
                <a:latin typeface="Open Sans"/>
                <a:ea typeface="Open Sans"/>
                <a:cs typeface="Open Sans"/>
                <a:sym typeface="Open Sans"/>
              </a:rPr>
              <a:t>-Find customer segments for specific marketing campaigns.</a:t>
            </a:r>
          </a:p>
        </p:txBody>
      </p:sp>
      <p:sp>
        <p:nvSpPr>
          <p:cNvPr id="39" name="Shape 266"/>
          <p:cNvSpPr txBox="1"/>
          <p:nvPr/>
        </p:nvSpPr>
        <p:spPr>
          <a:xfrm>
            <a:off x="4201801" y="3203743"/>
            <a:ext cx="2620199" cy="701699"/>
          </a:xfrm>
          <a:prstGeom prst="rect">
            <a:avLst/>
          </a:prstGeom>
          <a:noFill/>
          <a:ln>
            <a:noFill/>
          </a:ln>
        </p:spPr>
        <p:txBody>
          <a:bodyPr lIns="91425" tIns="91425" rIns="91425" bIns="91425" anchor="ctr" anchorCtr="0">
            <a:noAutofit/>
          </a:bodyPr>
          <a:lstStyle/>
          <a:p>
            <a:r>
              <a:rPr lang="en" sz="1100" b="1" dirty="0">
                <a:solidFill>
                  <a:schemeClr val="dk1"/>
                </a:solidFill>
                <a:latin typeface="Open Sans"/>
                <a:ea typeface="Open Sans"/>
                <a:cs typeface="Open Sans"/>
                <a:sym typeface="Open Sans"/>
              </a:rPr>
              <a:t>Operations</a:t>
            </a:r>
            <a:r>
              <a:rPr lang="en" sz="1100" dirty="0">
                <a:solidFill>
                  <a:schemeClr val="dk1"/>
                </a:solidFill>
                <a:latin typeface="Open Sans"/>
                <a:ea typeface="Open Sans"/>
                <a:cs typeface="Open Sans"/>
                <a:sym typeface="Open Sans"/>
              </a:rPr>
              <a:t>-Identify locations for cell towers based on population density and area characteristics.</a:t>
            </a:r>
          </a:p>
        </p:txBody>
      </p:sp>
      <p:sp>
        <p:nvSpPr>
          <p:cNvPr id="40" name="Shape 267"/>
          <p:cNvSpPr txBox="1"/>
          <p:nvPr/>
        </p:nvSpPr>
        <p:spPr>
          <a:xfrm>
            <a:off x="4201801" y="3787062"/>
            <a:ext cx="2620199" cy="701699"/>
          </a:xfrm>
          <a:prstGeom prst="rect">
            <a:avLst/>
          </a:prstGeom>
          <a:noFill/>
          <a:ln>
            <a:noFill/>
          </a:ln>
        </p:spPr>
        <p:txBody>
          <a:bodyPr lIns="91425" tIns="91425" rIns="91425" bIns="91425" anchor="ctr" anchorCtr="0">
            <a:noAutofit/>
          </a:bodyPr>
          <a:lstStyle/>
          <a:p>
            <a:r>
              <a:rPr lang="en" sz="1100" b="1">
                <a:solidFill>
                  <a:schemeClr val="dk1"/>
                </a:solidFill>
                <a:latin typeface="Open Sans"/>
                <a:ea typeface="Open Sans"/>
                <a:cs typeface="Open Sans"/>
                <a:sym typeface="Open Sans"/>
              </a:rPr>
              <a:t>Text Analysis</a:t>
            </a:r>
            <a:r>
              <a:rPr lang="en" sz="1100">
                <a:solidFill>
                  <a:schemeClr val="dk1"/>
                </a:solidFill>
                <a:latin typeface="Open Sans"/>
                <a:ea typeface="Open Sans"/>
                <a:cs typeface="Open Sans"/>
                <a:sym typeface="Open Sans"/>
              </a:rPr>
              <a:t>- Topic modeling of articles</a:t>
            </a:r>
          </a:p>
        </p:txBody>
      </p:sp>
      <p:sp>
        <p:nvSpPr>
          <p:cNvPr id="41" name="Shape 268"/>
          <p:cNvSpPr/>
          <p:nvPr/>
        </p:nvSpPr>
        <p:spPr>
          <a:xfrm>
            <a:off x="8082281" y="3636616"/>
            <a:ext cx="452924" cy="434975"/>
          </a:xfrm>
          <a:prstGeom prst="ellipse">
            <a:avLst/>
          </a:prstGeom>
          <a:solidFill>
            <a:srgbClr val="0F243E">
              <a:alpha val="74900"/>
            </a:srgbClr>
          </a:solidFill>
          <a:ln w="9525" cap="flat" cmpd="sng">
            <a:solidFill>
              <a:srgbClr val="AEAEAE"/>
            </a:solidFill>
            <a:prstDash val="solid"/>
            <a:round/>
            <a:headEnd type="none" w="med" len="med"/>
            <a:tailEnd type="none" w="med" len="med"/>
          </a:ln>
        </p:spPr>
        <p:txBody>
          <a:bodyPr lIns="91425" tIns="91425" rIns="91425" bIns="91425" anchor="ctr" anchorCtr="0">
            <a:noAutofit/>
          </a:bodyPr>
          <a:lstStyle/>
          <a:p>
            <a:endParaRPr/>
          </a:p>
        </p:txBody>
      </p:sp>
      <p:sp>
        <p:nvSpPr>
          <p:cNvPr id="42" name="Shape 269"/>
          <p:cNvSpPr/>
          <p:nvPr/>
        </p:nvSpPr>
        <p:spPr>
          <a:xfrm>
            <a:off x="7602393" y="3741422"/>
            <a:ext cx="239717" cy="230217"/>
          </a:xfrm>
          <a:prstGeom prst="ellipse">
            <a:avLst/>
          </a:prstGeom>
          <a:solidFill>
            <a:srgbClr val="3D89C9"/>
          </a:solidFill>
          <a:ln w="9525" cap="flat" cmpd="sng">
            <a:solidFill>
              <a:srgbClr val="0F243E"/>
            </a:solidFill>
            <a:prstDash val="solid"/>
            <a:round/>
            <a:headEnd type="none" w="med" len="med"/>
            <a:tailEnd type="none" w="med" len="med"/>
          </a:ln>
        </p:spPr>
        <p:txBody>
          <a:bodyPr lIns="91425" tIns="91425" rIns="91425" bIns="91425" anchor="ctr" anchorCtr="0">
            <a:noAutofit/>
          </a:bodyPr>
          <a:lstStyle/>
          <a:p>
            <a:endParaRPr/>
          </a:p>
        </p:txBody>
      </p:sp>
      <p:cxnSp>
        <p:nvCxnSpPr>
          <p:cNvPr id="43" name="Shape 270"/>
          <p:cNvCxnSpPr/>
          <p:nvPr/>
        </p:nvCxnSpPr>
        <p:spPr>
          <a:xfrm>
            <a:off x="334750" y="4499899"/>
            <a:ext cx="8220600" cy="0"/>
          </a:xfrm>
          <a:prstGeom prst="straightConnector1">
            <a:avLst/>
          </a:prstGeom>
          <a:noFill/>
          <a:ln w="9525" cap="flat" cmpd="sng">
            <a:solidFill>
              <a:schemeClr val="dk2"/>
            </a:solidFill>
            <a:prstDash val="solid"/>
            <a:round/>
            <a:headEnd type="none" w="lg" len="lg"/>
            <a:tailEnd type="triangle" w="lg" len="lg"/>
          </a:ln>
        </p:spPr>
      </p:cxnSp>
    </p:spTree>
    <p:extLst>
      <p:ext uri="{BB962C8B-B14F-4D97-AF65-F5344CB8AC3E}">
        <p14:creationId xmlns:p14="http://schemas.microsoft.com/office/powerpoint/2010/main" val="247539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2" grpId="0"/>
      <p:bldP spid="33" grpId="0"/>
      <p:bldP spid="34" grpId="0"/>
      <p:bldP spid="35" grpId="0" animBg="1"/>
      <p:bldP spid="37" grpId="0"/>
      <p:bldP spid="38" grpId="0"/>
      <p:bldP spid="39" grpId="0"/>
      <p:bldP spid="40" grpId="0"/>
      <p:bldP spid="41" grpId="0" animBg="1"/>
      <p:bldP spid="4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2/1/21</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26</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should we offer customers that bought the corn dog?</a:t>
            </a:r>
          </a:p>
          <a:p>
            <a:pPr algn="ctr"/>
            <a:r>
              <a:rPr lang="en-US" sz="1200" dirty="0"/>
              <a:t>(There is not really a distinct outcome, only observed data similar to the unsupervised example.  Should we offer additional dogs, condiments, orange soda, red wine, steak etc.  Among all choices, how are items associated based on purchase history?)</a:t>
            </a:r>
          </a:p>
        </p:txBody>
      </p:sp>
      <p:sp>
        <p:nvSpPr>
          <p:cNvPr id="9" name="TextBox 8"/>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b="1" dirty="0">
                <a:solidFill>
                  <a:schemeClr val="accent6"/>
                </a:solidFill>
              </a:rPr>
              <a:t>Associative System</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93231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2/1/21</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27</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Will the Mystics (pro basketball team) win the game?</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3074" name="Picture 2" descr="Washington Mystics - Wikipedia">
            <a:extLst>
              <a:ext uri="{FF2B5EF4-FFF2-40B4-BE49-F238E27FC236}">
                <a16:creationId xmlns:a16="http://schemas.microsoft.com/office/drawing/2014/main" id="{3E28FB1B-6011-A948-9DD6-0C915ABD7A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7961" y="2931457"/>
            <a:ext cx="2493421" cy="212750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EF43B6E1-0A78-BA41-9D43-D57319E18788}"/>
              </a:ext>
            </a:extLst>
          </p:cNvPr>
          <p:cNvSpPr/>
          <p:nvPr/>
        </p:nvSpPr>
        <p:spPr>
          <a:xfrm>
            <a:off x="5654565" y="5278055"/>
            <a:ext cx="2280213"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Binary Classification</a:t>
            </a:r>
          </a:p>
        </p:txBody>
      </p:sp>
    </p:spTree>
    <p:extLst>
      <p:ext uri="{BB962C8B-B14F-4D97-AF65-F5344CB8AC3E}">
        <p14:creationId xmlns:p14="http://schemas.microsoft.com/office/powerpoint/2010/main" val="40261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2/1/21</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28</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How did same stores sales change year over year?</a:t>
            </a:r>
          </a:p>
        </p:txBody>
      </p:sp>
      <p:sp>
        <p:nvSpPr>
          <p:cNvPr id="8" name="Rectangle 7"/>
          <p:cNvSpPr/>
          <p:nvPr/>
        </p:nvSpPr>
        <p:spPr>
          <a:xfrm>
            <a:off x="4580102"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2050" name="Picture 2" descr="Image result for sa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6154" y="3099842"/>
            <a:ext cx="4397864" cy="234552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DAD58E0-1625-7B47-B2ED-947BEF6E4749}"/>
              </a:ext>
            </a:extLst>
          </p:cNvPr>
          <p:cNvSpPr/>
          <p:nvPr/>
        </p:nvSpPr>
        <p:spPr>
          <a:xfrm>
            <a:off x="5654565" y="5497975"/>
            <a:ext cx="2280213"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Descriptive</a:t>
            </a:r>
          </a:p>
        </p:txBody>
      </p:sp>
    </p:spTree>
    <p:extLst>
      <p:ext uri="{BB962C8B-B14F-4D97-AF65-F5344CB8AC3E}">
        <p14:creationId xmlns:p14="http://schemas.microsoft.com/office/powerpoint/2010/main" val="108588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2/1/21</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29</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What should we place next to the cheese in the grocery cooler?</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3074" name="Picture 2" descr="Image result for cheese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5880" y="2831489"/>
            <a:ext cx="2737582" cy="29932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E01E582-1061-3B4B-AB0C-BEFB0EAF66B8}"/>
              </a:ext>
            </a:extLst>
          </p:cNvPr>
          <p:cNvSpPr/>
          <p:nvPr/>
        </p:nvSpPr>
        <p:spPr>
          <a:xfrm>
            <a:off x="5654565" y="5845216"/>
            <a:ext cx="2280213" cy="381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Association</a:t>
            </a:r>
          </a:p>
        </p:txBody>
      </p:sp>
    </p:spTree>
    <p:extLst>
      <p:ext uri="{BB962C8B-B14F-4D97-AF65-F5344CB8AC3E}">
        <p14:creationId xmlns:p14="http://schemas.microsoft.com/office/powerpoint/2010/main" val="41484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2/1/21</a:t>
            </a:fld>
            <a:endParaRPr lang="en-US"/>
          </a:p>
        </p:txBody>
      </p:sp>
      <p:sp>
        <p:nvSpPr>
          <p:cNvPr id="3" name="Title 2"/>
          <p:cNvSpPr>
            <a:spLocks noGrp="1"/>
          </p:cNvSpPr>
          <p:nvPr>
            <p:ph type="title"/>
          </p:nvPr>
        </p:nvSpPr>
        <p:spPr>
          <a:xfrm>
            <a:off x="0" y="107947"/>
            <a:ext cx="9144000" cy="591477"/>
          </a:xfrm>
        </p:spPr>
        <p:txBody>
          <a:bodyPr/>
          <a:lstStyle/>
          <a:p>
            <a:r>
              <a:rPr lang="en-US" dirty="0"/>
              <a:t>Data Mining &amp; Science is almost always missing business acumen.</a:t>
            </a:r>
          </a:p>
        </p:txBody>
      </p:sp>
      <p:sp>
        <p:nvSpPr>
          <p:cNvPr id="4" name="Slide Number Placeholder 3"/>
          <p:cNvSpPr>
            <a:spLocks noGrp="1"/>
          </p:cNvSpPr>
          <p:nvPr>
            <p:ph type="sldNum" sz="quarter" idx="12"/>
          </p:nvPr>
        </p:nvSpPr>
        <p:spPr/>
        <p:txBody>
          <a:bodyPr/>
          <a:lstStyle/>
          <a:p>
            <a:fld id="{37290FF7-652B-4475-AEAB-8B1A5D23AE09}" type="slidenum">
              <a:rPr lang="en-US" smtClean="0"/>
              <a:t>3</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pic>
        <p:nvPicPr>
          <p:cNvPr id="7" name="Shape 204"/>
          <p:cNvPicPr preferRelativeResize="0"/>
          <p:nvPr/>
        </p:nvPicPr>
        <p:blipFill rotWithShape="1">
          <a:blip r:embed="rId2">
            <a:alphaModFix/>
          </a:blip>
          <a:srcRect l="4369" t="88613" r="8232" b="4232"/>
          <a:stretch/>
        </p:blipFill>
        <p:spPr>
          <a:xfrm>
            <a:off x="120150" y="5219850"/>
            <a:ext cx="4370098" cy="367925"/>
          </a:xfrm>
          <a:prstGeom prst="rect">
            <a:avLst/>
          </a:prstGeom>
          <a:noFill/>
          <a:ln>
            <a:noFill/>
          </a:ln>
        </p:spPr>
      </p:pic>
      <p:pic>
        <p:nvPicPr>
          <p:cNvPr id="8" name="Shape 205"/>
          <p:cNvPicPr preferRelativeResize="0"/>
          <p:nvPr/>
        </p:nvPicPr>
        <p:blipFill rotWithShape="1">
          <a:blip r:embed="rId2">
            <a:alphaModFix/>
          </a:blip>
          <a:srcRect l="10632" t="16637" r="12932" b="14382"/>
          <a:stretch/>
        </p:blipFill>
        <p:spPr>
          <a:xfrm>
            <a:off x="172675" y="1702000"/>
            <a:ext cx="3821976" cy="3547900"/>
          </a:xfrm>
          <a:prstGeom prst="rect">
            <a:avLst/>
          </a:prstGeom>
          <a:noFill/>
          <a:ln>
            <a:noFill/>
          </a:ln>
        </p:spPr>
      </p:pic>
      <p:sp>
        <p:nvSpPr>
          <p:cNvPr id="10" name="Shape 207"/>
          <p:cNvSpPr txBox="1"/>
          <p:nvPr/>
        </p:nvSpPr>
        <p:spPr>
          <a:xfrm>
            <a:off x="4490251" y="1201000"/>
            <a:ext cx="4325099" cy="413487"/>
          </a:xfrm>
          <a:prstGeom prst="rect">
            <a:avLst/>
          </a:prstGeom>
          <a:noFill/>
          <a:ln>
            <a:noFill/>
          </a:ln>
        </p:spPr>
        <p:txBody>
          <a:bodyPr lIns="91425" tIns="91425" rIns="91425" bIns="91425" anchor="t" anchorCtr="0">
            <a:noAutofit/>
          </a:bodyPr>
          <a:lstStyle/>
          <a:p>
            <a:r>
              <a:rPr lang="en" u="sng" dirty="0">
                <a:latin typeface="Open Sans"/>
                <a:ea typeface="Open Sans"/>
                <a:cs typeface="Open Sans"/>
                <a:sym typeface="Open Sans"/>
              </a:rPr>
              <a:t>Data Science</a:t>
            </a:r>
          </a:p>
        </p:txBody>
      </p:sp>
      <p:sp>
        <p:nvSpPr>
          <p:cNvPr id="13" name="Shape 210"/>
          <p:cNvSpPr txBox="1"/>
          <p:nvPr/>
        </p:nvSpPr>
        <p:spPr>
          <a:xfrm>
            <a:off x="4541326" y="1654612"/>
            <a:ext cx="4325099" cy="1717238"/>
          </a:xfrm>
          <a:prstGeom prst="rect">
            <a:avLst/>
          </a:prstGeom>
          <a:solidFill>
            <a:schemeClr val="accent6"/>
          </a:solidFill>
          <a:ln>
            <a:noFill/>
          </a:ln>
        </p:spPr>
        <p:txBody>
          <a:bodyPr lIns="91425" tIns="91425" rIns="91425" bIns="91425" anchor="t" anchorCtr="0">
            <a:noAutofit/>
          </a:bodyPr>
          <a:lstStyle/>
          <a:p>
            <a:r>
              <a:rPr lang="en" dirty="0">
                <a:solidFill>
                  <a:schemeClr val="bg1"/>
                </a:solidFill>
                <a:latin typeface="Open Sans"/>
                <a:ea typeface="Open Sans"/>
                <a:cs typeface="Open Sans"/>
                <a:sym typeface="Open Sans"/>
              </a:rPr>
              <a:t>The study of information with the goal of extracting  meaningful insights and creating actionable recommendations.</a:t>
            </a:r>
          </a:p>
          <a:p>
            <a:endParaRPr sz="2400" dirty="0">
              <a:solidFill>
                <a:schemeClr val="bg1"/>
              </a:solidFill>
              <a:latin typeface="Open Sans"/>
              <a:ea typeface="Open Sans"/>
              <a:cs typeface="Open Sans"/>
              <a:sym typeface="Open Sans"/>
            </a:endParaRPr>
          </a:p>
          <a:p>
            <a:r>
              <a:rPr lang="en" sz="1000" i="1" dirty="0">
                <a:solidFill>
                  <a:schemeClr val="bg1"/>
                </a:solidFill>
                <a:latin typeface="Open Sans"/>
                <a:ea typeface="Open Sans"/>
                <a:cs typeface="Open Sans"/>
                <a:sym typeface="Open Sans"/>
              </a:rPr>
              <a:t>*often does not require “big data” or extremely exotic approaches to have a business impact</a:t>
            </a:r>
          </a:p>
        </p:txBody>
      </p:sp>
      <p:sp>
        <p:nvSpPr>
          <p:cNvPr id="14" name="Shape 211"/>
          <p:cNvSpPr txBox="1"/>
          <p:nvPr/>
        </p:nvSpPr>
        <p:spPr>
          <a:xfrm>
            <a:off x="4467751" y="4059378"/>
            <a:ext cx="4325099" cy="1571402"/>
          </a:xfrm>
          <a:prstGeom prst="rect">
            <a:avLst/>
          </a:prstGeom>
          <a:solidFill>
            <a:schemeClr val="accent6"/>
          </a:solidFill>
          <a:ln>
            <a:noFill/>
          </a:ln>
        </p:spPr>
        <p:txBody>
          <a:bodyPr lIns="91425" tIns="91425" rIns="91425" bIns="91425" anchor="t" anchorCtr="0">
            <a:noAutofit/>
          </a:bodyPr>
          <a:lstStyle/>
          <a:p>
            <a:r>
              <a:rPr lang="en" dirty="0">
                <a:solidFill>
                  <a:schemeClr val="bg1"/>
                </a:solidFill>
                <a:latin typeface="Open Sans"/>
                <a:ea typeface="Open Sans"/>
                <a:cs typeface="Open Sans"/>
                <a:sym typeface="Open Sans"/>
              </a:rPr>
              <a:t>An outgrowth of artificial intelligence, machine learning is the set of tools, methodologies and techniques allowing a computer to “learn” about a specific situations represented with data. </a:t>
            </a:r>
          </a:p>
        </p:txBody>
      </p:sp>
      <p:sp>
        <p:nvSpPr>
          <p:cNvPr id="15" name="Rectangle 14"/>
          <p:cNvSpPr/>
          <p:nvPr/>
        </p:nvSpPr>
        <p:spPr>
          <a:xfrm>
            <a:off x="300038" y="1271588"/>
            <a:ext cx="3586162" cy="400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Traditional View</a:t>
            </a:r>
          </a:p>
        </p:txBody>
      </p:sp>
      <p:sp>
        <p:nvSpPr>
          <p:cNvPr id="16" name="Shape 207"/>
          <p:cNvSpPr txBox="1"/>
          <p:nvPr/>
        </p:nvSpPr>
        <p:spPr>
          <a:xfrm>
            <a:off x="4414051" y="3610825"/>
            <a:ext cx="4325099" cy="413487"/>
          </a:xfrm>
          <a:prstGeom prst="rect">
            <a:avLst/>
          </a:prstGeom>
          <a:noFill/>
          <a:ln>
            <a:noFill/>
          </a:ln>
        </p:spPr>
        <p:txBody>
          <a:bodyPr lIns="91425" tIns="91425" rIns="91425" bIns="91425" anchor="t" anchorCtr="0">
            <a:noAutofit/>
          </a:bodyPr>
          <a:lstStyle/>
          <a:p>
            <a:r>
              <a:rPr lang="en" u="sng" dirty="0">
                <a:latin typeface="Open Sans"/>
                <a:ea typeface="Open Sans"/>
                <a:cs typeface="Open Sans"/>
                <a:sym typeface="Open Sans"/>
              </a:rPr>
              <a:t>Machine Learning</a:t>
            </a:r>
          </a:p>
        </p:txBody>
      </p:sp>
    </p:spTree>
    <p:extLst>
      <p:ext uri="{BB962C8B-B14F-4D97-AF65-F5344CB8AC3E}">
        <p14:creationId xmlns:p14="http://schemas.microsoft.com/office/powerpoint/2010/main" val="1685000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2/1/21</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30</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How many patients should we expect in the urgent care tomorrow?</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4098" name="Picture 2" descr="Image result for urgent care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102" y="2720974"/>
            <a:ext cx="2991139" cy="297644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4D0B6B43-15E6-8142-A180-46419B412F3C}"/>
              </a:ext>
            </a:extLst>
          </p:cNvPr>
          <p:cNvSpPr/>
          <p:nvPr/>
        </p:nvSpPr>
        <p:spPr>
          <a:xfrm>
            <a:off x="5535758" y="5752619"/>
            <a:ext cx="2517826"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Predictive&gt;Continuous</a:t>
            </a:r>
          </a:p>
        </p:txBody>
      </p:sp>
    </p:spTree>
    <p:extLst>
      <p:ext uri="{BB962C8B-B14F-4D97-AF65-F5344CB8AC3E}">
        <p14:creationId xmlns:p14="http://schemas.microsoft.com/office/powerpoint/2010/main" val="136480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2/1/21</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31</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How many runs will the Chennai </a:t>
            </a:r>
            <a:r>
              <a:rPr lang="en-US" dirty="0" err="1"/>
              <a:t>SuperKings</a:t>
            </a:r>
            <a:r>
              <a:rPr lang="en-US" dirty="0"/>
              <a:t> make?</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5122" name="Picture 2" descr="Image result for chennai super king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1382" y="2760785"/>
            <a:ext cx="3266579" cy="26976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38DF6D16-A24C-FB47-AC3C-E7127E9E679B}"/>
              </a:ext>
            </a:extLst>
          </p:cNvPr>
          <p:cNvSpPr/>
          <p:nvPr/>
        </p:nvSpPr>
        <p:spPr>
          <a:xfrm>
            <a:off x="5167070" y="5497975"/>
            <a:ext cx="3255202"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Continuous</a:t>
            </a:r>
          </a:p>
        </p:txBody>
      </p:sp>
    </p:spTree>
    <p:extLst>
      <p:ext uri="{BB962C8B-B14F-4D97-AF65-F5344CB8AC3E}">
        <p14:creationId xmlns:p14="http://schemas.microsoft.com/office/powerpoint/2010/main" val="51741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2/1/21</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32</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What are our customer personas and how are they similar by account attribute?</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6146" name="Picture 2" descr="Image result for customer mem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9706" y="2966485"/>
            <a:ext cx="3029931" cy="231789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B6F969A-2AC8-1B44-A7BB-833A6536DF94}"/>
              </a:ext>
            </a:extLst>
          </p:cNvPr>
          <p:cNvSpPr/>
          <p:nvPr/>
        </p:nvSpPr>
        <p:spPr>
          <a:xfrm>
            <a:off x="5167070" y="5497975"/>
            <a:ext cx="3255202"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Unsupervised</a:t>
            </a:r>
          </a:p>
        </p:txBody>
      </p:sp>
    </p:spTree>
    <p:extLst>
      <p:ext uri="{BB962C8B-B14F-4D97-AF65-F5344CB8AC3E}">
        <p14:creationId xmlns:p14="http://schemas.microsoft.com/office/powerpoint/2010/main" val="419453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2/1/21</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33</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How many fish did each vessel catch yesterday?</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7170" name="Picture 2" descr="Image result for fish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086" y="2902042"/>
            <a:ext cx="3621171" cy="239009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411DF2A-5E31-D747-A1AF-92E9D4BFF117}"/>
              </a:ext>
            </a:extLst>
          </p:cNvPr>
          <p:cNvSpPr/>
          <p:nvPr/>
        </p:nvSpPr>
        <p:spPr>
          <a:xfrm>
            <a:off x="5167070" y="5497975"/>
            <a:ext cx="3255202"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Retrospective/Descriptive</a:t>
            </a:r>
          </a:p>
        </p:txBody>
      </p:sp>
    </p:spTree>
    <p:extLst>
      <p:ext uri="{BB962C8B-B14F-4D97-AF65-F5344CB8AC3E}">
        <p14:creationId xmlns:p14="http://schemas.microsoft.com/office/powerpoint/2010/main" val="262712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2/1/21</a:t>
            </a:fld>
            <a:endParaRPr lang="en-US"/>
          </a:p>
        </p:txBody>
      </p:sp>
      <p:sp>
        <p:nvSpPr>
          <p:cNvPr id="3" name="Title 2"/>
          <p:cNvSpPr>
            <a:spLocks noGrp="1"/>
          </p:cNvSpPr>
          <p:nvPr>
            <p:ph type="title"/>
          </p:nvPr>
        </p:nvSpPr>
        <p:spPr/>
        <p:txBody>
          <a:bodyPr/>
          <a:lstStyle/>
          <a:p>
            <a:r>
              <a:rPr lang="en-US" dirty="0"/>
              <a:t>Quiz!</a:t>
            </a:r>
          </a:p>
        </p:txBody>
      </p:sp>
      <p:sp>
        <p:nvSpPr>
          <p:cNvPr id="4" name="Slide Number Placeholder 3"/>
          <p:cNvSpPr>
            <a:spLocks noGrp="1"/>
          </p:cNvSpPr>
          <p:nvPr>
            <p:ph type="sldNum" sz="quarter" idx="12"/>
          </p:nvPr>
        </p:nvSpPr>
        <p:spPr/>
        <p:txBody>
          <a:bodyPr/>
          <a:lstStyle/>
          <a:p>
            <a:fld id="{37290FF7-652B-4475-AEAB-8B1A5D23AE09}" type="slidenum">
              <a:rPr lang="en-US" smtClean="0"/>
              <a:t>34</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6" name="Shape 325"/>
          <p:cNvSpPr txBox="1">
            <a:spLocks/>
          </p:cNvSpPr>
          <p:nvPr/>
        </p:nvSpPr>
        <p:spPr>
          <a:xfrm>
            <a:off x="499051" y="1538700"/>
            <a:ext cx="8149799" cy="391800"/>
          </a:xfrm>
          <a:prstGeom prst="rect">
            <a:avLst/>
          </a:prstGeom>
        </p:spPr>
        <p:txBody>
          <a:bodyPr vert="horz"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Arial" panose="020B0604020202020204" pitchFamily="34" charset="0"/>
              <a:buNone/>
            </a:pPr>
            <a:r>
              <a:rPr lang="en" dirty="0"/>
              <a:t>Is there a target variable in unsupervised learning?</a:t>
            </a:r>
          </a:p>
        </p:txBody>
      </p:sp>
      <p:sp>
        <p:nvSpPr>
          <p:cNvPr id="7" name="Shape 328"/>
          <p:cNvSpPr txBox="1"/>
          <p:nvPr/>
        </p:nvSpPr>
        <p:spPr>
          <a:xfrm>
            <a:off x="441900" y="2697550"/>
            <a:ext cx="8222100" cy="518100"/>
          </a:xfrm>
          <a:prstGeom prst="rect">
            <a:avLst/>
          </a:prstGeom>
          <a:noFill/>
          <a:ln>
            <a:noFill/>
          </a:ln>
        </p:spPr>
        <p:txBody>
          <a:bodyPr lIns="91425" tIns="91425" rIns="91425" bIns="91425" anchor="ctr" anchorCtr="0">
            <a:noAutofit/>
          </a:bodyPr>
          <a:lstStyle/>
          <a:p>
            <a:r>
              <a:rPr lang="en" dirty="0">
                <a:latin typeface="Open Sans"/>
                <a:ea typeface="Open Sans"/>
                <a:cs typeface="Open Sans"/>
                <a:sym typeface="Open Sans"/>
              </a:rPr>
              <a:t>True or False? Data Science is defined as the study of information with the goal of extracting  meaningful insights and creating actionable recommendations.</a:t>
            </a:r>
          </a:p>
        </p:txBody>
      </p:sp>
      <p:sp>
        <p:nvSpPr>
          <p:cNvPr id="8" name="Shape 329"/>
          <p:cNvSpPr txBox="1">
            <a:spLocks/>
          </p:cNvSpPr>
          <p:nvPr/>
        </p:nvSpPr>
        <p:spPr>
          <a:xfrm>
            <a:off x="441901" y="3439775"/>
            <a:ext cx="8149799" cy="391800"/>
          </a:xfrm>
          <a:prstGeom prst="rect">
            <a:avLst/>
          </a:prstGeom>
        </p:spPr>
        <p:txBody>
          <a:bodyPr vert="horz"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buFont typeface="Arial" panose="020B0604020202020204" pitchFamily="34" charset="0"/>
              <a:buNone/>
            </a:pPr>
            <a:r>
              <a:rPr lang="en" dirty="0"/>
              <a:t>Data scientists need what type of skills?</a:t>
            </a:r>
          </a:p>
        </p:txBody>
      </p:sp>
      <p:sp>
        <p:nvSpPr>
          <p:cNvPr id="9" name="Shape 330"/>
          <p:cNvSpPr txBox="1">
            <a:spLocks/>
          </p:cNvSpPr>
          <p:nvPr/>
        </p:nvSpPr>
        <p:spPr>
          <a:xfrm>
            <a:off x="441901" y="4055701"/>
            <a:ext cx="8149799" cy="590399"/>
          </a:xfrm>
          <a:prstGeom prst="rect">
            <a:avLst/>
          </a:prstGeom>
        </p:spPr>
        <p:txBody>
          <a:bodyPr vert="horz"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buFont typeface="Arial" panose="020B0604020202020204" pitchFamily="34" charset="0"/>
              <a:buNone/>
            </a:pPr>
            <a:r>
              <a:rPr lang="en" dirty="0"/>
              <a:t>What is an example of a supervised learning business question?  </a:t>
            </a:r>
          </a:p>
          <a:p>
            <a:pPr>
              <a:spcBef>
                <a:spcPts val="0"/>
              </a:spcBef>
              <a:buFont typeface="Arial" panose="020B0604020202020204" pitchFamily="34" charset="0"/>
              <a:buNone/>
            </a:pPr>
            <a:r>
              <a:rPr lang="en" dirty="0"/>
              <a:t>	Name three data attributes would you need for that example.</a:t>
            </a:r>
          </a:p>
        </p:txBody>
      </p:sp>
    </p:spTree>
    <p:extLst>
      <p:ext uri="{BB962C8B-B14F-4D97-AF65-F5344CB8AC3E}">
        <p14:creationId xmlns:p14="http://schemas.microsoft.com/office/powerpoint/2010/main" val="4030147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09469500"/>
              </p:ext>
            </p:extLst>
          </p:nvPr>
        </p:nvGraphicFramePr>
        <p:xfrm>
          <a:off x="614363" y="1111250"/>
          <a:ext cx="7915275" cy="237744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val="20000"/>
                    </a:ext>
                  </a:extLst>
                </a:gridCol>
                <a:gridCol w="861296">
                  <a:extLst>
                    <a:ext uri="{9D8B030D-6E8A-4147-A177-3AD203B41FA5}">
                      <a16:colId xmlns:a16="http://schemas.microsoft.com/office/drawing/2014/main" val="20001"/>
                    </a:ext>
                  </a:extLst>
                </a:gridCol>
                <a:gridCol w="5811174">
                  <a:extLst>
                    <a:ext uri="{9D8B030D-6E8A-4147-A177-3AD203B41FA5}">
                      <a16:colId xmlns:a16="http://schemas.microsoft.com/office/drawing/2014/main" val="20002"/>
                    </a:ext>
                  </a:extLst>
                </a:gridCol>
              </a:tblGrid>
              <a:tr h="370840">
                <a:tc>
                  <a:txBody>
                    <a:bodyPr/>
                    <a:lstStyle/>
                    <a:p>
                      <a:pPr algn="ctr"/>
                      <a:r>
                        <a:rPr lang="en-US" sz="2000" dirty="0"/>
                        <a:t>Start</a:t>
                      </a:r>
                    </a:p>
                  </a:txBody>
                  <a:tcPr/>
                </a:tc>
                <a:tc>
                  <a:txBody>
                    <a:bodyPr/>
                    <a:lstStyle/>
                    <a:p>
                      <a:pPr algn="ctr"/>
                      <a:r>
                        <a:rPr lang="en-US" sz="2000" dirty="0"/>
                        <a:t>End</a:t>
                      </a:r>
                    </a:p>
                  </a:txBody>
                  <a:tcPr/>
                </a:tc>
                <a:tc>
                  <a:txBody>
                    <a:bodyPr/>
                    <a:lstStyle/>
                    <a:p>
                      <a:r>
                        <a:rPr lang="en-US" sz="2000" dirty="0"/>
                        <a:t>Item</a:t>
                      </a:r>
                    </a:p>
                  </a:txBody>
                  <a:tcPr/>
                </a:tc>
                <a:extLst>
                  <a:ext uri="{0D108BD9-81ED-4DB2-BD59-A6C34878D82A}">
                    <a16:rowId xmlns:a16="http://schemas.microsoft.com/office/drawing/2014/main" val="10000"/>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kern="1200" baseline="0" dirty="0">
                          <a:solidFill>
                            <a:schemeClr val="dk1"/>
                          </a:solidFill>
                          <a:latin typeface="+mn-lt"/>
                          <a:ea typeface="+mn-ea"/>
                          <a:cs typeface="+mn-cs"/>
                        </a:rPr>
                        <a:t>Core Concepts in Data Mining</a:t>
                      </a:r>
                    </a:p>
                  </a:txBody>
                  <a:tcPr/>
                </a:tc>
                <a:extLst>
                  <a:ext uri="{0D108BD9-81ED-4DB2-BD59-A6C34878D82A}">
                    <a16:rowId xmlns:a16="http://schemas.microsoft.com/office/drawing/2014/main" val="10001"/>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r>
                        <a:rPr lang="en-US" sz="2000" kern="1200" baseline="0" dirty="0">
                          <a:solidFill>
                            <a:schemeClr val="dk1"/>
                          </a:solidFill>
                          <a:latin typeface="+mn-lt"/>
                          <a:ea typeface="+mn-ea"/>
                          <a:cs typeface="+mn-cs"/>
                        </a:rPr>
                        <a:t>Break</a:t>
                      </a:r>
                    </a:p>
                  </a:txBody>
                  <a:tcPr/>
                </a:tc>
                <a:extLst>
                  <a:ext uri="{0D108BD9-81ED-4DB2-BD59-A6C34878D82A}">
                    <a16:rowId xmlns:a16="http://schemas.microsoft.com/office/drawing/2014/main" val="10002"/>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kern="1200" baseline="0" dirty="0">
                          <a:solidFill>
                            <a:schemeClr val="dk1"/>
                          </a:solidFill>
                          <a:latin typeface="+mn-lt"/>
                          <a:ea typeface="+mn-ea"/>
                          <a:cs typeface="+mn-cs"/>
                        </a:rPr>
                        <a:t>More R learning &amp; EDA</a:t>
                      </a:r>
                    </a:p>
                  </a:txBody>
                  <a:tcPr/>
                </a:tc>
                <a:extLst>
                  <a:ext uri="{0D108BD9-81ED-4DB2-BD59-A6C34878D82A}">
                    <a16:rowId xmlns:a16="http://schemas.microsoft.com/office/drawing/2014/main" val="10003"/>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endParaRPr lang="en-US" sz="2000" kern="1200" baseline="0" dirty="0">
                        <a:solidFill>
                          <a:schemeClr val="dk1"/>
                        </a:solidFill>
                        <a:latin typeface="+mn-lt"/>
                        <a:ea typeface="+mn-ea"/>
                        <a:cs typeface="+mn-cs"/>
                      </a:endParaRPr>
                    </a:p>
                  </a:txBody>
                  <a:tcPr/>
                </a:tc>
                <a:extLst>
                  <a:ext uri="{0D108BD9-81ED-4DB2-BD59-A6C34878D82A}">
                    <a16:rowId xmlns:a16="http://schemas.microsoft.com/office/drawing/2014/main" val="10004"/>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endParaRPr lang="en-US" sz="2000" kern="1200" baseline="0" dirty="0">
                        <a:solidFill>
                          <a:schemeClr val="dk1"/>
                        </a:solidFill>
                        <a:latin typeface="+mn-lt"/>
                        <a:ea typeface="+mn-ea"/>
                        <a:cs typeface="+mn-cs"/>
                      </a:endParaRPr>
                    </a:p>
                  </a:txBody>
                  <a:tcPr/>
                </a:tc>
                <a:extLst>
                  <a:ext uri="{0D108BD9-81ED-4DB2-BD59-A6C34878D82A}">
                    <a16:rowId xmlns:a16="http://schemas.microsoft.com/office/drawing/2014/main" val="10006"/>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2/1/21</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35</a:t>
            </a:fld>
            <a:endParaRPr lang="en-US"/>
          </a:p>
        </p:txBody>
      </p:sp>
    </p:spTree>
    <p:extLst>
      <p:ext uri="{BB962C8B-B14F-4D97-AF65-F5344CB8AC3E}">
        <p14:creationId xmlns:p14="http://schemas.microsoft.com/office/powerpoint/2010/main" val="1364021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268014" y="3825015"/>
            <a:ext cx="5391807" cy="2528757"/>
          </a:xfrm>
          <a:prstGeom prst="rect">
            <a:avLst/>
          </a:prstGeom>
        </p:spPr>
      </p:pic>
      <p:sp>
        <p:nvSpPr>
          <p:cNvPr id="2" name="Date Placeholder 1"/>
          <p:cNvSpPr>
            <a:spLocks noGrp="1"/>
          </p:cNvSpPr>
          <p:nvPr>
            <p:ph type="dt" sz="half" idx="10"/>
          </p:nvPr>
        </p:nvSpPr>
        <p:spPr/>
        <p:txBody>
          <a:bodyPr/>
          <a:lstStyle/>
          <a:p>
            <a:fld id="{6700A58B-DD98-43D0-B791-721480A02982}" type="datetime1">
              <a:rPr lang="en-US" smtClean="0"/>
              <a:t>2/1/21</a:t>
            </a:fld>
            <a:endParaRPr lang="en-US"/>
          </a:p>
        </p:txBody>
      </p:sp>
      <p:sp>
        <p:nvSpPr>
          <p:cNvPr id="3" name="Title 2"/>
          <p:cNvSpPr>
            <a:spLocks noGrp="1"/>
          </p:cNvSpPr>
          <p:nvPr>
            <p:ph type="title"/>
          </p:nvPr>
        </p:nvSpPr>
        <p:spPr>
          <a:xfrm>
            <a:off x="217610" y="365126"/>
            <a:ext cx="8708781" cy="591477"/>
          </a:xfrm>
        </p:spPr>
        <p:txBody>
          <a:bodyPr/>
          <a:lstStyle/>
          <a:p>
            <a:r>
              <a:rPr lang="en-US" dirty="0"/>
              <a:t>Perform a </a:t>
            </a:r>
            <a:r>
              <a:rPr lang="en-US" dirty="0" err="1"/>
              <a:t>Git</a:t>
            </a:r>
            <a:r>
              <a:rPr lang="en-US" dirty="0"/>
              <a:t> Pull to get the scripts &amp; data</a:t>
            </a:r>
          </a:p>
        </p:txBody>
      </p:sp>
      <p:sp>
        <p:nvSpPr>
          <p:cNvPr id="4" name="Slide Number Placeholder 3"/>
          <p:cNvSpPr>
            <a:spLocks noGrp="1"/>
          </p:cNvSpPr>
          <p:nvPr>
            <p:ph type="sldNum" sz="quarter" idx="12"/>
          </p:nvPr>
        </p:nvSpPr>
        <p:spPr/>
        <p:txBody>
          <a:bodyPr/>
          <a:lstStyle/>
          <a:p>
            <a:fld id="{37290FF7-652B-4475-AEAB-8B1A5D23AE09}" type="slidenum">
              <a:rPr lang="en-US" smtClean="0"/>
              <a:t>36</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pic>
        <p:nvPicPr>
          <p:cNvPr id="6" name="Picture 5"/>
          <p:cNvPicPr>
            <a:picLocks noChangeAspect="1"/>
          </p:cNvPicPr>
          <p:nvPr/>
        </p:nvPicPr>
        <p:blipFill>
          <a:blip r:embed="rId3"/>
          <a:stretch>
            <a:fillRect/>
          </a:stretch>
        </p:blipFill>
        <p:spPr>
          <a:xfrm>
            <a:off x="224204" y="2225915"/>
            <a:ext cx="3314700" cy="647700"/>
          </a:xfrm>
          <a:prstGeom prst="rect">
            <a:avLst/>
          </a:prstGeom>
          <a:ln>
            <a:solidFill>
              <a:schemeClr val="tx1"/>
            </a:solidFill>
          </a:ln>
        </p:spPr>
      </p:pic>
      <p:sp>
        <p:nvSpPr>
          <p:cNvPr id="7" name="TextBox 6"/>
          <p:cNvSpPr txBox="1"/>
          <p:nvPr/>
        </p:nvSpPr>
        <p:spPr>
          <a:xfrm>
            <a:off x="169257" y="1142999"/>
            <a:ext cx="8805487" cy="461665"/>
          </a:xfrm>
          <a:prstGeom prst="rect">
            <a:avLst/>
          </a:prstGeom>
          <a:noFill/>
        </p:spPr>
        <p:txBody>
          <a:bodyPr wrap="none" rtlCol="0">
            <a:spAutoFit/>
          </a:bodyPr>
          <a:lstStyle/>
          <a:p>
            <a:r>
              <a:rPr lang="en-US" sz="2400" dirty="0">
                <a:hlinkClick r:id="rId4"/>
              </a:rPr>
              <a:t>https://github.com/kwartler/Harvard_DataMining_Business_Student</a:t>
            </a:r>
            <a:endParaRPr lang="en-US" sz="2400" dirty="0"/>
          </a:p>
        </p:txBody>
      </p:sp>
      <p:sp>
        <p:nvSpPr>
          <p:cNvPr id="8" name="TextBox 7"/>
          <p:cNvSpPr txBox="1"/>
          <p:nvPr/>
        </p:nvSpPr>
        <p:spPr>
          <a:xfrm>
            <a:off x="228600" y="1776042"/>
            <a:ext cx="8387861" cy="369332"/>
          </a:xfrm>
          <a:prstGeom prst="rect">
            <a:avLst/>
          </a:prstGeom>
          <a:solidFill>
            <a:schemeClr val="accent3"/>
          </a:solidFill>
        </p:spPr>
        <p:txBody>
          <a:bodyPr wrap="square" rtlCol="0">
            <a:spAutoFit/>
          </a:bodyPr>
          <a:lstStyle/>
          <a:p>
            <a:r>
              <a:rPr lang="en-US" dirty="0">
                <a:solidFill>
                  <a:schemeClr val="bg1"/>
                </a:solidFill>
              </a:rPr>
              <a:t>If you have </a:t>
            </a:r>
            <a:r>
              <a:rPr lang="en-US" dirty="0" err="1">
                <a:solidFill>
                  <a:schemeClr val="bg1"/>
                </a:solidFill>
              </a:rPr>
              <a:t>git</a:t>
            </a:r>
            <a:r>
              <a:rPr lang="en-US" dirty="0">
                <a:solidFill>
                  <a:schemeClr val="bg1"/>
                </a:solidFill>
              </a:rPr>
              <a:t> software, when do a “</a:t>
            </a:r>
            <a:r>
              <a:rPr lang="en-US" dirty="0" err="1">
                <a:solidFill>
                  <a:schemeClr val="bg1"/>
                </a:solidFill>
              </a:rPr>
              <a:t>git</a:t>
            </a:r>
            <a:r>
              <a:rPr lang="en-US" dirty="0">
                <a:solidFill>
                  <a:schemeClr val="bg1"/>
                </a:solidFill>
              </a:rPr>
              <a:t> pull” in </a:t>
            </a:r>
            <a:r>
              <a:rPr lang="en-US" dirty="0" err="1">
                <a:solidFill>
                  <a:schemeClr val="bg1"/>
                </a:solidFill>
              </a:rPr>
              <a:t>Rstudio</a:t>
            </a:r>
            <a:r>
              <a:rPr lang="en-US" dirty="0">
                <a:solidFill>
                  <a:schemeClr val="bg1"/>
                </a:solidFill>
              </a:rPr>
              <a:t>.</a:t>
            </a:r>
          </a:p>
        </p:txBody>
      </p:sp>
      <p:sp>
        <p:nvSpPr>
          <p:cNvPr id="10" name="TextBox 9"/>
          <p:cNvSpPr txBox="1"/>
          <p:nvPr/>
        </p:nvSpPr>
        <p:spPr>
          <a:xfrm>
            <a:off x="275492" y="3124192"/>
            <a:ext cx="8387861" cy="646331"/>
          </a:xfrm>
          <a:prstGeom prst="rect">
            <a:avLst/>
          </a:prstGeom>
          <a:solidFill>
            <a:schemeClr val="accent3"/>
          </a:solidFill>
        </p:spPr>
        <p:txBody>
          <a:bodyPr wrap="square" rtlCol="0">
            <a:spAutoFit/>
          </a:bodyPr>
          <a:lstStyle/>
          <a:p>
            <a:r>
              <a:rPr lang="en-US" dirty="0">
                <a:solidFill>
                  <a:schemeClr val="bg1"/>
                </a:solidFill>
              </a:rPr>
              <a:t>Alternatively you can download a zip of the repo on github.com but this can be cumbersome with file updates.</a:t>
            </a:r>
          </a:p>
        </p:txBody>
      </p:sp>
      <p:cxnSp>
        <p:nvCxnSpPr>
          <p:cNvPr id="12" name="Straight Connector 11"/>
          <p:cNvCxnSpPr/>
          <p:nvPr/>
        </p:nvCxnSpPr>
        <p:spPr>
          <a:xfrm>
            <a:off x="677008" y="2971793"/>
            <a:ext cx="7789985"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4652642" y="4966138"/>
            <a:ext cx="1055077" cy="3692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600200" y="2420816"/>
            <a:ext cx="457200" cy="2872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61573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2/1/21</a:t>
            </a:fld>
            <a:endParaRPr lang="en-US"/>
          </a:p>
        </p:txBody>
      </p:sp>
      <p:sp>
        <p:nvSpPr>
          <p:cNvPr id="3" name="Title 2"/>
          <p:cNvSpPr>
            <a:spLocks noGrp="1"/>
          </p:cNvSpPr>
          <p:nvPr>
            <p:ph type="title"/>
          </p:nvPr>
        </p:nvSpPr>
        <p:spPr/>
        <p:txBody>
          <a:bodyPr/>
          <a:lstStyle/>
          <a:p>
            <a:r>
              <a:rPr lang="en-US" dirty="0"/>
              <a:t>Let’s Practice!</a:t>
            </a:r>
          </a:p>
        </p:txBody>
      </p:sp>
      <p:sp>
        <p:nvSpPr>
          <p:cNvPr id="4" name="Slide Number Placeholder 3"/>
          <p:cNvSpPr>
            <a:spLocks noGrp="1"/>
          </p:cNvSpPr>
          <p:nvPr>
            <p:ph type="sldNum" sz="quarter" idx="12"/>
          </p:nvPr>
        </p:nvSpPr>
        <p:spPr/>
        <p:txBody>
          <a:bodyPr/>
          <a:lstStyle/>
          <a:p>
            <a:fld id="{37290FF7-652B-4475-AEAB-8B1A5D23AE09}" type="slidenum">
              <a:rPr lang="en-US" smtClean="0"/>
              <a:t>37</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6" name="TextBox 5"/>
          <p:cNvSpPr txBox="1"/>
          <p:nvPr/>
        </p:nvSpPr>
        <p:spPr>
          <a:xfrm>
            <a:off x="573206" y="1145888"/>
            <a:ext cx="4158895" cy="1077218"/>
          </a:xfrm>
          <a:prstGeom prst="rect">
            <a:avLst/>
          </a:prstGeom>
          <a:noFill/>
        </p:spPr>
        <p:txBody>
          <a:bodyPr wrap="none" rtlCol="0">
            <a:spAutoFit/>
          </a:bodyPr>
          <a:lstStyle/>
          <a:p>
            <a:r>
              <a:rPr lang="en-US" sz="3200" dirty="0"/>
              <a:t>Open:</a:t>
            </a:r>
          </a:p>
          <a:p>
            <a:r>
              <a:rPr lang="en-US" sz="3200" dirty="0" err="1"/>
              <a:t>A_Functions_EDA_Viz.R</a:t>
            </a:r>
            <a:endParaRPr lang="en-US" sz="3200" dirty="0"/>
          </a:p>
        </p:txBody>
      </p:sp>
      <p:sp>
        <p:nvSpPr>
          <p:cNvPr id="7" name="Rectangle 6"/>
          <p:cNvSpPr/>
          <p:nvPr/>
        </p:nvSpPr>
        <p:spPr>
          <a:xfrm>
            <a:off x="228600" y="5672137"/>
            <a:ext cx="8686800" cy="614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the second script, get familiar with libraries, reading data, functions applied to objects &amp; making visuals.</a:t>
            </a:r>
          </a:p>
        </p:txBody>
      </p:sp>
      <p:cxnSp>
        <p:nvCxnSpPr>
          <p:cNvPr id="8" name="Straight Connector 7"/>
          <p:cNvCxnSpPr/>
          <p:nvPr/>
        </p:nvCxnSpPr>
        <p:spPr>
          <a:xfrm>
            <a:off x="228600" y="5543567"/>
            <a:ext cx="8558213" cy="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5800" y="2373924"/>
            <a:ext cx="1866986" cy="2862322"/>
          </a:xfrm>
          <a:prstGeom prst="rect">
            <a:avLst/>
          </a:prstGeom>
          <a:noFill/>
        </p:spPr>
        <p:txBody>
          <a:bodyPr wrap="none" rtlCol="0">
            <a:spAutoFit/>
          </a:bodyPr>
          <a:lstStyle/>
          <a:p>
            <a:pPr marL="285750" indent="-285750">
              <a:buFont typeface="Arial" panose="020B0604020202020204" pitchFamily="34" charset="0"/>
              <a:buChar char="•"/>
            </a:pPr>
            <a:r>
              <a:rPr lang="en-US" dirty="0"/>
              <a:t>read.csv</a:t>
            </a:r>
          </a:p>
          <a:p>
            <a:pPr marL="285750" indent="-285750">
              <a:buFont typeface="Arial" panose="020B0604020202020204" pitchFamily="34" charset="0"/>
              <a:buChar char="•"/>
            </a:pPr>
            <a:r>
              <a:rPr lang="en-US" dirty="0"/>
              <a:t>dim()</a:t>
            </a:r>
          </a:p>
          <a:p>
            <a:pPr marL="285750" indent="-285750">
              <a:buFont typeface="Arial" panose="020B0604020202020204" pitchFamily="34" charset="0"/>
              <a:buChar char="•"/>
            </a:pPr>
            <a:r>
              <a:rPr lang="en-US" dirty="0"/>
              <a:t>table()</a:t>
            </a:r>
          </a:p>
          <a:p>
            <a:pPr marL="285750" indent="-285750">
              <a:buFont typeface="Arial" panose="020B0604020202020204" pitchFamily="34" charset="0"/>
              <a:buChar char="•"/>
            </a:pPr>
            <a:r>
              <a:rPr lang="en-US" dirty="0"/>
              <a:t>indexing</a:t>
            </a:r>
          </a:p>
          <a:p>
            <a:pPr marL="285750" indent="-285750">
              <a:buFont typeface="Arial" panose="020B0604020202020204" pitchFamily="34" charset="0"/>
              <a:buChar char="•"/>
            </a:pPr>
            <a:r>
              <a:rPr lang="en-US" dirty="0"/>
              <a:t>subset()</a:t>
            </a:r>
          </a:p>
          <a:p>
            <a:pPr marL="285750" indent="-285750">
              <a:buFont typeface="Arial" panose="020B0604020202020204" pitchFamily="34" charset="0"/>
              <a:buChar char="•"/>
            </a:pPr>
            <a:r>
              <a:rPr lang="en-US" dirty="0"/>
              <a:t>sample()</a:t>
            </a:r>
          </a:p>
          <a:p>
            <a:pPr marL="285750" indent="-285750">
              <a:buFont typeface="Arial" panose="020B0604020202020204" pitchFamily="34" charset="0"/>
              <a:buChar char="•"/>
            </a:pPr>
            <a:r>
              <a:rPr lang="en-US" dirty="0" err="1"/>
              <a:t>as.matrix</a:t>
            </a:r>
            <a:r>
              <a:rPr lang="en-US" dirty="0"/>
              <a:t>()</a:t>
            </a:r>
          </a:p>
          <a:p>
            <a:pPr marL="285750" indent="-285750">
              <a:buFont typeface="Arial" panose="020B0604020202020204" pitchFamily="34" charset="0"/>
              <a:buChar char="•"/>
            </a:pPr>
            <a:r>
              <a:rPr lang="en-US" dirty="0" err="1"/>
              <a:t>barplot</a:t>
            </a:r>
            <a:r>
              <a:rPr lang="en-US" dirty="0"/>
              <a:t>()</a:t>
            </a:r>
          </a:p>
          <a:p>
            <a:pPr marL="285750" indent="-285750">
              <a:buFont typeface="Arial" panose="020B0604020202020204" pitchFamily="34" charset="0"/>
              <a:buChar char="•"/>
            </a:pPr>
            <a:r>
              <a:rPr lang="en-US" dirty="0" err="1"/>
              <a:t>ggplot</a:t>
            </a:r>
            <a:r>
              <a:rPr lang="en-US" dirty="0"/>
              <a:t>()</a:t>
            </a:r>
          </a:p>
          <a:p>
            <a:pPr marL="285750" indent="-285750">
              <a:buFont typeface="Arial" panose="020B0604020202020204" pitchFamily="34" charset="0"/>
              <a:buChar char="•"/>
            </a:pPr>
            <a:r>
              <a:rPr lang="en-US" dirty="0" err="1"/>
              <a:t>Bokeh</a:t>
            </a:r>
            <a:r>
              <a:rPr lang="en-US" dirty="0"/>
              <a:t>::figure()</a:t>
            </a:r>
          </a:p>
        </p:txBody>
      </p:sp>
    </p:spTree>
    <p:extLst>
      <p:ext uri="{BB962C8B-B14F-4D97-AF65-F5344CB8AC3E}">
        <p14:creationId xmlns:p14="http://schemas.microsoft.com/office/powerpoint/2010/main" val="28295117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2/1/21</a:t>
            </a:fld>
            <a:endParaRPr lang="en-US"/>
          </a:p>
        </p:txBody>
      </p:sp>
      <p:sp>
        <p:nvSpPr>
          <p:cNvPr id="3" name="Title 2"/>
          <p:cNvSpPr>
            <a:spLocks noGrp="1"/>
          </p:cNvSpPr>
          <p:nvPr>
            <p:ph type="title"/>
          </p:nvPr>
        </p:nvSpPr>
        <p:spPr/>
        <p:txBody>
          <a:bodyPr/>
          <a:lstStyle/>
          <a:p>
            <a:r>
              <a:rPr lang="en-US" dirty="0"/>
              <a:t>What is </a:t>
            </a:r>
            <a:r>
              <a:rPr lang="en-US" dirty="0" err="1"/>
              <a:t>ggplot</a:t>
            </a:r>
            <a:r>
              <a:rPr lang="en-US" dirty="0"/>
              <a:t>?</a:t>
            </a:r>
          </a:p>
        </p:txBody>
      </p:sp>
      <p:sp>
        <p:nvSpPr>
          <p:cNvPr id="4" name="Slide Number Placeholder 3"/>
          <p:cNvSpPr>
            <a:spLocks noGrp="1"/>
          </p:cNvSpPr>
          <p:nvPr>
            <p:ph type="sldNum" sz="quarter" idx="12"/>
          </p:nvPr>
        </p:nvSpPr>
        <p:spPr/>
        <p:txBody>
          <a:bodyPr/>
          <a:lstStyle/>
          <a:p>
            <a:fld id="{37290FF7-652B-4475-AEAB-8B1A5D23AE09}" type="slidenum">
              <a:rPr lang="en-US" smtClean="0"/>
              <a:t>38</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6" name="Rectangle 5"/>
          <p:cNvSpPr/>
          <p:nvPr/>
        </p:nvSpPr>
        <p:spPr>
          <a:xfrm>
            <a:off x="228600" y="5672137"/>
            <a:ext cx="8686800" cy="614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ggplot</a:t>
            </a:r>
            <a:r>
              <a:rPr lang="en-US" dirty="0"/>
              <a:t> is a “grammar of graphics” package.  It works by adding layers with an “+” to construct a visual</a:t>
            </a:r>
            <a:r>
              <a:rPr lang="en-US" dirty="0">
                <a:solidFill>
                  <a:schemeClr val="bg1"/>
                </a:solidFill>
              </a:rPr>
              <a:t>. </a:t>
            </a:r>
            <a:r>
              <a:rPr lang="en-US" dirty="0"/>
              <a:t> </a:t>
            </a:r>
          </a:p>
        </p:txBody>
      </p:sp>
      <p:cxnSp>
        <p:nvCxnSpPr>
          <p:cNvPr id="7" name="Straight Connector 6"/>
          <p:cNvCxnSpPr/>
          <p:nvPr/>
        </p:nvCxnSpPr>
        <p:spPr>
          <a:xfrm>
            <a:off x="228600" y="5543567"/>
            <a:ext cx="8558213" cy="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35341" y="1137065"/>
            <a:ext cx="8686800" cy="61437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first layer is to define a </a:t>
            </a:r>
            <a:r>
              <a:rPr lang="en-US" sz="1600" dirty="0" err="1"/>
              <a:t>ggplot</a:t>
            </a:r>
            <a:r>
              <a:rPr lang="en-US" sz="1600" dirty="0"/>
              <a:t>, with </a:t>
            </a:r>
            <a:r>
              <a:rPr lang="en-US" sz="1600" dirty="0" err="1"/>
              <a:t>screenTime</a:t>
            </a:r>
            <a:r>
              <a:rPr lang="en-US" sz="1600" dirty="0"/>
              <a:t> as the data.  The aesthetics (</a:t>
            </a:r>
            <a:r>
              <a:rPr lang="en-US" sz="1600" dirty="0" err="1"/>
              <a:t>aes</a:t>
            </a:r>
            <a:r>
              <a:rPr lang="en-US" sz="1600" dirty="0"/>
              <a:t>) define that information should be colored by each character.  However, there is no other information at this point.</a:t>
            </a:r>
          </a:p>
        </p:txBody>
      </p:sp>
      <p:pic>
        <p:nvPicPr>
          <p:cNvPr id="12" name="Picture 11"/>
          <p:cNvPicPr>
            <a:picLocks noChangeAspect="1"/>
          </p:cNvPicPr>
          <p:nvPr/>
        </p:nvPicPr>
        <p:blipFill>
          <a:blip r:embed="rId3"/>
          <a:stretch>
            <a:fillRect/>
          </a:stretch>
        </p:blipFill>
        <p:spPr>
          <a:xfrm>
            <a:off x="2408313" y="2498215"/>
            <a:ext cx="4064677" cy="2891932"/>
          </a:xfrm>
          <a:prstGeom prst="rect">
            <a:avLst/>
          </a:prstGeom>
          <a:ln>
            <a:solidFill>
              <a:schemeClr val="tx1"/>
            </a:solidFill>
          </a:ln>
        </p:spPr>
      </p:pic>
      <p:sp>
        <p:nvSpPr>
          <p:cNvPr id="14" name="Rectangle 13"/>
          <p:cNvSpPr/>
          <p:nvPr/>
        </p:nvSpPr>
        <p:spPr>
          <a:xfrm>
            <a:off x="1" y="1838553"/>
            <a:ext cx="9144000" cy="261610"/>
          </a:xfrm>
          <a:prstGeom prst="rect">
            <a:avLst/>
          </a:prstGeom>
        </p:spPr>
        <p:txBody>
          <a:bodyPr wrap="square">
            <a:spAutoFit/>
          </a:bodyPr>
          <a:lstStyle/>
          <a:p>
            <a:r>
              <a:rPr lang="en-US" sz="1100" dirty="0" err="1">
                <a:solidFill>
                  <a:schemeClr val="accent6"/>
                </a:solidFill>
                <a:latin typeface="Consolas" panose="020B0609020204030204" pitchFamily="49" charset="0"/>
                <a:cs typeface="Consolas" panose="020B0609020204030204" pitchFamily="49" charset="0"/>
              </a:rPr>
              <a:t>ggplot</a:t>
            </a:r>
            <a:r>
              <a:rPr lang="en-US" sz="1100" dirty="0">
                <a:solidFill>
                  <a:schemeClr val="accent6"/>
                </a:solidFill>
                <a:latin typeface="Consolas" panose="020B0609020204030204" pitchFamily="49" charset="0"/>
                <a:cs typeface="Consolas" panose="020B0609020204030204" pitchFamily="49" charset="0"/>
              </a:rPr>
              <a:t>(</a:t>
            </a:r>
            <a:r>
              <a:rPr lang="en-US" sz="1100" dirty="0" err="1">
                <a:solidFill>
                  <a:schemeClr val="accent6"/>
                </a:solidFill>
                <a:latin typeface="Consolas" panose="020B0609020204030204" pitchFamily="49" charset="0"/>
                <a:cs typeface="Consolas" panose="020B0609020204030204" pitchFamily="49" charset="0"/>
              </a:rPr>
              <a:t>screenTime</a:t>
            </a:r>
            <a:r>
              <a:rPr lang="en-US" sz="1100" dirty="0">
                <a:solidFill>
                  <a:schemeClr val="accent6"/>
                </a:solidFill>
                <a:latin typeface="Consolas" panose="020B0609020204030204" pitchFamily="49" charset="0"/>
                <a:cs typeface="Consolas" panose="020B0609020204030204" pitchFamily="49" charset="0"/>
              </a:rPr>
              <a:t>, </a:t>
            </a:r>
            <a:r>
              <a:rPr lang="en-US" sz="1100" dirty="0" err="1">
                <a:solidFill>
                  <a:schemeClr val="accent6"/>
                </a:solidFill>
                <a:latin typeface="Consolas" panose="020B0609020204030204" pitchFamily="49" charset="0"/>
                <a:cs typeface="Consolas" panose="020B0609020204030204" pitchFamily="49" charset="0"/>
              </a:rPr>
              <a:t>aes</a:t>
            </a:r>
            <a:r>
              <a:rPr lang="en-US" sz="1100" dirty="0">
                <a:solidFill>
                  <a:schemeClr val="accent6"/>
                </a:solidFill>
                <a:latin typeface="Consolas" panose="020B0609020204030204" pitchFamily="49" charset="0"/>
                <a:cs typeface="Consolas" panose="020B0609020204030204" pitchFamily="49" charset="0"/>
              </a:rPr>
              <a:t>(</a:t>
            </a:r>
            <a:r>
              <a:rPr lang="en-US" sz="1100" dirty="0" err="1">
                <a:solidFill>
                  <a:schemeClr val="accent6"/>
                </a:solidFill>
                <a:latin typeface="Consolas" panose="020B0609020204030204" pitchFamily="49" charset="0"/>
                <a:cs typeface="Consolas" panose="020B0609020204030204" pitchFamily="49" charset="0"/>
              </a:rPr>
              <a:t>colour</a:t>
            </a:r>
            <a:r>
              <a:rPr lang="en-US" sz="1100" dirty="0">
                <a:solidFill>
                  <a:schemeClr val="accent6"/>
                </a:solidFill>
                <a:latin typeface="Consolas" panose="020B0609020204030204" pitchFamily="49" charset="0"/>
                <a:cs typeface="Consolas" panose="020B0609020204030204" pitchFamily="49" charset="0"/>
              </a:rPr>
              <a:t>=</a:t>
            </a:r>
            <a:r>
              <a:rPr lang="en-US" sz="1100" dirty="0" err="1">
                <a:solidFill>
                  <a:schemeClr val="accent6"/>
                </a:solidFill>
                <a:latin typeface="Consolas" panose="020B0609020204030204" pitchFamily="49" charset="0"/>
                <a:cs typeface="Consolas" panose="020B0609020204030204" pitchFamily="49" charset="0"/>
              </a:rPr>
              <a:t>screenTime$character</a:t>
            </a:r>
            <a:r>
              <a:rPr lang="en-US" sz="1100" dirty="0">
                <a:solidFill>
                  <a:schemeClr val="accent6"/>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2207550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2/1/21</a:t>
            </a:fld>
            <a:endParaRPr lang="en-US"/>
          </a:p>
        </p:txBody>
      </p:sp>
      <p:sp>
        <p:nvSpPr>
          <p:cNvPr id="3" name="Title 2"/>
          <p:cNvSpPr>
            <a:spLocks noGrp="1"/>
          </p:cNvSpPr>
          <p:nvPr>
            <p:ph type="title"/>
          </p:nvPr>
        </p:nvSpPr>
        <p:spPr/>
        <p:txBody>
          <a:bodyPr/>
          <a:lstStyle/>
          <a:p>
            <a:r>
              <a:rPr lang="en-US" dirty="0"/>
              <a:t>Understanding </a:t>
            </a:r>
            <a:r>
              <a:rPr lang="en-US" dirty="0" err="1"/>
              <a:t>ggplot</a:t>
            </a:r>
            <a:r>
              <a:rPr lang="en-US" dirty="0"/>
              <a:t>…</a:t>
            </a:r>
          </a:p>
        </p:txBody>
      </p:sp>
      <p:sp>
        <p:nvSpPr>
          <p:cNvPr id="4" name="Slide Number Placeholder 3"/>
          <p:cNvSpPr>
            <a:spLocks noGrp="1"/>
          </p:cNvSpPr>
          <p:nvPr>
            <p:ph type="sldNum" sz="quarter" idx="12"/>
          </p:nvPr>
        </p:nvSpPr>
        <p:spPr/>
        <p:txBody>
          <a:bodyPr/>
          <a:lstStyle/>
          <a:p>
            <a:fld id="{37290FF7-652B-4475-AEAB-8B1A5D23AE09}" type="slidenum">
              <a:rPr lang="en-US" smtClean="0"/>
              <a:t>39</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9" name="Rectangle 8"/>
          <p:cNvSpPr/>
          <p:nvPr/>
        </p:nvSpPr>
        <p:spPr>
          <a:xfrm>
            <a:off x="135341" y="1137065"/>
            <a:ext cx="8686800" cy="61437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second layer adds a line segment for each character and defines the size of each. </a:t>
            </a:r>
          </a:p>
        </p:txBody>
      </p:sp>
      <p:pic>
        <p:nvPicPr>
          <p:cNvPr id="10" name="Picture 9"/>
          <p:cNvPicPr>
            <a:picLocks noChangeAspect="1"/>
          </p:cNvPicPr>
          <p:nvPr/>
        </p:nvPicPr>
        <p:blipFill>
          <a:blip r:embed="rId3"/>
          <a:stretch>
            <a:fillRect/>
          </a:stretch>
        </p:blipFill>
        <p:spPr>
          <a:xfrm>
            <a:off x="1155032" y="3023326"/>
            <a:ext cx="6629400" cy="3283039"/>
          </a:xfrm>
          <a:prstGeom prst="rect">
            <a:avLst/>
          </a:prstGeom>
          <a:ln>
            <a:solidFill>
              <a:schemeClr val="tx1"/>
            </a:solidFill>
          </a:ln>
        </p:spPr>
      </p:pic>
      <p:sp>
        <p:nvSpPr>
          <p:cNvPr id="13" name="Rectangle 12"/>
          <p:cNvSpPr/>
          <p:nvPr/>
        </p:nvSpPr>
        <p:spPr>
          <a:xfrm>
            <a:off x="0" y="1838553"/>
            <a:ext cx="9144000" cy="1015663"/>
          </a:xfrm>
          <a:prstGeom prst="rect">
            <a:avLst/>
          </a:prstGeom>
        </p:spPr>
        <p:txBody>
          <a:bodyPr wrap="square">
            <a:spAutoFit/>
          </a:bodyPr>
          <a:lstStyle/>
          <a:p>
            <a:r>
              <a:rPr lang="en-US" sz="1100" dirty="0" err="1">
                <a:latin typeface="Consolas" panose="020B0609020204030204" pitchFamily="49" charset="0"/>
                <a:cs typeface="Consolas" panose="020B0609020204030204" pitchFamily="49" charset="0"/>
              </a:rPr>
              <a:t>ggplot</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screenTime</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aes</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colour</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screenTime$character</a:t>
            </a:r>
            <a:r>
              <a:rPr lang="en-US" sz="1100" dirty="0">
                <a:latin typeface="Consolas" panose="020B0609020204030204" pitchFamily="49" charset="0"/>
                <a:cs typeface="Consolas" panose="020B0609020204030204" pitchFamily="49" charset="0"/>
              </a:rPr>
              <a:t>)) </a:t>
            </a:r>
            <a:r>
              <a:rPr lang="en-US" sz="3200" b="1" dirty="0">
                <a:solidFill>
                  <a:srgbClr val="FF0000"/>
                </a:solidFill>
                <a:latin typeface="Consolas" panose="020B0609020204030204" pitchFamily="49" charset="0"/>
                <a:cs typeface="Consolas" panose="020B0609020204030204" pitchFamily="49" charset="0"/>
              </a:rPr>
              <a:t>+ </a:t>
            </a:r>
          </a:p>
          <a:p>
            <a:r>
              <a:rPr lang="en-US" sz="1400" dirty="0" err="1">
                <a:solidFill>
                  <a:schemeClr val="accent6"/>
                </a:solidFill>
                <a:latin typeface="Consolas" panose="020B0609020204030204" pitchFamily="49" charset="0"/>
                <a:cs typeface="Consolas" panose="020B0609020204030204" pitchFamily="49" charset="0"/>
              </a:rPr>
              <a:t>geom_segment</a:t>
            </a:r>
            <a:r>
              <a:rPr lang="en-US" sz="1400" dirty="0">
                <a:solidFill>
                  <a:schemeClr val="accent6"/>
                </a:solidFill>
                <a:latin typeface="Consolas" panose="020B0609020204030204" pitchFamily="49" charset="0"/>
                <a:cs typeface="Consolas" panose="020B0609020204030204" pitchFamily="49" charset="0"/>
              </a:rPr>
              <a:t>(</a:t>
            </a:r>
            <a:r>
              <a:rPr lang="en-US" sz="1400" dirty="0" err="1">
                <a:solidFill>
                  <a:schemeClr val="accent6"/>
                </a:solidFill>
                <a:latin typeface="Consolas" panose="020B0609020204030204" pitchFamily="49" charset="0"/>
                <a:cs typeface="Consolas" panose="020B0609020204030204" pitchFamily="49" charset="0"/>
              </a:rPr>
              <a:t>aes</a:t>
            </a:r>
            <a:r>
              <a:rPr lang="en-US" sz="1400" dirty="0">
                <a:solidFill>
                  <a:schemeClr val="accent6"/>
                </a:solidFill>
                <a:latin typeface="Consolas" panose="020B0609020204030204" pitchFamily="49" charset="0"/>
                <a:cs typeface="Consolas" panose="020B0609020204030204" pitchFamily="49" charset="0"/>
              </a:rPr>
              <a:t>(x=</a:t>
            </a:r>
            <a:r>
              <a:rPr lang="en-US" sz="1400" dirty="0" err="1">
                <a:solidFill>
                  <a:schemeClr val="accent6"/>
                </a:solidFill>
                <a:latin typeface="Consolas" panose="020B0609020204030204" pitchFamily="49" charset="0"/>
                <a:cs typeface="Consolas" panose="020B0609020204030204" pitchFamily="49" charset="0"/>
              </a:rPr>
              <a:t>screenTime$start</a:t>
            </a:r>
            <a:r>
              <a:rPr lang="en-US" sz="1400" dirty="0">
                <a:solidFill>
                  <a:schemeClr val="accent6"/>
                </a:solidFill>
                <a:latin typeface="Consolas" panose="020B0609020204030204" pitchFamily="49" charset="0"/>
                <a:cs typeface="Consolas" panose="020B0609020204030204" pitchFamily="49" charset="0"/>
              </a:rPr>
              <a:t>, </a:t>
            </a:r>
            <a:r>
              <a:rPr lang="en-US" sz="1400" dirty="0" err="1">
                <a:solidFill>
                  <a:schemeClr val="accent6"/>
                </a:solidFill>
                <a:latin typeface="Consolas" panose="020B0609020204030204" pitchFamily="49" charset="0"/>
                <a:cs typeface="Consolas" panose="020B0609020204030204" pitchFamily="49" charset="0"/>
              </a:rPr>
              <a:t>xend</a:t>
            </a:r>
            <a:r>
              <a:rPr lang="en-US" sz="1400" dirty="0">
                <a:solidFill>
                  <a:schemeClr val="accent6"/>
                </a:solidFill>
                <a:latin typeface="Consolas" panose="020B0609020204030204" pitchFamily="49" charset="0"/>
                <a:cs typeface="Consolas" panose="020B0609020204030204" pitchFamily="49" charset="0"/>
              </a:rPr>
              <a:t>=</a:t>
            </a:r>
            <a:r>
              <a:rPr lang="en-US" sz="1400" dirty="0" err="1">
                <a:solidFill>
                  <a:schemeClr val="accent6"/>
                </a:solidFill>
                <a:latin typeface="Consolas" panose="020B0609020204030204" pitchFamily="49" charset="0"/>
                <a:cs typeface="Consolas" panose="020B0609020204030204" pitchFamily="49" charset="0"/>
              </a:rPr>
              <a:t>screenTime$end,y</a:t>
            </a:r>
            <a:r>
              <a:rPr lang="en-US" sz="1400" dirty="0">
                <a:solidFill>
                  <a:schemeClr val="accent6"/>
                </a:solidFill>
                <a:latin typeface="Consolas" panose="020B0609020204030204" pitchFamily="49" charset="0"/>
                <a:cs typeface="Consolas" panose="020B0609020204030204" pitchFamily="49" charset="0"/>
              </a:rPr>
              <a:t>=</a:t>
            </a:r>
            <a:r>
              <a:rPr lang="en-US" sz="1400" dirty="0" err="1">
                <a:solidFill>
                  <a:schemeClr val="accent6"/>
                </a:solidFill>
                <a:latin typeface="Consolas" panose="020B0609020204030204" pitchFamily="49" charset="0"/>
                <a:cs typeface="Consolas" panose="020B0609020204030204" pitchFamily="49" charset="0"/>
              </a:rPr>
              <a:t>screenTime$character</a:t>
            </a:r>
            <a:r>
              <a:rPr lang="en-US" sz="1400" dirty="0">
                <a:solidFill>
                  <a:schemeClr val="accent6"/>
                </a:solidFill>
                <a:latin typeface="Consolas" panose="020B0609020204030204" pitchFamily="49" charset="0"/>
                <a:cs typeface="Consolas" panose="020B0609020204030204" pitchFamily="49" charset="0"/>
              </a:rPr>
              <a:t>, </a:t>
            </a:r>
            <a:r>
              <a:rPr lang="en-US" sz="1400" dirty="0" err="1">
                <a:solidFill>
                  <a:schemeClr val="accent6"/>
                </a:solidFill>
                <a:latin typeface="Consolas" panose="020B0609020204030204" pitchFamily="49" charset="0"/>
                <a:cs typeface="Consolas" panose="020B0609020204030204" pitchFamily="49" charset="0"/>
              </a:rPr>
              <a:t>yend</a:t>
            </a:r>
            <a:r>
              <a:rPr lang="en-US" sz="1400" dirty="0">
                <a:solidFill>
                  <a:schemeClr val="accent6"/>
                </a:solidFill>
                <a:latin typeface="Consolas" panose="020B0609020204030204" pitchFamily="49" charset="0"/>
                <a:cs typeface="Consolas" panose="020B0609020204030204" pitchFamily="49" charset="0"/>
              </a:rPr>
              <a:t>=</a:t>
            </a:r>
            <a:r>
              <a:rPr lang="en-US" sz="1400" dirty="0" err="1">
                <a:solidFill>
                  <a:schemeClr val="accent6"/>
                </a:solidFill>
                <a:latin typeface="Consolas" panose="020B0609020204030204" pitchFamily="49" charset="0"/>
                <a:cs typeface="Consolas" panose="020B0609020204030204" pitchFamily="49" charset="0"/>
              </a:rPr>
              <a:t>screenTime$character</a:t>
            </a:r>
            <a:r>
              <a:rPr lang="en-US" sz="1400" dirty="0">
                <a:solidFill>
                  <a:schemeClr val="accent6"/>
                </a:solidFill>
                <a:latin typeface="Consolas" panose="020B0609020204030204" pitchFamily="49" charset="0"/>
                <a:cs typeface="Consolas" panose="020B0609020204030204" pitchFamily="49" charset="0"/>
              </a:rPr>
              <a:t>),size=3)</a:t>
            </a:r>
          </a:p>
        </p:txBody>
      </p:sp>
    </p:spTree>
    <p:extLst>
      <p:ext uri="{BB962C8B-B14F-4D97-AF65-F5344CB8AC3E}">
        <p14:creationId xmlns:p14="http://schemas.microsoft.com/office/powerpoint/2010/main" val="3983819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2/1/21</a:t>
            </a:fld>
            <a:endParaRPr lang="en-US"/>
          </a:p>
        </p:txBody>
      </p:sp>
      <p:sp>
        <p:nvSpPr>
          <p:cNvPr id="3" name="Title 2"/>
          <p:cNvSpPr>
            <a:spLocks noGrp="1"/>
          </p:cNvSpPr>
          <p:nvPr>
            <p:ph type="title"/>
          </p:nvPr>
        </p:nvSpPr>
        <p:spPr>
          <a:xfrm>
            <a:off x="0" y="107947"/>
            <a:ext cx="9144000" cy="591477"/>
          </a:xfrm>
        </p:spPr>
        <p:txBody>
          <a:bodyPr/>
          <a:lstStyle/>
          <a:p>
            <a:r>
              <a:rPr lang="en-US" dirty="0"/>
              <a:t>Expertise is not confined to math or CS…but learning business implications.</a:t>
            </a:r>
          </a:p>
        </p:txBody>
      </p:sp>
      <p:sp>
        <p:nvSpPr>
          <p:cNvPr id="4" name="Slide Number Placeholder 3"/>
          <p:cNvSpPr>
            <a:spLocks noGrp="1"/>
          </p:cNvSpPr>
          <p:nvPr>
            <p:ph type="sldNum" sz="quarter" idx="12"/>
          </p:nvPr>
        </p:nvSpPr>
        <p:spPr/>
        <p:txBody>
          <a:bodyPr/>
          <a:lstStyle/>
          <a:p>
            <a:fld id="{37290FF7-652B-4475-AEAB-8B1A5D23AE09}" type="slidenum">
              <a:rPr lang="en-US" smtClean="0"/>
              <a:t>4</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17" name="Shape 216"/>
          <p:cNvSpPr/>
          <p:nvPr/>
        </p:nvSpPr>
        <p:spPr>
          <a:xfrm>
            <a:off x="4467751" y="1932122"/>
            <a:ext cx="4370099" cy="1508700"/>
          </a:xfrm>
          <a:prstGeom prst="rect">
            <a:avLst/>
          </a:prstGeom>
          <a:solidFill>
            <a:srgbClr val="FFFFFF"/>
          </a:solidFill>
          <a:ln w="19050" cap="flat" cmpd="sng">
            <a:solidFill>
              <a:srgbClr val="3D89C9"/>
            </a:solidFill>
            <a:prstDash val="solid"/>
            <a:round/>
            <a:headEnd type="none" w="med" len="med"/>
            <a:tailEnd type="none" w="med" len="med"/>
          </a:ln>
        </p:spPr>
        <p:txBody>
          <a:bodyPr lIns="91425" tIns="91425" rIns="91425" bIns="91425" anchor="ctr" anchorCtr="0">
            <a:noAutofit/>
          </a:bodyPr>
          <a:lstStyle/>
          <a:p>
            <a:endParaRPr/>
          </a:p>
        </p:txBody>
      </p:sp>
      <p:sp>
        <p:nvSpPr>
          <p:cNvPr id="18" name="Shape 217"/>
          <p:cNvSpPr txBox="1"/>
          <p:nvPr/>
        </p:nvSpPr>
        <p:spPr>
          <a:xfrm>
            <a:off x="4467751" y="1970523"/>
            <a:ext cx="4370099" cy="1470299"/>
          </a:xfrm>
          <a:prstGeom prst="rect">
            <a:avLst/>
          </a:prstGeom>
          <a:noFill/>
          <a:ln>
            <a:noFill/>
          </a:ln>
        </p:spPr>
        <p:txBody>
          <a:bodyPr lIns="91425" tIns="91425" rIns="91425" bIns="91425" anchor="ctr" anchorCtr="0">
            <a:noAutofit/>
          </a:bodyPr>
          <a:lstStyle/>
          <a:p>
            <a:pPr marL="457200" indent="-342900">
              <a:lnSpc>
                <a:spcPct val="90000"/>
              </a:lnSpc>
              <a:spcBef>
                <a:spcPts val="440"/>
              </a:spcBef>
              <a:buClr>
                <a:srgbClr val="000000"/>
              </a:buClr>
              <a:buSzPct val="100000"/>
              <a:buFont typeface="Open Sans"/>
              <a:buChar char="+"/>
            </a:pPr>
            <a:r>
              <a:rPr lang="en">
                <a:latin typeface="Open Sans"/>
                <a:ea typeface="Open Sans"/>
                <a:cs typeface="Open Sans"/>
                <a:sym typeface="Open Sans"/>
              </a:rPr>
              <a:t>Data science takes creativity</a:t>
            </a:r>
          </a:p>
          <a:p>
            <a:pPr marL="914400" lvl="1" indent="-228600">
              <a:lnSpc>
                <a:spcPct val="90000"/>
              </a:lnSpc>
              <a:spcBef>
                <a:spcPts val="440"/>
              </a:spcBef>
              <a:buClr>
                <a:srgbClr val="000000"/>
              </a:buClr>
              <a:buFont typeface="Open Sans"/>
              <a:buChar char="+"/>
            </a:pPr>
            <a:r>
              <a:rPr lang="en">
                <a:latin typeface="Open Sans"/>
                <a:ea typeface="Open Sans"/>
                <a:cs typeface="Open Sans"/>
                <a:sym typeface="Open Sans"/>
              </a:rPr>
              <a:t>Art &amp; Science</a:t>
            </a:r>
          </a:p>
          <a:p>
            <a:pPr marL="457200">
              <a:lnSpc>
                <a:spcPct val="90000"/>
              </a:lnSpc>
              <a:spcBef>
                <a:spcPts val="440"/>
              </a:spcBef>
            </a:pPr>
            <a:endParaRPr>
              <a:latin typeface="Open Sans"/>
              <a:ea typeface="Open Sans"/>
              <a:cs typeface="Open Sans"/>
              <a:sym typeface="Open Sans"/>
            </a:endParaRPr>
          </a:p>
          <a:p>
            <a:pPr marL="457200" indent="-342900">
              <a:lnSpc>
                <a:spcPct val="90000"/>
              </a:lnSpc>
              <a:spcBef>
                <a:spcPts val="440"/>
              </a:spcBef>
              <a:buClr>
                <a:srgbClr val="000000"/>
              </a:buClr>
              <a:buSzPct val="100000"/>
              <a:buFont typeface="Open Sans"/>
              <a:buChar char="+"/>
            </a:pPr>
            <a:r>
              <a:rPr lang="en">
                <a:latin typeface="Open Sans"/>
                <a:ea typeface="Open Sans"/>
                <a:cs typeface="Open Sans"/>
                <a:sym typeface="Open Sans"/>
              </a:rPr>
              <a:t>A sprinkle of obsessive behavior to explain the data phenomenon </a:t>
            </a:r>
          </a:p>
        </p:txBody>
      </p:sp>
      <p:sp>
        <p:nvSpPr>
          <p:cNvPr id="19" name="Shape 218"/>
          <p:cNvSpPr/>
          <p:nvPr/>
        </p:nvSpPr>
        <p:spPr>
          <a:xfrm>
            <a:off x="4467751" y="1465922"/>
            <a:ext cx="4370099" cy="504600"/>
          </a:xfrm>
          <a:prstGeom prst="rect">
            <a:avLst/>
          </a:prstGeom>
          <a:solidFill>
            <a:srgbClr val="3D89C9"/>
          </a:solidFill>
          <a:ln w="19050" cap="flat" cmpd="sng">
            <a:solidFill>
              <a:srgbClr val="3D89C9"/>
            </a:solidFill>
            <a:prstDash val="solid"/>
            <a:round/>
            <a:headEnd type="none" w="med" len="med"/>
            <a:tailEnd type="none" w="med" len="med"/>
          </a:ln>
        </p:spPr>
        <p:txBody>
          <a:bodyPr lIns="91425" tIns="91425" rIns="91425" bIns="91425" anchor="ctr" anchorCtr="0">
            <a:noAutofit/>
          </a:bodyPr>
          <a:lstStyle/>
          <a:p>
            <a:endParaRPr/>
          </a:p>
        </p:txBody>
      </p:sp>
      <p:pic>
        <p:nvPicPr>
          <p:cNvPr id="20" name="Shape 219"/>
          <p:cNvPicPr preferRelativeResize="0"/>
          <p:nvPr/>
        </p:nvPicPr>
        <p:blipFill>
          <a:blip r:embed="rId2">
            <a:alphaModFix/>
          </a:blip>
          <a:stretch>
            <a:fillRect/>
          </a:stretch>
        </p:blipFill>
        <p:spPr>
          <a:xfrm>
            <a:off x="54376" y="1780941"/>
            <a:ext cx="3879099" cy="3702771"/>
          </a:xfrm>
          <a:prstGeom prst="rect">
            <a:avLst/>
          </a:prstGeom>
          <a:noFill/>
          <a:ln>
            <a:noFill/>
          </a:ln>
        </p:spPr>
      </p:pic>
      <p:sp>
        <p:nvSpPr>
          <p:cNvPr id="21" name="Shape 223"/>
          <p:cNvSpPr txBox="1"/>
          <p:nvPr/>
        </p:nvSpPr>
        <p:spPr>
          <a:xfrm>
            <a:off x="4467751" y="1465922"/>
            <a:ext cx="4370099" cy="504600"/>
          </a:xfrm>
          <a:prstGeom prst="rect">
            <a:avLst/>
          </a:prstGeom>
          <a:noFill/>
          <a:ln>
            <a:noFill/>
          </a:ln>
        </p:spPr>
        <p:txBody>
          <a:bodyPr lIns="91425" tIns="91425" rIns="91425" bIns="91425" anchor="t" anchorCtr="0">
            <a:noAutofit/>
          </a:bodyPr>
          <a:lstStyle/>
          <a:p>
            <a:pPr algn="ctr"/>
            <a:r>
              <a:rPr lang="en" sz="2400">
                <a:solidFill>
                  <a:srgbClr val="FFFFFF"/>
                </a:solidFill>
                <a:latin typeface="Open Sans"/>
                <a:ea typeface="Open Sans"/>
                <a:cs typeface="Open Sans"/>
                <a:sym typeface="Open Sans"/>
              </a:rPr>
              <a:t>Why hacking skills?</a:t>
            </a:r>
          </a:p>
        </p:txBody>
      </p:sp>
      <p:sp>
        <p:nvSpPr>
          <p:cNvPr id="22" name="Shape 224"/>
          <p:cNvSpPr txBox="1"/>
          <p:nvPr/>
        </p:nvSpPr>
        <p:spPr>
          <a:xfrm>
            <a:off x="4467751" y="3992986"/>
            <a:ext cx="4370099" cy="1079074"/>
          </a:xfrm>
          <a:prstGeom prst="rect">
            <a:avLst/>
          </a:prstGeom>
          <a:noFill/>
          <a:ln>
            <a:noFill/>
          </a:ln>
        </p:spPr>
        <p:txBody>
          <a:bodyPr lIns="91425" tIns="91425" rIns="91425" bIns="91425" anchor="t" anchorCtr="0">
            <a:noAutofit/>
          </a:bodyPr>
          <a:lstStyle/>
          <a:p>
            <a:pPr>
              <a:lnSpc>
                <a:spcPct val="90000"/>
              </a:lnSpc>
              <a:spcBef>
                <a:spcPts val="440"/>
              </a:spcBef>
            </a:pPr>
            <a:r>
              <a:rPr lang="en" sz="1600" dirty="0">
                <a:solidFill>
                  <a:schemeClr val="dk1"/>
                </a:solidFill>
                <a:latin typeface="Open Sans"/>
                <a:ea typeface="Open Sans"/>
                <a:cs typeface="Open Sans"/>
                <a:sym typeface="Open Sans"/>
              </a:rPr>
              <a:t>Both diagrams have expertise yet it is often overlooked.  Many data scientists are technically sound but lack business acumen or substantive expertise.</a:t>
            </a:r>
          </a:p>
        </p:txBody>
      </p:sp>
      <p:sp>
        <p:nvSpPr>
          <p:cNvPr id="23" name="Shape 226"/>
          <p:cNvSpPr txBox="1"/>
          <p:nvPr/>
        </p:nvSpPr>
        <p:spPr>
          <a:xfrm>
            <a:off x="4496326" y="3657597"/>
            <a:ext cx="4370099" cy="385763"/>
          </a:xfrm>
          <a:prstGeom prst="rect">
            <a:avLst/>
          </a:prstGeom>
          <a:solidFill>
            <a:schemeClr val="accent6"/>
          </a:solidFill>
          <a:ln>
            <a:noFill/>
          </a:ln>
        </p:spPr>
        <p:txBody>
          <a:bodyPr lIns="91425" tIns="91425" rIns="91425" bIns="91425" anchor="t" anchorCtr="0">
            <a:noAutofit/>
          </a:bodyPr>
          <a:lstStyle/>
          <a:p>
            <a:pPr algn="ctr"/>
            <a:r>
              <a:rPr lang="en" sz="1600" dirty="0">
                <a:solidFill>
                  <a:srgbClr val="FFFFFF"/>
                </a:solidFill>
                <a:latin typeface="Open Sans"/>
                <a:ea typeface="Open Sans"/>
                <a:cs typeface="Open Sans"/>
                <a:sym typeface="Open Sans"/>
              </a:rPr>
              <a:t>My $0.02 </a:t>
            </a:r>
            <a:endParaRPr lang="en" dirty="0">
              <a:solidFill>
                <a:srgbClr val="FFFFFF"/>
              </a:solidFill>
              <a:latin typeface="Open Sans"/>
              <a:ea typeface="Open Sans"/>
              <a:cs typeface="Open Sans"/>
              <a:sym typeface="Open Sans"/>
            </a:endParaRPr>
          </a:p>
        </p:txBody>
      </p:sp>
      <p:sp>
        <p:nvSpPr>
          <p:cNvPr id="24" name="Rectangle 23"/>
          <p:cNvSpPr/>
          <p:nvPr/>
        </p:nvSpPr>
        <p:spPr>
          <a:xfrm>
            <a:off x="300038" y="1271588"/>
            <a:ext cx="3586162" cy="400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Another Popular View</a:t>
            </a:r>
          </a:p>
        </p:txBody>
      </p:sp>
    </p:spTree>
    <p:extLst>
      <p:ext uri="{BB962C8B-B14F-4D97-AF65-F5344CB8AC3E}">
        <p14:creationId xmlns:p14="http://schemas.microsoft.com/office/powerpoint/2010/main" val="41292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2/1/21</a:t>
            </a:fld>
            <a:endParaRPr lang="en-US"/>
          </a:p>
        </p:txBody>
      </p:sp>
      <p:sp>
        <p:nvSpPr>
          <p:cNvPr id="3" name="Title 2"/>
          <p:cNvSpPr>
            <a:spLocks noGrp="1"/>
          </p:cNvSpPr>
          <p:nvPr>
            <p:ph type="title"/>
          </p:nvPr>
        </p:nvSpPr>
        <p:spPr/>
        <p:txBody>
          <a:bodyPr/>
          <a:lstStyle/>
          <a:p>
            <a:r>
              <a:rPr lang="en-US" dirty="0"/>
              <a:t>Understanding </a:t>
            </a:r>
            <a:r>
              <a:rPr lang="en-US" dirty="0" err="1"/>
              <a:t>ggplot</a:t>
            </a:r>
            <a:r>
              <a:rPr lang="en-US" dirty="0"/>
              <a:t>…</a:t>
            </a:r>
          </a:p>
        </p:txBody>
      </p:sp>
      <p:sp>
        <p:nvSpPr>
          <p:cNvPr id="4" name="Slide Number Placeholder 3"/>
          <p:cNvSpPr>
            <a:spLocks noGrp="1"/>
          </p:cNvSpPr>
          <p:nvPr>
            <p:ph type="sldNum" sz="quarter" idx="12"/>
          </p:nvPr>
        </p:nvSpPr>
        <p:spPr/>
        <p:txBody>
          <a:bodyPr/>
          <a:lstStyle/>
          <a:p>
            <a:fld id="{37290FF7-652B-4475-AEAB-8B1A5D23AE09}" type="slidenum">
              <a:rPr lang="en-US" smtClean="0"/>
              <a:t>40</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8" name="Rectangle 7"/>
          <p:cNvSpPr/>
          <p:nvPr/>
        </p:nvSpPr>
        <p:spPr>
          <a:xfrm>
            <a:off x="1" y="1838553"/>
            <a:ext cx="9144000" cy="1246495"/>
          </a:xfrm>
          <a:prstGeom prst="rect">
            <a:avLst/>
          </a:prstGeom>
        </p:spPr>
        <p:txBody>
          <a:bodyPr wrap="square">
            <a:spAutoFit/>
          </a:bodyPr>
          <a:lstStyle/>
          <a:p>
            <a:r>
              <a:rPr lang="en-US" sz="1100" dirty="0" err="1">
                <a:latin typeface="Consolas" panose="020B0609020204030204" pitchFamily="49" charset="0"/>
                <a:cs typeface="Consolas" panose="020B0609020204030204" pitchFamily="49" charset="0"/>
              </a:rPr>
              <a:t>ggplot</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screenTime</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aes</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colour</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screenTime$character</a:t>
            </a:r>
            <a:r>
              <a:rPr lang="en-US" sz="1100" dirty="0">
                <a:latin typeface="Consolas" panose="020B0609020204030204" pitchFamily="49" charset="0"/>
                <a:cs typeface="Consolas" panose="020B0609020204030204" pitchFamily="49" charset="0"/>
              </a:rPr>
              <a:t>)) + </a:t>
            </a:r>
          </a:p>
          <a:p>
            <a:r>
              <a:rPr lang="en-US" sz="1050" dirty="0" err="1">
                <a:latin typeface="Consolas" panose="020B0609020204030204" pitchFamily="49" charset="0"/>
                <a:cs typeface="Consolas" panose="020B0609020204030204" pitchFamily="49" charset="0"/>
              </a:rPr>
              <a:t>geom_segment</a:t>
            </a:r>
            <a:r>
              <a:rPr lang="en-US" sz="1050" dirty="0">
                <a:latin typeface="Consolas" panose="020B0609020204030204" pitchFamily="49" charset="0"/>
                <a:cs typeface="Consolas" panose="020B0609020204030204" pitchFamily="49" charset="0"/>
              </a:rPr>
              <a:t>(</a:t>
            </a:r>
            <a:r>
              <a:rPr lang="en-US" sz="1050" dirty="0" err="1">
                <a:latin typeface="Consolas" panose="020B0609020204030204" pitchFamily="49" charset="0"/>
                <a:cs typeface="Consolas" panose="020B0609020204030204" pitchFamily="49" charset="0"/>
              </a:rPr>
              <a:t>aes</a:t>
            </a:r>
            <a:r>
              <a:rPr lang="en-US" sz="1050" dirty="0">
                <a:latin typeface="Consolas" panose="020B0609020204030204" pitchFamily="49" charset="0"/>
                <a:cs typeface="Consolas" panose="020B0609020204030204" pitchFamily="49" charset="0"/>
              </a:rPr>
              <a:t>(x=</a:t>
            </a:r>
            <a:r>
              <a:rPr lang="en-US" sz="1050" dirty="0" err="1">
                <a:latin typeface="Consolas" panose="020B0609020204030204" pitchFamily="49" charset="0"/>
                <a:cs typeface="Consolas" panose="020B0609020204030204" pitchFamily="49" charset="0"/>
              </a:rPr>
              <a:t>screenTime$start</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xend</a:t>
            </a:r>
            <a:r>
              <a:rPr lang="en-US" sz="1050" dirty="0">
                <a:latin typeface="Consolas" panose="020B0609020204030204" pitchFamily="49" charset="0"/>
                <a:cs typeface="Consolas" panose="020B0609020204030204" pitchFamily="49" charset="0"/>
              </a:rPr>
              <a:t>=</a:t>
            </a:r>
            <a:r>
              <a:rPr lang="en-US" sz="1050" dirty="0" err="1">
                <a:latin typeface="Consolas" panose="020B0609020204030204" pitchFamily="49" charset="0"/>
                <a:cs typeface="Consolas" panose="020B0609020204030204" pitchFamily="49" charset="0"/>
              </a:rPr>
              <a:t>screenTime$end,y</a:t>
            </a:r>
            <a:r>
              <a:rPr lang="en-US" sz="1050" dirty="0">
                <a:latin typeface="Consolas" panose="020B0609020204030204" pitchFamily="49" charset="0"/>
                <a:cs typeface="Consolas" panose="020B0609020204030204" pitchFamily="49" charset="0"/>
              </a:rPr>
              <a:t>=</a:t>
            </a:r>
            <a:r>
              <a:rPr lang="en-US" sz="1050" dirty="0" err="1">
                <a:latin typeface="Consolas" panose="020B0609020204030204" pitchFamily="49" charset="0"/>
                <a:cs typeface="Consolas" panose="020B0609020204030204" pitchFamily="49" charset="0"/>
              </a:rPr>
              <a:t>screenTime$character</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yend</a:t>
            </a:r>
            <a:r>
              <a:rPr lang="en-US" sz="1050" dirty="0">
                <a:latin typeface="Consolas" panose="020B0609020204030204" pitchFamily="49" charset="0"/>
                <a:cs typeface="Consolas" panose="020B0609020204030204" pitchFamily="49" charset="0"/>
              </a:rPr>
              <a:t>=</a:t>
            </a:r>
            <a:r>
              <a:rPr lang="en-US" sz="1050" dirty="0" err="1">
                <a:latin typeface="Consolas" panose="020B0609020204030204" pitchFamily="49" charset="0"/>
                <a:cs typeface="Consolas" panose="020B0609020204030204" pitchFamily="49" charset="0"/>
              </a:rPr>
              <a:t>screenTime$character</a:t>
            </a:r>
            <a:r>
              <a:rPr lang="en-US" sz="1050" dirty="0">
                <a:latin typeface="Consolas" panose="020B0609020204030204" pitchFamily="49" charset="0"/>
                <a:cs typeface="Consolas" panose="020B0609020204030204" pitchFamily="49" charset="0"/>
              </a:rPr>
              <a:t>),size=3) </a:t>
            </a:r>
            <a:r>
              <a:rPr lang="en-US" sz="3200" b="1" dirty="0">
                <a:solidFill>
                  <a:srgbClr val="FF0000"/>
                </a:solidFill>
                <a:latin typeface="Consolas" panose="020B0609020204030204" pitchFamily="49" charset="0"/>
                <a:cs typeface="Consolas" panose="020B0609020204030204" pitchFamily="49" charset="0"/>
              </a:rPr>
              <a:t>+ </a:t>
            </a:r>
            <a:r>
              <a:rPr lang="en-US" sz="1400" dirty="0" err="1">
                <a:solidFill>
                  <a:schemeClr val="accent6"/>
                </a:solidFill>
                <a:latin typeface="Consolas" panose="020B0609020204030204" pitchFamily="49" charset="0"/>
                <a:cs typeface="Consolas" panose="020B0609020204030204" pitchFamily="49" charset="0"/>
              </a:rPr>
              <a:t>theme_gdocs</a:t>
            </a:r>
            <a:r>
              <a:rPr lang="en-US" sz="1400" dirty="0">
                <a:solidFill>
                  <a:schemeClr val="accent6"/>
                </a:solidFill>
                <a:latin typeface="Consolas" panose="020B0609020204030204" pitchFamily="49" charset="0"/>
                <a:cs typeface="Consolas" panose="020B0609020204030204" pitchFamily="49" charset="0"/>
              </a:rPr>
              <a:t>() </a:t>
            </a:r>
            <a:r>
              <a:rPr lang="en-US" sz="3200" b="1" dirty="0">
                <a:solidFill>
                  <a:srgbClr val="FF0000"/>
                </a:solidFill>
                <a:latin typeface="Consolas" panose="020B0609020204030204" pitchFamily="49" charset="0"/>
                <a:cs typeface="Consolas" panose="020B0609020204030204" pitchFamily="49" charset="0"/>
              </a:rPr>
              <a:t>+</a:t>
            </a:r>
            <a:r>
              <a:rPr lang="en-US" sz="1100" dirty="0">
                <a:solidFill>
                  <a:schemeClr val="accent6"/>
                </a:solidFill>
                <a:latin typeface="Consolas" panose="020B0609020204030204" pitchFamily="49" charset="0"/>
                <a:cs typeface="Consolas" panose="020B0609020204030204" pitchFamily="49" charset="0"/>
              </a:rPr>
              <a:t> </a:t>
            </a:r>
            <a:r>
              <a:rPr lang="en-US" sz="1400" dirty="0">
                <a:solidFill>
                  <a:schemeClr val="accent6"/>
                </a:solidFill>
                <a:latin typeface="Consolas" panose="020B0609020204030204" pitchFamily="49" charset="0"/>
                <a:cs typeface="Consolas" panose="020B0609020204030204" pitchFamily="49" charset="0"/>
              </a:rPr>
              <a:t>theme(</a:t>
            </a:r>
            <a:r>
              <a:rPr lang="en-US" sz="1400" dirty="0" err="1">
                <a:solidFill>
                  <a:schemeClr val="accent6"/>
                </a:solidFill>
                <a:latin typeface="Consolas" panose="020B0609020204030204" pitchFamily="49" charset="0"/>
                <a:cs typeface="Consolas" panose="020B0609020204030204" pitchFamily="49" charset="0"/>
              </a:rPr>
              <a:t>legend.position</a:t>
            </a:r>
            <a:r>
              <a:rPr lang="en-US" sz="1400" dirty="0">
                <a:solidFill>
                  <a:schemeClr val="accent6"/>
                </a:solidFill>
                <a:latin typeface="Consolas" panose="020B0609020204030204" pitchFamily="49" charset="0"/>
                <a:cs typeface="Consolas" panose="020B0609020204030204" pitchFamily="49" charset="0"/>
              </a:rPr>
              <a:t>="none")</a:t>
            </a:r>
          </a:p>
        </p:txBody>
      </p:sp>
      <p:sp>
        <p:nvSpPr>
          <p:cNvPr id="9" name="Rectangle 8"/>
          <p:cNvSpPr/>
          <p:nvPr/>
        </p:nvSpPr>
        <p:spPr>
          <a:xfrm>
            <a:off x="135341" y="1137065"/>
            <a:ext cx="8686800" cy="61437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third layer changes the background, axis &amp; colors.  The fourth layer removes the legend which is redundant in this context. </a:t>
            </a:r>
          </a:p>
        </p:txBody>
      </p:sp>
      <p:pic>
        <p:nvPicPr>
          <p:cNvPr id="11" name="Picture 10"/>
          <p:cNvPicPr>
            <a:picLocks noChangeAspect="1"/>
          </p:cNvPicPr>
          <p:nvPr/>
        </p:nvPicPr>
        <p:blipFill>
          <a:blip r:embed="rId3"/>
          <a:stretch>
            <a:fillRect/>
          </a:stretch>
        </p:blipFill>
        <p:spPr>
          <a:xfrm>
            <a:off x="1530621" y="3186716"/>
            <a:ext cx="6082758" cy="3003446"/>
          </a:xfrm>
          <a:prstGeom prst="rect">
            <a:avLst/>
          </a:prstGeom>
          <a:ln>
            <a:solidFill>
              <a:schemeClr val="tx1"/>
            </a:solidFill>
          </a:ln>
        </p:spPr>
      </p:pic>
    </p:spTree>
    <p:extLst>
      <p:ext uri="{BB962C8B-B14F-4D97-AF65-F5344CB8AC3E}">
        <p14:creationId xmlns:p14="http://schemas.microsoft.com/office/powerpoint/2010/main" val="8254335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2/1/21</a:t>
            </a:fld>
            <a:endParaRPr lang="en-US"/>
          </a:p>
        </p:txBody>
      </p:sp>
      <p:sp>
        <p:nvSpPr>
          <p:cNvPr id="3" name="Title 2"/>
          <p:cNvSpPr>
            <a:spLocks noGrp="1"/>
          </p:cNvSpPr>
          <p:nvPr>
            <p:ph type="title"/>
          </p:nvPr>
        </p:nvSpPr>
        <p:spPr/>
        <p:txBody>
          <a:bodyPr/>
          <a:lstStyle/>
          <a:p>
            <a:r>
              <a:rPr lang="en-US" dirty="0"/>
              <a:t>Data Exploration (EDA)</a:t>
            </a:r>
          </a:p>
        </p:txBody>
      </p:sp>
      <p:sp>
        <p:nvSpPr>
          <p:cNvPr id="4" name="Slide Number Placeholder 3"/>
          <p:cNvSpPr>
            <a:spLocks noGrp="1"/>
          </p:cNvSpPr>
          <p:nvPr>
            <p:ph type="sldNum" sz="quarter" idx="12"/>
          </p:nvPr>
        </p:nvSpPr>
        <p:spPr/>
        <p:txBody>
          <a:bodyPr/>
          <a:lstStyle/>
          <a:p>
            <a:fld id="{37290FF7-652B-4475-AEAB-8B1A5D23AE09}" type="slidenum">
              <a:rPr lang="en-US" smtClean="0"/>
              <a:t>41</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6" name="Content Placeholder 2"/>
          <p:cNvSpPr txBox="1">
            <a:spLocks/>
          </p:cNvSpPr>
          <p:nvPr/>
        </p:nvSpPr>
        <p:spPr>
          <a:xfrm>
            <a:off x="914400" y="2057400"/>
            <a:ext cx="7772400" cy="396240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en-US">
                <a:latin typeface="Franklin Gothic Book" pitchFamily="34" charset="0"/>
              </a:rPr>
              <a:t>Data sets are typically large, complex &amp; messy</a:t>
            </a:r>
          </a:p>
          <a:p>
            <a:r>
              <a:rPr lang="en-US" altLang="en-US">
                <a:latin typeface="Franklin Gothic Book" pitchFamily="34" charset="0"/>
              </a:rPr>
              <a:t>Need to review the data to help refine the task</a:t>
            </a:r>
          </a:p>
          <a:p>
            <a:r>
              <a:rPr lang="en-US" altLang="en-US">
                <a:latin typeface="Franklin Gothic Book" pitchFamily="34" charset="0"/>
              </a:rPr>
              <a:t>Use techniques of Reduction and Visualization</a:t>
            </a:r>
            <a:endParaRPr lang="en-US" altLang="en-US" dirty="0">
              <a:latin typeface="Franklin Gothic Book" pitchFamily="34" charset="0"/>
            </a:endParaRPr>
          </a:p>
        </p:txBody>
      </p:sp>
    </p:spTree>
    <p:extLst>
      <p:ext uri="{BB962C8B-B14F-4D97-AF65-F5344CB8AC3E}">
        <p14:creationId xmlns:p14="http://schemas.microsoft.com/office/powerpoint/2010/main" val="22294536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2/1/21</a:t>
            </a:fld>
            <a:endParaRPr lang="en-US"/>
          </a:p>
        </p:txBody>
      </p:sp>
      <p:sp>
        <p:nvSpPr>
          <p:cNvPr id="3" name="Title 2"/>
          <p:cNvSpPr>
            <a:spLocks noGrp="1"/>
          </p:cNvSpPr>
          <p:nvPr>
            <p:ph type="title"/>
          </p:nvPr>
        </p:nvSpPr>
        <p:spPr/>
        <p:txBody>
          <a:bodyPr/>
          <a:lstStyle/>
          <a:p>
            <a:r>
              <a:rPr lang="en-US" dirty="0"/>
              <a:t>Exploring Data: Sampling to Save Time</a:t>
            </a:r>
          </a:p>
        </p:txBody>
      </p:sp>
      <p:sp>
        <p:nvSpPr>
          <p:cNvPr id="4" name="Slide Number Placeholder 3"/>
          <p:cNvSpPr>
            <a:spLocks noGrp="1"/>
          </p:cNvSpPr>
          <p:nvPr>
            <p:ph type="sldNum" sz="quarter" idx="12"/>
          </p:nvPr>
        </p:nvSpPr>
        <p:spPr/>
        <p:txBody>
          <a:bodyPr/>
          <a:lstStyle/>
          <a:p>
            <a:fld id="{37290FF7-652B-4475-AEAB-8B1A5D23AE09}" type="slidenum">
              <a:rPr lang="en-US" smtClean="0"/>
              <a:t>42</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6" name="Content Placeholder 2"/>
          <p:cNvSpPr txBox="1">
            <a:spLocks/>
          </p:cNvSpPr>
          <p:nvPr/>
        </p:nvSpPr>
        <p:spPr>
          <a:xfrm>
            <a:off x="914400" y="1981200"/>
            <a:ext cx="7772400" cy="403860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en-US" dirty="0">
                <a:latin typeface="Franklin Gothic Book" pitchFamily="34" charset="0"/>
              </a:rPr>
              <a:t>Data mining typically deals with huge databases</a:t>
            </a:r>
          </a:p>
          <a:p>
            <a:r>
              <a:rPr lang="en-US" altLang="en-US" dirty="0">
                <a:latin typeface="Franklin Gothic Book" pitchFamily="34" charset="0"/>
              </a:rPr>
              <a:t>For piloting/prototyping, algorithms and models are typically applied to a sample from a database, to produce statistically-valid results</a:t>
            </a:r>
          </a:p>
          <a:p>
            <a:r>
              <a:rPr lang="en-US" altLang="en-US" dirty="0">
                <a:latin typeface="Franklin Gothic Book" pitchFamily="34" charset="0"/>
              </a:rPr>
              <a:t>Once you develop and select a final model, you use it to “score” (predict values or classes for) the observations in the larger database</a:t>
            </a:r>
          </a:p>
          <a:p>
            <a:endParaRPr lang="en-US" altLang="en-US" dirty="0">
              <a:latin typeface="Franklin Gothic Book" pitchFamily="34" charset="0"/>
            </a:endParaRPr>
          </a:p>
          <a:p>
            <a:r>
              <a:rPr lang="en-US" altLang="en-US" dirty="0">
                <a:latin typeface="Franklin Gothic Book" pitchFamily="34" charset="0"/>
              </a:rPr>
              <a:t>Caveats – unbalanced data needs “over sampling” </a:t>
            </a:r>
          </a:p>
          <a:p>
            <a:pPr lvl="1"/>
            <a:r>
              <a:rPr lang="en-US" altLang="en-US" dirty="0">
                <a:latin typeface="Franklin Gothic Book" pitchFamily="34" charset="0"/>
              </a:rPr>
              <a:t>Insurance no claim (99%) vs claim (1%)</a:t>
            </a:r>
          </a:p>
          <a:p>
            <a:pPr lvl="1"/>
            <a:r>
              <a:rPr lang="en-US" altLang="en-US" dirty="0">
                <a:latin typeface="Franklin Gothic Book" pitchFamily="34" charset="0"/>
              </a:rPr>
              <a:t>Credit Card Transactions (99+% no fraud) vs (&lt;1% fraud)</a:t>
            </a:r>
          </a:p>
          <a:p>
            <a:pPr lvl="1"/>
            <a:r>
              <a:rPr lang="en-US" altLang="en-US" dirty="0">
                <a:latin typeface="Franklin Gothic Book" pitchFamily="34" charset="0"/>
              </a:rPr>
              <a:t>If your modeling is unbalanced, the book has an example of oversampling</a:t>
            </a:r>
          </a:p>
        </p:txBody>
      </p:sp>
    </p:spTree>
    <p:extLst>
      <p:ext uri="{BB962C8B-B14F-4D97-AF65-F5344CB8AC3E}">
        <p14:creationId xmlns:p14="http://schemas.microsoft.com/office/powerpoint/2010/main" val="19956876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2/1/21</a:t>
            </a:fld>
            <a:endParaRPr lang="en-US"/>
          </a:p>
        </p:txBody>
      </p:sp>
      <p:sp>
        <p:nvSpPr>
          <p:cNvPr id="3" name="Title 2"/>
          <p:cNvSpPr>
            <a:spLocks noGrp="1"/>
          </p:cNvSpPr>
          <p:nvPr>
            <p:ph type="title"/>
          </p:nvPr>
        </p:nvSpPr>
        <p:spPr/>
        <p:txBody>
          <a:bodyPr/>
          <a:lstStyle/>
          <a:p>
            <a:r>
              <a:rPr lang="en-US" dirty="0"/>
              <a:t>What’s the value of good EDA?</a:t>
            </a:r>
          </a:p>
        </p:txBody>
      </p:sp>
      <p:sp>
        <p:nvSpPr>
          <p:cNvPr id="4" name="Slide Number Placeholder 3"/>
          <p:cNvSpPr>
            <a:spLocks noGrp="1"/>
          </p:cNvSpPr>
          <p:nvPr>
            <p:ph type="sldNum" sz="quarter" idx="12"/>
          </p:nvPr>
        </p:nvSpPr>
        <p:spPr/>
        <p:txBody>
          <a:bodyPr/>
          <a:lstStyle/>
          <a:p>
            <a:fld id="{37290FF7-652B-4475-AEAB-8B1A5D23AE09}" type="slidenum">
              <a:rPr lang="en-US" smtClean="0"/>
              <a:t>43</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pic>
        <p:nvPicPr>
          <p:cNvPr id="6" name="Picture 5"/>
          <p:cNvPicPr>
            <a:picLocks noChangeAspect="1"/>
          </p:cNvPicPr>
          <p:nvPr/>
        </p:nvPicPr>
        <p:blipFill>
          <a:blip r:embed="rId2"/>
          <a:stretch>
            <a:fillRect/>
          </a:stretch>
        </p:blipFill>
        <p:spPr>
          <a:xfrm>
            <a:off x="756745" y="1135161"/>
            <a:ext cx="7630510" cy="2091731"/>
          </a:xfrm>
          <a:prstGeom prst="rect">
            <a:avLst/>
          </a:prstGeom>
        </p:spPr>
      </p:pic>
      <p:pic>
        <p:nvPicPr>
          <p:cNvPr id="7" name="Picture 6"/>
          <p:cNvPicPr>
            <a:picLocks noChangeAspect="1"/>
          </p:cNvPicPr>
          <p:nvPr/>
        </p:nvPicPr>
        <p:blipFill>
          <a:blip r:embed="rId3"/>
          <a:stretch>
            <a:fillRect/>
          </a:stretch>
        </p:blipFill>
        <p:spPr>
          <a:xfrm>
            <a:off x="781363" y="3349509"/>
            <a:ext cx="2218354" cy="2783277"/>
          </a:xfrm>
          <a:prstGeom prst="rect">
            <a:avLst/>
          </a:prstGeom>
        </p:spPr>
      </p:pic>
      <p:sp>
        <p:nvSpPr>
          <p:cNvPr id="8" name="Oval 7"/>
          <p:cNvSpPr/>
          <p:nvPr/>
        </p:nvSpPr>
        <p:spPr>
          <a:xfrm>
            <a:off x="599090" y="4635062"/>
            <a:ext cx="2349062" cy="583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88676" y="3641834"/>
            <a:ext cx="4177862" cy="11666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Asked to predict the presence of West Nile Virus in Chicago mosquitos traps.</a:t>
            </a:r>
          </a:p>
        </p:txBody>
      </p:sp>
      <p:cxnSp>
        <p:nvCxnSpPr>
          <p:cNvPr id="11" name="Straight Arrow Connector 10"/>
          <p:cNvCxnSpPr>
            <a:stCxn id="8" idx="6"/>
            <a:endCxn id="9" idx="1"/>
          </p:cNvCxnSpPr>
          <p:nvPr/>
        </p:nvCxnSpPr>
        <p:spPr>
          <a:xfrm flipV="1">
            <a:off x="2948152" y="4225159"/>
            <a:ext cx="1040524" cy="701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0275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2/1/21</a:t>
            </a:fld>
            <a:endParaRPr lang="en-US"/>
          </a:p>
        </p:txBody>
      </p:sp>
      <p:sp>
        <p:nvSpPr>
          <p:cNvPr id="3" name="Title 2"/>
          <p:cNvSpPr>
            <a:spLocks noGrp="1"/>
          </p:cNvSpPr>
          <p:nvPr>
            <p:ph type="title"/>
          </p:nvPr>
        </p:nvSpPr>
        <p:spPr/>
        <p:txBody>
          <a:bodyPr/>
          <a:lstStyle/>
          <a:p>
            <a:r>
              <a:rPr lang="en-US" dirty="0"/>
              <a:t>EDA let me realize a flaw!</a:t>
            </a:r>
          </a:p>
        </p:txBody>
      </p:sp>
      <p:sp>
        <p:nvSpPr>
          <p:cNvPr id="4" name="Slide Number Placeholder 3"/>
          <p:cNvSpPr>
            <a:spLocks noGrp="1"/>
          </p:cNvSpPr>
          <p:nvPr>
            <p:ph type="sldNum" sz="quarter" idx="12"/>
          </p:nvPr>
        </p:nvSpPr>
        <p:spPr/>
        <p:txBody>
          <a:bodyPr/>
          <a:lstStyle/>
          <a:p>
            <a:fld id="{37290FF7-652B-4475-AEAB-8B1A5D23AE09}" type="slidenum">
              <a:rPr lang="en-US" smtClean="0"/>
              <a:t>44</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pic>
        <p:nvPicPr>
          <p:cNvPr id="6" name="Picture 5"/>
          <p:cNvPicPr>
            <a:picLocks noChangeAspect="1"/>
          </p:cNvPicPr>
          <p:nvPr/>
        </p:nvPicPr>
        <p:blipFill>
          <a:blip r:embed="rId2"/>
          <a:stretch>
            <a:fillRect/>
          </a:stretch>
        </p:blipFill>
        <p:spPr>
          <a:xfrm>
            <a:off x="252248" y="1138925"/>
            <a:ext cx="6889530" cy="1645365"/>
          </a:xfrm>
          <a:prstGeom prst="rect">
            <a:avLst/>
          </a:prstGeom>
        </p:spPr>
      </p:pic>
      <p:pic>
        <p:nvPicPr>
          <p:cNvPr id="8" name="Picture 7"/>
          <p:cNvPicPr>
            <a:picLocks noChangeAspect="1"/>
          </p:cNvPicPr>
          <p:nvPr/>
        </p:nvPicPr>
        <p:blipFill>
          <a:blip r:embed="rId3"/>
          <a:stretch>
            <a:fillRect/>
          </a:stretch>
        </p:blipFill>
        <p:spPr>
          <a:xfrm>
            <a:off x="238126" y="2942233"/>
            <a:ext cx="7721451" cy="305464"/>
          </a:xfrm>
          <a:prstGeom prst="rect">
            <a:avLst/>
          </a:prstGeom>
        </p:spPr>
      </p:pic>
      <p:pic>
        <p:nvPicPr>
          <p:cNvPr id="10" name="Picture 9"/>
          <p:cNvPicPr>
            <a:picLocks noChangeAspect="1"/>
          </p:cNvPicPr>
          <p:nvPr/>
        </p:nvPicPr>
        <p:blipFill>
          <a:blip r:embed="rId4"/>
          <a:stretch>
            <a:fillRect/>
          </a:stretch>
        </p:blipFill>
        <p:spPr>
          <a:xfrm>
            <a:off x="220717" y="3595523"/>
            <a:ext cx="6982317" cy="1538601"/>
          </a:xfrm>
          <a:prstGeom prst="rect">
            <a:avLst/>
          </a:prstGeom>
        </p:spPr>
      </p:pic>
      <p:sp>
        <p:nvSpPr>
          <p:cNvPr id="11" name="Explosion 2 10"/>
          <p:cNvSpPr/>
          <p:nvPr/>
        </p:nvSpPr>
        <p:spPr>
          <a:xfrm>
            <a:off x="5959364" y="2396358"/>
            <a:ext cx="3026981" cy="1734207"/>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Simple EDA by year would show that West Nile was 2x in 2012 </a:t>
            </a:r>
          </a:p>
        </p:txBody>
      </p:sp>
      <p:sp>
        <p:nvSpPr>
          <p:cNvPr id="12" name="Rectangle 11"/>
          <p:cNvSpPr/>
          <p:nvPr/>
        </p:nvSpPr>
        <p:spPr>
          <a:xfrm>
            <a:off x="141890" y="5470634"/>
            <a:ext cx="8860220" cy="5675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After fitting an algorithm, I merely doubled predictions if they were within 2012 for the test set.  Not great DS but an easy way to move up the leaderboard.</a:t>
            </a:r>
          </a:p>
        </p:txBody>
      </p:sp>
    </p:spTree>
    <p:extLst>
      <p:ext uri="{BB962C8B-B14F-4D97-AF65-F5344CB8AC3E}">
        <p14:creationId xmlns:p14="http://schemas.microsoft.com/office/powerpoint/2010/main" val="16767526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38E941-E8E1-4A22-A057-37BDB077D3B3}"/>
              </a:ext>
            </a:extLst>
          </p:cNvPr>
          <p:cNvSpPr>
            <a:spLocks noGrp="1"/>
          </p:cNvSpPr>
          <p:nvPr>
            <p:ph idx="1"/>
          </p:nvPr>
        </p:nvSpPr>
        <p:spPr>
          <a:xfrm>
            <a:off x="571500" y="1838504"/>
            <a:ext cx="3943350" cy="3975005"/>
          </a:xfrm>
        </p:spPr>
        <p:txBody>
          <a:bodyPr>
            <a:normAutofit/>
          </a:bodyPr>
          <a:lstStyle/>
          <a:p>
            <a:r>
              <a:rPr lang="en-US" dirty="0"/>
              <a:t>Lots of basic R options</a:t>
            </a:r>
          </a:p>
          <a:p>
            <a:pPr lvl="1"/>
            <a:r>
              <a:rPr lang="en-US" dirty="0" err="1"/>
              <a:t>str</a:t>
            </a:r>
            <a:r>
              <a:rPr lang="en-US" dirty="0"/>
              <a:t>()</a:t>
            </a:r>
          </a:p>
          <a:p>
            <a:pPr lvl="1"/>
            <a:r>
              <a:rPr lang="en-US" dirty="0"/>
              <a:t>dim()</a:t>
            </a:r>
          </a:p>
          <a:p>
            <a:pPr lvl="1"/>
            <a:r>
              <a:rPr lang="en-US" dirty="0"/>
              <a:t>class()</a:t>
            </a:r>
          </a:p>
          <a:p>
            <a:pPr lvl="1"/>
            <a:r>
              <a:rPr lang="en-US" dirty="0"/>
              <a:t>head()</a:t>
            </a:r>
          </a:p>
          <a:p>
            <a:pPr lvl="1"/>
            <a:r>
              <a:rPr lang="en-US" dirty="0" err="1"/>
              <a:t>nlevels</a:t>
            </a:r>
            <a:r>
              <a:rPr lang="en-US" dirty="0"/>
              <a:t>()</a:t>
            </a:r>
          </a:p>
          <a:p>
            <a:pPr lvl="1"/>
            <a:r>
              <a:rPr lang="en-US" dirty="0"/>
              <a:t>summary()</a:t>
            </a:r>
          </a:p>
          <a:p>
            <a:pPr lvl="1"/>
            <a:r>
              <a:rPr lang="en-US" dirty="0" err="1"/>
              <a:t>cor</a:t>
            </a:r>
            <a:r>
              <a:rPr lang="en-US" dirty="0"/>
              <a:t>()</a:t>
            </a:r>
          </a:p>
          <a:p>
            <a:pPr lvl="1"/>
            <a:r>
              <a:rPr lang="en-US" dirty="0"/>
              <a:t>unique()</a:t>
            </a:r>
          </a:p>
          <a:p>
            <a:pPr lvl="1"/>
            <a:r>
              <a:rPr lang="en-US" dirty="0"/>
              <a:t>mean()</a:t>
            </a:r>
          </a:p>
          <a:p>
            <a:pPr lvl="1"/>
            <a:r>
              <a:rPr lang="en-US" dirty="0" err="1"/>
              <a:t>colSums</a:t>
            </a:r>
            <a:r>
              <a:rPr lang="en-US" dirty="0"/>
              <a:t>()</a:t>
            </a:r>
          </a:p>
          <a:p>
            <a:pPr lvl="1"/>
            <a:r>
              <a:rPr lang="en-US" dirty="0"/>
              <a:t>is.na()</a:t>
            </a:r>
          </a:p>
        </p:txBody>
      </p:sp>
      <p:sp>
        <p:nvSpPr>
          <p:cNvPr id="4" name="Date Placeholder 3">
            <a:extLst>
              <a:ext uri="{FF2B5EF4-FFF2-40B4-BE49-F238E27FC236}">
                <a16:creationId xmlns:a16="http://schemas.microsoft.com/office/drawing/2014/main" id="{8FCA8A2A-BA2A-4F59-BDF1-B1C7549B9048}"/>
              </a:ext>
            </a:extLst>
          </p:cNvPr>
          <p:cNvSpPr>
            <a:spLocks noGrp="1"/>
          </p:cNvSpPr>
          <p:nvPr>
            <p:ph type="dt" sz="half" idx="10"/>
          </p:nvPr>
        </p:nvSpPr>
        <p:spPr/>
        <p:txBody>
          <a:bodyPr/>
          <a:lstStyle/>
          <a:p>
            <a:fld id="{D753EFC8-4232-4598-94F6-94C0EBAFC469}" type="datetime1">
              <a:rPr lang="en-US" smtClean="0"/>
              <a:t>2/1/21</a:t>
            </a:fld>
            <a:endParaRPr lang="en-US"/>
          </a:p>
        </p:txBody>
      </p:sp>
      <p:sp>
        <p:nvSpPr>
          <p:cNvPr id="5" name="Slide Number Placeholder 4">
            <a:extLst>
              <a:ext uri="{FF2B5EF4-FFF2-40B4-BE49-F238E27FC236}">
                <a16:creationId xmlns:a16="http://schemas.microsoft.com/office/drawing/2014/main" id="{67524C8B-E040-46C3-90CB-4F7DAB9FD551}"/>
              </a:ext>
            </a:extLst>
          </p:cNvPr>
          <p:cNvSpPr>
            <a:spLocks noGrp="1"/>
          </p:cNvSpPr>
          <p:nvPr>
            <p:ph type="sldNum" sz="quarter" idx="12"/>
          </p:nvPr>
        </p:nvSpPr>
        <p:spPr/>
        <p:txBody>
          <a:bodyPr/>
          <a:lstStyle/>
          <a:p>
            <a:fld id="{37290FF7-652B-4475-AEAB-8B1A5D23AE09}" type="slidenum">
              <a:rPr lang="en-US" smtClean="0"/>
              <a:t>45</a:t>
            </a:fld>
            <a:endParaRPr lang="en-US"/>
          </a:p>
        </p:txBody>
      </p:sp>
      <p:sp>
        <p:nvSpPr>
          <p:cNvPr id="6" name="Footer Placeholder 5">
            <a:extLst>
              <a:ext uri="{FF2B5EF4-FFF2-40B4-BE49-F238E27FC236}">
                <a16:creationId xmlns:a16="http://schemas.microsoft.com/office/drawing/2014/main" id="{CC81D18C-4058-4039-896D-D0DA6CD70C88}"/>
              </a:ext>
            </a:extLst>
          </p:cNvPr>
          <p:cNvSpPr>
            <a:spLocks noGrp="1"/>
          </p:cNvSpPr>
          <p:nvPr>
            <p:ph type="ftr" sz="quarter" idx="3"/>
          </p:nvPr>
        </p:nvSpPr>
        <p:spPr/>
        <p:txBody>
          <a:bodyPr/>
          <a:lstStyle/>
          <a:p>
            <a:r>
              <a:rPr lang="en-US"/>
              <a:t>Kwartler CSCI S-96</a:t>
            </a:r>
            <a:endParaRPr lang="en-US" dirty="0"/>
          </a:p>
        </p:txBody>
      </p:sp>
      <p:sp>
        <p:nvSpPr>
          <p:cNvPr id="7" name="TextBox 6"/>
          <p:cNvSpPr txBox="1"/>
          <p:nvPr/>
        </p:nvSpPr>
        <p:spPr>
          <a:xfrm>
            <a:off x="885824" y="1343025"/>
            <a:ext cx="3443289" cy="523220"/>
          </a:xfrm>
          <a:prstGeom prst="rect">
            <a:avLst/>
          </a:prstGeom>
          <a:noFill/>
        </p:spPr>
        <p:txBody>
          <a:bodyPr wrap="square" rtlCol="0">
            <a:spAutoFit/>
          </a:bodyPr>
          <a:lstStyle/>
          <a:p>
            <a:r>
              <a:rPr lang="en-US" sz="2800" dirty="0"/>
              <a:t>Open B_EDA </a:t>
            </a:r>
            <a:r>
              <a:rPr lang="en-US" sz="2800" dirty="0" err="1"/>
              <a:t>work.R</a:t>
            </a:r>
            <a:r>
              <a:rPr lang="en-US" sz="2800" dirty="0"/>
              <a:t>:</a:t>
            </a:r>
          </a:p>
        </p:txBody>
      </p:sp>
      <p:sp>
        <p:nvSpPr>
          <p:cNvPr id="8" name="Title 7"/>
          <p:cNvSpPr>
            <a:spLocks noGrp="1"/>
          </p:cNvSpPr>
          <p:nvPr>
            <p:ph type="title"/>
          </p:nvPr>
        </p:nvSpPr>
        <p:spPr/>
        <p:txBody>
          <a:bodyPr/>
          <a:lstStyle/>
          <a:p>
            <a:r>
              <a:rPr lang="en-US" dirty="0"/>
              <a:t>Let’s Practice</a:t>
            </a:r>
          </a:p>
        </p:txBody>
      </p:sp>
      <p:sp>
        <p:nvSpPr>
          <p:cNvPr id="9" name="Content Placeholder 2">
            <a:extLst>
              <a:ext uri="{FF2B5EF4-FFF2-40B4-BE49-F238E27FC236}">
                <a16:creationId xmlns:a16="http://schemas.microsoft.com/office/drawing/2014/main" id="{8738E941-E8E1-4A22-A057-37BDB077D3B3}"/>
              </a:ext>
            </a:extLst>
          </p:cNvPr>
          <p:cNvSpPr txBox="1">
            <a:spLocks/>
          </p:cNvSpPr>
          <p:nvPr/>
        </p:nvSpPr>
        <p:spPr>
          <a:xfrm>
            <a:off x="4781550" y="1838504"/>
            <a:ext cx="3943350" cy="303202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Specific packages make life easier</a:t>
            </a:r>
          </a:p>
          <a:p>
            <a:pPr lvl="1"/>
            <a:r>
              <a:rPr lang="en-US" dirty="0"/>
              <a:t>library(</a:t>
            </a:r>
            <a:r>
              <a:rPr lang="en-US" dirty="0" err="1"/>
              <a:t>DataExplorer</a:t>
            </a:r>
            <a:r>
              <a:rPr lang="en-US" dirty="0"/>
              <a:t>)</a:t>
            </a:r>
          </a:p>
          <a:p>
            <a:pPr lvl="2"/>
            <a:r>
              <a:rPr lang="en-US" dirty="0" err="1"/>
              <a:t>plot_str</a:t>
            </a:r>
            <a:r>
              <a:rPr lang="en-US" dirty="0"/>
              <a:t>()</a:t>
            </a:r>
          </a:p>
          <a:p>
            <a:pPr lvl="2"/>
            <a:r>
              <a:rPr lang="en-US" dirty="0" err="1"/>
              <a:t>plot_missing</a:t>
            </a:r>
            <a:r>
              <a:rPr lang="en-US" dirty="0"/>
              <a:t>()</a:t>
            </a:r>
          </a:p>
          <a:p>
            <a:pPr lvl="2"/>
            <a:r>
              <a:rPr lang="en-US" dirty="0" err="1"/>
              <a:t>plot_histogram</a:t>
            </a:r>
            <a:r>
              <a:rPr lang="en-US" dirty="0"/>
              <a:t>()</a:t>
            </a:r>
          </a:p>
          <a:p>
            <a:pPr lvl="2"/>
            <a:r>
              <a:rPr lang="en-US" dirty="0" err="1"/>
              <a:t>plot_density</a:t>
            </a:r>
            <a:r>
              <a:rPr lang="en-US" dirty="0"/>
              <a:t>()</a:t>
            </a:r>
          </a:p>
          <a:p>
            <a:pPr lvl="2"/>
            <a:r>
              <a:rPr lang="en-US" dirty="0" err="1"/>
              <a:t>plot_scatterplot</a:t>
            </a:r>
            <a:r>
              <a:rPr lang="en-US" dirty="0"/>
              <a:t>()</a:t>
            </a:r>
          </a:p>
          <a:p>
            <a:pPr lvl="2"/>
            <a:endParaRPr lang="en-US" dirty="0"/>
          </a:p>
          <a:p>
            <a:pPr lvl="1"/>
            <a:r>
              <a:rPr lang="en-US" dirty="0"/>
              <a:t>library(</a:t>
            </a:r>
            <a:r>
              <a:rPr lang="en-US" dirty="0" err="1"/>
              <a:t>radiant.data</a:t>
            </a:r>
            <a:r>
              <a:rPr lang="en-US" dirty="0"/>
              <a:t>)</a:t>
            </a:r>
          </a:p>
          <a:p>
            <a:pPr lvl="2"/>
            <a:endParaRPr lang="en-US" dirty="0"/>
          </a:p>
        </p:txBody>
      </p:sp>
      <p:sp>
        <p:nvSpPr>
          <p:cNvPr id="2" name="Rectangle 1"/>
          <p:cNvSpPr/>
          <p:nvPr/>
        </p:nvSpPr>
        <p:spPr>
          <a:xfrm>
            <a:off x="689811" y="5566611"/>
            <a:ext cx="7796463" cy="5775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 this script you will fill in the object, vector and information into the code scaffold.  Then spend 5-10min exploring the data with </a:t>
            </a:r>
            <a:r>
              <a:rPr lang="en-US" dirty="0" err="1"/>
              <a:t>radiant.data</a:t>
            </a:r>
            <a:endParaRPr lang="en-US" dirty="0"/>
          </a:p>
        </p:txBody>
      </p:sp>
    </p:spTree>
    <p:extLst>
      <p:ext uri="{BB962C8B-B14F-4D97-AF65-F5344CB8AC3E}">
        <p14:creationId xmlns:p14="http://schemas.microsoft.com/office/powerpoint/2010/main" val="28577418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2/1/21</a:t>
            </a:fld>
            <a:endParaRPr lang="en-US"/>
          </a:p>
        </p:txBody>
      </p:sp>
      <p:sp>
        <p:nvSpPr>
          <p:cNvPr id="3" name="Title 2"/>
          <p:cNvSpPr>
            <a:spLocks noGrp="1"/>
          </p:cNvSpPr>
          <p:nvPr>
            <p:ph type="title"/>
          </p:nvPr>
        </p:nvSpPr>
        <p:spPr/>
        <p:txBody>
          <a:bodyPr/>
          <a:lstStyle/>
          <a:p>
            <a:r>
              <a:rPr lang="en-US" dirty="0"/>
              <a:t>Let’s Practice on geospatial data!</a:t>
            </a:r>
          </a:p>
        </p:txBody>
      </p:sp>
      <p:sp>
        <p:nvSpPr>
          <p:cNvPr id="4" name="Slide Number Placeholder 3"/>
          <p:cNvSpPr>
            <a:spLocks noGrp="1"/>
          </p:cNvSpPr>
          <p:nvPr>
            <p:ph type="sldNum" sz="quarter" idx="12"/>
          </p:nvPr>
        </p:nvSpPr>
        <p:spPr/>
        <p:txBody>
          <a:bodyPr/>
          <a:lstStyle/>
          <a:p>
            <a:fld id="{37290FF7-652B-4475-AEAB-8B1A5D23AE09}" type="slidenum">
              <a:rPr lang="en-US" smtClean="0"/>
              <a:t>46</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6" name="TextBox 5"/>
          <p:cNvSpPr txBox="1"/>
          <p:nvPr/>
        </p:nvSpPr>
        <p:spPr>
          <a:xfrm>
            <a:off x="573206" y="1392072"/>
            <a:ext cx="2641300" cy="1077218"/>
          </a:xfrm>
          <a:prstGeom prst="rect">
            <a:avLst/>
          </a:prstGeom>
          <a:noFill/>
        </p:spPr>
        <p:txBody>
          <a:bodyPr wrap="none" rtlCol="0">
            <a:spAutoFit/>
          </a:bodyPr>
          <a:lstStyle/>
          <a:p>
            <a:r>
              <a:rPr lang="en-US" sz="3200" dirty="0"/>
              <a:t>Open:</a:t>
            </a:r>
          </a:p>
          <a:p>
            <a:r>
              <a:rPr lang="en-US" sz="3200" dirty="0" err="1"/>
              <a:t>C_geospatial.R</a:t>
            </a:r>
            <a:endParaRPr lang="en-US" sz="3200" dirty="0"/>
          </a:p>
        </p:txBody>
      </p:sp>
      <p:sp>
        <p:nvSpPr>
          <p:cNvPr id="7" name="Rectangle 6"/>
          <p:cNvSpPr/>
          <p:nvPr/>
        </p:nvSpPr>
        <p:spPr>
          <a:xfrm>
            <a:off x="228600" y="5672137"/>
            <a:ext cx="8686800" cy="614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the third file, explore geospatial information.  </a:t>
            </a:r>
          </a:p>
        </p:txBody>
      </p:sp>
      <p:cxnSp>
        <p:nvCxnSpPr>
          <p:cNvPr id="8" name="Straight Connector 7"/>
          <p:cNvCxnSpPr/>
          <p:nvPr/>
        </p:nvCxnSpPr>
        <p:spPr>
          <a:xfrm>
            <a:off x="228600" y="5543567"/>
            <a:ext cx="8558213" cy="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80292" y="2795954"/>
            <a:ext cx="2910733" cy="1200329"/>
          </a:xfrm>
          <a:prstGeom prst="rect">
            <a:avLst/>
          </a:prstGeom>
          <a:noFill/>
        </p:spPr>
        <p:txBody>
          <a:bodyPr wrap="none" rtlCol="0">
            <a:spAutoFit/>
          </a:bodyPr>
          <a:lstStyle/>
          <a:p>
            <a:pPr marL="285750" indent="-285750">
              <a:buFont typeface="Arial" panose="020B0604020202020204" pitchFamily="34" charset="0"/>
              <a:buChar char="•"/>
            </a:pPr>
            <a:r>
              <a:rPr lang="en-US" dirty="0"/>
              <a:t>read.csv</a:t>
            </a:r>
          </a:p>
          <a:p>
            <a:pPr marL="285750" indent="-285750">
              <a:buFont typeface="Arial" panose="020B0604020202020204" pitchFamily="34" charset="0"/>
              <a:buChar char="•"/>
            </a:pPr>
            <a:r>
              <a:rPr lang="en-US" dirty="0" err="1"/>
              <a:t>ggplot</a:t>
            </a:r>
            <a:r>
              <a:rPr lang="en-US" dirty="0"/>
              <a:t>()</a:t>
            </a:r>
          </a:p>
          <a:p>
            <a:pPr marL="285750" indent="-285750">
              <a:buFont typeface="Arial" panose="020B0604020202020204" pitchFamily="34" charset="0"/>
              <a:buChar char="•"/>
            </a:pPr>
            <a:r>
              <a:rPr lang="en-US" dirty="0"/>
              <a:t>Google maps with </a:t>
            </a:r>
            <a:r>
              <a:rPr lang="en-US" dirty="0" err="1"/>
              <a:t>ggmap</a:t>
            </a:r>
            <a:r>
              <a:rPr lang="en-US" dirty="0"/>
              <a:t> </a:t>
            </a:r>
          </a:p>
          <a:p>
            <a:pPr marL="285750" indent="-285750">
              <a:buFont typeface="Arial" panose="020B0604020202020204" pitchFamily="34" charset="0"/>
              <a:buChar char="•"/>
            </a:pPr>
            <a:r>
              <a:rPr lang="en-US" dirty="0"/>
              <a:t>leaflet()</a:t>
            </a:r>
          </a:p>
        </p:txBody>
      </p:sp>
    </p:spTree>
    <p:extLst>
      <p:ext uri="{BB962C8B-B14F-4D97-AF65-F5344CB8AC3E}">
        <p14:creationId xmlns:p14="http://schemas.microsoft.com/office/powerpoint/2010/main" val="13525216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973932D4-585F-4965-961B-74D6B944BB13}"/>
              </a:ext>
            </a:extLst>
          </p:cNvPr>
          <p:cNvSpPr/>
          <p:nvPr/>
        </p:nvSpPr>
        <p:spPr>
          <a:xfrm>
            <a:off x="4774509" y="3952199"/>
            <a:ext cx="3823108" cy="18430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254A1D90-6197-49C9-B98B-8576097CEFE2}"/>
              </a:ext>
            </a:extLst>
          </p:cNvPr>
          <p:cNvSpPr/>
          <p:nvPr/>
        </p:nvSpPr>
        <p:spPr>
          <a:xfrm>
            <a:off x="560147" y="3952199"/>
            <a:ext cx="3823108" cy="18430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D2C7128A-12CD-48C7-BF7F-9449ADA925CB}"/>
              </a:ext>
            </a:extLst>
          </p:cNvPr>
          <p:cNvSpPr/>
          <p:nvPr/>
        </p:nvSpPr>
        <p:spPr>
          <a:xfrm>
            <a:off x="4774509" y="1620600"/>
            <a:ext cx="3823108" cy="21695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F1F5EDD1-3B50-4093-B499-0802BD0F0EB5}"/>
              </a:ext>
            </a:extLst>
          </p:cNvPr>
          <p:cNvSpPr/>
          <p:nvPr/>
        </p:nvSpPr>
        <p:spPr>
          <a:xfrm>
            <a:off x="560147" y="1620600"/>
            <a:ext cx="3823108" cy="21695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Common R Object Types - Vectors</a:t>
            </a:r>
          </a:p>
        </p:txBody>
      </p:sp>
      <p:sp>
        <p:nvSpPr>
          <p:cNvPr id="4" name="Date Placeholder 3"/>
          <p:cNvSpPr>
            <a:spLocks noGrp="1"/>
          </p:cNvSpPr>
          <p:nvPr>
            <p:ph type="dt" sz="half" idx="10"/>
          </p:nvPr>
        </p:nvSpPr>
        <p:spPr/>
        <p:txBody>
          <a:bodyPr/>
          <a:lstStyle/>
          <a:p>
            <a:fld id="{D753EFC8-4232-4598-94F6-94C0EBAFC469}" type="datetime1">
              <a:rPr lang="en-US" smtClean="0"/>
              <a:t>2/1/21</a:t>
            </a:fld>
            <a:endParaRPr lang="en-US" dirty="0"/>
          </a:p>
        </p:txBody>
      </p:sp>
      <p:sp>
        <p:nvSpPr>
          <p:cNvPr id="5" name="Slide Number Placeholder 4"/>
          <p:cNvSpPr>
            <a:spLocks noGrp="1"/>
          </p:cNvSpPr>
          <p:nvPr>
            <p:ph type="sldNum" sz="quarter" idx="12"/>
          </p:nvPr>
        </p:nvSpPr>
        <p:spPr/>
        <p:txBody>
          <a:bodyPr/>
          <a:lstStyle/>
          <a:p>
            <a:fld id="{37290FF7-652B-4475-AEAB-8B1A5D23AE09}" type="slidenum">
              <a:rPr lang="en-US" smtClean="0"/>
              <a:t>47</a:t>
            </a:fld>
            <a:endParaRPr lang="en-US" dirty="0"/>
          </a:p>
        </p:txBody>
      </p:sp>
      <p:sp>
        <p:nvSpPr>
          <p:cNvPr id="6" name="Footer Placeholder 5"/>
          <p:cNvSpPr>
            <a:spLocks noGrp="1"/>
          </p:cNvSpPr>
          <p:nvPr>
            <p:ph type="ftr" sz="quarter" idx="3"/>
          </p:nvPr>
        </p:nvSpPr>
        <p:spPr/>
        <p:txBody>
          <a:bodyPr/>
          <a:lstStyle/>
          <a:p>
            <a:r>
              <a:rPr lang="en-US" dirty="0"/>
              <a:t>Kwartler CSCI S-96</a:t>
            </a:r>
          </a:p>
        </p:txBody>
      </p:sp>
      <p:sp>
        <p:nvSpPr>
          <p:cNvPr id="7" name="TextBox 6">
            <a:extLst>
              <a:ext uri="{FF2B5EF4-FFF2-40B4-BE49-F238E27FC236}">
                <a16:creationId xmlns:a16="http://schemas.microsoft.com/office/drawing/2014/main" id="{12328E62-1946-4F9E-9D38-52B39F64001C}"/>
              </a:ext>
            </a:extLst>
          </p:cNvPr>
          <p:cNvSpPr txBox="1"/>
          <p:nvPr/>
        </p:nvSpPr>
        <p:spPr>
          <a:xfrm>
            <a:off x="628650" y="1031709"/>
            <a:ext cx="7092711" cy="369332"/>
          </a:xfrm>
          <a:prstGeom prst="rect">
            <a:avLst/>
          </a:prstGeom>
          <a:noFill/>
        </p:spPr>
        <p:txBody>
          <a:bodyPr wrap="none" rtlCol="0">
            <a:spAutoFit/>
          </a:bodyPr>
          <a:lstStyle/>
          <a:p>
            <a:r>
              <a:rPr lang="en-US" dirty="0"/>
              <a:t>Objects in R can be various forms and even made to be “custom” types.</a:t>
            </a:r>
          </a:p>
        </p:txBody>
      </p:sp>
      <p:graphicFrame>
        <p:nvGraphicFramePr>
          <p:cNvPr id="9" name="Table 8">
            <a:extLst>
              <a:ext uri="{FF2B5EF4-FFF2-40B4-BE49-F238E27FC236}">
                <a16:creationId xmlns:a16="http://schemas.microsoft.com/office/drawing/2014/main" id="{A571355B-F223-4EB9-ADE5-5CFA00FC9FE6}"/>
              </a:ext>
            </a:extLst>
          </p:cNvPr>
          <p:cNvGraphicFramePr>
            <a:graphicFrameLocks noGrp="1"/>
          </p:cNvGraphicFramePr>
          <p:nvPr/>
        </p:nvGraphicFramePr>
        <p:xfrm>
          <a:off x="1102891" y="2306053"/>
          <a:ext cx="609600" cy="952500"/>
        </p:xfrm>
        <a:graphic>
          <a:graphicData uri="http://schemas.openxmlformats.org/drawingml/2006/table">
            <a:tbl>
              <a:tblPr>
                <a:tableStyleId>{93296810-A885-4BE3-A3E7-6D5BEEA58F35}</a:tableStyleId>
              </a:tblPr>
              <a:tblGrid>
                <a:gridCol w="609600">
                  <a:extLst>
                    <a:ext uri="{9D8B030D-6E8A-4147-A177-3AD203B41FA5}">
                      <a16:colId xmlns:a16="http://schemas.microsoft.com/office/drawing/2014/main" val="867252433"/>
                    </a:ext>
                  </a:extLst>
                </a:gridCol>
              </a:tblGrid>
              <a:tr h="190500">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58119855"/>
                  </a:ext>
                </a:extLst>
              </a:tr>
              <a:tr h="190500">
                <a:tc>
                  <a:txBody>
                    <a:bodyPr/>
                    <a:lstStyle/>
                    <a:p>
                      <a:pPr algn="ctr" fontAlgn="b"/>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64402720"/>
                  </a:ext>
                </a:extLst>
              </a:tr>
              <a:tr h="190500">
                <a:tc>
                  <a:txBody>
                    <a:bodyPr/>
                    <a:lstStyle/>
                    <a:p>
                      <a:pPr algn="ctr" fontAlgn="b"/>
                      <a:r>
                        <a:rPr lang="en-US" sz="1100" u="none" strike="noStrike" dirty="0">
                          <a:effectLst/>
                        </a:rPr>
                        <a:t>12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83784631"/>
                  </a:ext>
                </a:extLst>
              </a:tr>
              <a:tr h="190500">
                <a:tc>
                  <a:txBody>
                    <a:bodyPr/>
                    <a:lstStyle/>
                    <a:p>
                      <a:pPr algn="ctr" fontAlgn="b"/>
                      <a:r>
                        <a:rPr lang="en-US" sz="1100" u="none" strike="noStrike" dirty="0">
                          <a:effectLst/>
                        </a:rPr>
                        <a:t>3.47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54054108"/>
                  </a:ext>
                </a:extLst>
              </a:tr>
              <a:tr h="190500">
                <a:tc>
                  <a:txBody>
                    <a:bodyPr/>
                    <a:lstStyle/>
                    <a:p>
                      <a:pPr algn="ctr" fontAlgn="b"/>
                      <a:r>
                        <a:rPr lang="en-US" sz="1100" u="none" strike="noStrike" dirty="0">
                          <a:effectLst/>
                        </a:rPr>
                        <a:t>82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1833029"/>
                  </a:ext>
                </a:extLst>
              </a:tr>
            </a:tbl>
          </a:graphicData>
        </a:graphic>
      </p:graphicFrame>
      <p:pic>
        <p:nvPicPr>
          <p:cNvPr id="1026" name="Picture 2" descr="R">
            <a:extLst>
              <a:ext uri="{FF2B5EF4-FFF2-40B4-BE49-F238E27FC236}">
                <a16:creationId xmlns:a16="http://schemas.microsoft.com/office/drawing/2014/main" id="{F55C34EE-562F-4967-9FE5-45BD25BBAE7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8478" y="2154419"/>
            <a:ext cx="478378" cy="37074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3">
            <a:extLst>
              <a:ext uri="{FF2B5EF4-FFF2-40B4-BE49-F238E27FC236}">
                <a16:creationId xmlns:a16="http://schemas.microsoft.com/office/drawing/2014/main" id="{C00517C6-F530-4DD9-A6C4-EE91B96386BF}"/>
              </a:ext>
            </a:extLst>
          </p:cNvPr>
          <p:cNvSpPr>
            <a:spLocks noChangeArrowheads="1"/>
          </p:cNvSpPr>
          <p:nvPr/>
        </p:nvSpPr>
        <p:spPr bwMode="auto">
          <a:xfrm>
            <a:off x="2468253" y="2648272"/>
            <a:ext cx="1338828" cy="246221"/>
          </a:xfrm>
          <a:prstGeom prst="rect">
            <a:avLst/>
          </a:prstGeom>
          <a:solidFill>
            <a:schemeClr val="bg1">
              <a:lumMod val="75000"/>
            </a:schemeClr>
          </a:solid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dirty="0">
                <a:latin typeface="Lucida Console" panose="020B0609040504020204" pitchFamily="49" charset="0"/>
              </a:rPr>
              <a:t>c(1,10,12,3.47)</a:t>
            </a:r>
          </a:p>
        </p:txBody>
      </p:sp>
      <p:sp>
        <p:nvSpPr>
          <p:cNvPr id="13" name="Rectangle 12">
            <a:extLst>
              <a:ext uri="{FF2B5EF4-FFF2-40B4-BE49-F238E27FC236}">
                <a16:creationId xmlns:a16="http://schemas.microsoft.com/office/drawing/2014/main" id="{BAE36B7B-872E-45EE-9B94-1BE48A8FF678}"/>
              </a:ext>
            </a:extLst>
          </p:cNvPr>
          <p:cNvSpPr/>
          <p:nvPr/>
        </p:nvSpPr>
        <p:spPr>
          <a:xfrm>
            <a:off x="558769" y="5892475"/>
            <a:ext cx="8026463" cy="33424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R, a vector can be numeric, Boolean (T/F), factors, or contain strings.</a:t>
            </a:r>
          </a:p>
        </p:txBody>
      </p:sp>
      <p:graphicFrame>
        <p:nvGraphicFramePr>
          <p:cNvPr id="15" name="Table 14">
            <a:extLst>
              <a:ext uri="{FF2B5EF4-FFF2-40B4-BE49-F238E27FC236}">
                <a16:creationId xmlns:a16="http://schemas.microsoft.com/office/drawing/2014/main" id="{F7070C25-BF4A-4CD2-8E3D-39E6D3C32421}"/>
              </a:ext>
            </a:extLst>
          </p:cNvPr>
          <p:cNvGraphicFramePr>
            <a:graphicFrameLocks noGrp="1"/>
          </p:cNvGraphicFramePr>
          <p:nvPr/>
        </p:nvGraphicFramePr>
        <p:xfrm>
          <a:off x="958811" y="4641389"/>
          <a:ext cx="609600" cy="952500"/>
        </p:xfrm>
        <a:graphic>
          <a:graphicData uri="http://schemas.openxmlformats.org/drawingml/2006/table">
            <a:tbl>
              <a:tblPr>
                <a:tableStyleId>{93296810-A885-4BE3-A3E7-6D5BEEA58F35}</a:tableStyleId>
              </a:tblPr>
              <a:tblGrid>
                <a:gridCol w="609600">
                  <a:extLst>
                    <a:ext uri="{9D8B030D-6E8A-4147-A177-3AD203B41FA5}">
                      <a16:colId xmlns:a16="http://schemas.microsoft.com/office/drawing/2014/main" val="968289917"/>
                    </a:ext>
                  </a:extLst>
                </a:gridCol>
              </a:tblGrid>
              <a:tr h="190500">
                <a:tc>
                  <a:txBody>
                    <a:bodyPr/>
                    <a:lstStyle/>
                    <a:p>
                      <a:pPr marL="0" algn="ctr" defTabSz="685800" rtl="0" eaLnBrk="1" fontAlgn="b" latinLnBrk="0" hangingPunct="1"/>
                      <a:r>
                        <a:rPr lang="en-US" sz="1100" u="none" strike="noStrike" kern="1200" dirty="0">
                          <a:effectLst/>
                        </a:rPr>
                        <a:t>TRUE</a:t>
                      </a:r>
                      <a:endParaRPr lang="en-US" sz="11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4089803549"/>
                  </a:ext>
                </a:extLst>
              </a:tr>
              <a:tr h="190500">
                <a:tc>
                  <a:txBody>
                    <a:bodyPr/>
                    <a:lstStyle/>
                    <a:p>
                      <a:pPr marL="0" algn="ctr" defTabSz="685800" rtl="0" eaLnBrk="1" fontAlgn="b" latinLnBrk="0" hangingPunct="1"/>
                      <a:r>
                        <a:rPr lang="en-US" sz="1100" u="none" strike="noStrike" kern="1200" dirty="0">
                          <a:effectLst/>
                        </a:rPr>
                        <a:t>TRUE</a:t>
                      </a:r>
                      <a:endParaRPr lang="en-US" sz="11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1588407670"/>
                  </a:ext>
                </a:extLst>
              </a:tr>
              <a:tr h="190500">
                <a:tc>
                  <a:txBody>
                    <a:bodyPr/>
                    <a:lstStyle/>
                    <a:p>
                      <a:pPr marL="0" algn="ctr" defTabSz="685800" rtl="0" eaLnBrk="1" fontAlgn="b" latinLnBrk="0" hangingPunct="1"/>
                      <a:r>
                        <a:rPr lang="en-US" sz="1100" u="none" strike="noStrike" kern="1200" dirty="0">
                          <a:effectLst/>
                        </a:rPr>
                        <a:t>FALSE</a:t>
                      </a:r>
                      <a:endParaRPr lang="en-US" sz="11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3140105979"/>
                  </a:ext>
                </a:extLst>
              </a:tr>
              <a:tr h="190500">
                <a:tc>
                  <a:txBody>
                    <a:bodyPr/>
                    <a:lstStyle/>
                    <a:p>
                      <a:pPr marL="0" algn="ctr" defTabSz="685800" rtl="0" eaLnBrk="1" fontAlgn="b" latinLnBrk="0" hangingPunct="1"/>
                      <a:r>
                        <a:rPr lang="en-US" sz="1100" u="none" strike="noStrike" kern="1200" dirty="0">
                          <a:effectLst/>
                        </a:rPr>
                        <a:t>TRUE</a:t>
                      </a:r>
                      <a:endParaRPr lang="en-US" sz="11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4243233505"/>
                  </a:ext>
                </a:extLst>
              </a:tr>
              <a:tr h="190500">
                <a:tc>
                  <a:txBody>
                    <a:bodyPr/>
                    <a:lstStyle/>
                    <a:p>
                      <a:pPr marL="0" algn="ctr" defTabSz="685800" rtl="0" eaLnBrk="1" fontAlgn="b" latinLnBrk="0" hangingPunct="1"/>
                      <a:r>
                        <a:rPr lang="en-US" sz="1100" u="none" strike="noStrike" kern="1200" dirty="0">
                          <a:effectLst/>
                        </a:rPr>
                        <a:t>FALSE</a:t>
                      </a:r>
                      <a:endParaRPr lang="en-US" sz="11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643457734"/>
                  </a:ext>
                </a:extLst>
              </a:tr>
            </a:tbl>
          </a:graphicData>
        </a:graphic>
      </p:graphicFrame>
      <p:sp>
        <p:nvSpPr>
          <p:cNvPr id="16" name="Rectangle 4">
            <a:extLst>
              <a:ext uri="{FF2B5EF4-FFF2-40B4-BE49-F238E27FC236}">
                <a16:creationId xmlns:a16="http://schemas.microsoft.com/office/drawing/2014/main" id="{B7C8CB1B-0649-4498-B4AB-EE7F50E87205}"/>
              </a:ext>
            </a:extLst>
          </p:cNvPr>
          <p:cNvSpPr>
            <a:spLocks noChangeArrowheads="1"/>
          </p:cNvSpPr>
          <p:nvPr/>
        </p:nvSpPr>
        <p:spPr bwMode="auto">
          <a:xfrm>
            <a:off x="1782714" y="4909040"/>
            <a:ext cx="2569934" cy="553998"/>
          </a:xfrm>
          <a:prstGeom prst="rect">
            <a:avLst/>
          </a:prstGeom>
          <a:solidFill>
            <a:schemeClr val="bg1">
              <a:lumMod val="75000"/>
            </a:schemeClr>
          </a:solid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dirty="0">
                <a:latin typeface="Lucida Console" panose="020B0609040504020204" pitchFamily="49" charset="0"/>
              </a:rPr>
              <a:t>c(T, T, F, T, F)</a:t>
            </a:r>
          </a:p>
          <a:p>
            <a:r>
              <a:rPr lang="en-US" altLang="en-US" sz="1000" dirty="0">
                <a:latin typeface="Lucida Console" panose="020B0609040504020204" pitchFamily="49" charset="0"/>
              </a:rPr>
              <a:t>c(TRUE,TRUE, FALSE, TRUE,FALSE)</a:t>
            </a:r>
          </a:p>
          <a:p>
            <a:r>
              <a:rPr lang="en-US" altLang="en-US" sz="1000" dirty="0">
                <a:latin typeface="Lucida Console" panose="020B0609040504020204" pitchFamily="49" charset="0"/>
              </a:rPr>
              <a:t>c(T,TRUE, F, TRUE,FALSE)</a:t>
            </a:r>
          </a:p>
        </p:txBody>
      </p:sp>
      <p:sp>
        <p:nvSpPr>
          <p:cNvPr id="20" name="Rectangle 19">
            <a:extLst>
              <a:ext uri="{FF2B5EF4-FFF2-40B4-BE49-F238E27FC236}">
                <a16:creationId xmlns:a16="http://schemas.microsoft.com/office/drawing/2014/main" id="{84B62FB6-14FB-4351-85BA-9580AE422321}"/>
              </a:ext>
            </a:extLst>
          </p:cNvPr>
          <p:cNvSpPr/>
          <p:nvPr/>
        </p:nvSpPr>
        <p:spPr>
          <a:xfrm>
            <a:off x="6001627" y="2151483"/>
            <a:ext cx="2560316" cy="215444"/>
          </a:xfrm>
          <a:prstGeom prst="rect">
            <a:avLst/>
          </a:prstGeom>
          <a:solidFill>
            <a:schemeClr val="bg1">
              <a:lumMod val="75000"/>
            </a:schemeClr>
          </a:solidFill>
        </p:spPr>
        <p:txBody>
          <a:bodyPr wrap="none">
            <a:spAutoFit/>
          </a:bodyPr>
          <a:lstStyle/>
          <a:p>
            <a:r>
              <a:rPr lang="en-US" sz="800" dirty="0" err="1">
                <a:latin typeface="Lucida Console" panose="020B0609040504020204" pitchFamily="49" charset="0"/>
              </a:rPr>
              <a:t>as.factor</a:t>
            </a:r>
            <a:r>
              <a:rPr lang="en-US" sz="800" dirty="0">
                <a:latin typeface="Lucida Console" panose="020B0609040504020204" pitchFamily="49" charset="0"/>
              </a:rPr>
              <a:t>(c('MALE','FEMALE','FEMALE'))</a:t>
            </a:r>
          </a:p>
        </p:txBody>
      </p:sp>
      <p:sp>
        <p:nvSpPr>
          <p:cNvPr id="21" name="Rectangle 7">
            <a:extLst>
              <a:ext uri="{FF2B5EF4-FFF2-40B4-BE49-F238E27FC236}">
                <a16:creationId xmlns:a16="http://schemas.microsoft.com/office/drawing/2014/main" id="{F5512CC3-E99D-4313-84BC-1A50DBA8C92F}"/>
              </a:ext>
            </a:extLst>
          </p:cNvPr>
          <p:cNvSpPr>
            <a:spLocks noChangeArrowheads="1"/>
          </p:cNvSpPr>
          <p:nvPr/>
        </p:nvSpPr>
        <p:spPr bwMode="auto">
          <a:xfrm>
            <a:off x="6489100" y="2536993"/>
            <a:ext cx="158537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Lucida Console" panose="020B0609040504020204" pitchFamily="49" charset="0"/>
              </a:rPr>
              <a:t>[1] MALE FEMALE </a:t>
            </a:r>
            <a:r>
              <a:rPr kumimoji="0" lang="en-US" altLang="en-US" sz="900" b="0" i="0" u="none" strike="noStrike" cap="none" normalizeH="0" baseline="0" dirty="0" err="1">
                <a:ln>
                  <a:noFill/>
                </a:ln>
                <a:solidFill>
                  <a:srgbClr val="000000"/>
                </a:solidFill>
                <a:effectLst/>
                <a:latin typeface="Lucida Console" panose="020B0609040504020204" pitchFamily="49" charset="0"/>
              </a:rPr>
              <a:t>FEMALE</a:t>
            </a:r>
            <a:r>
              <a:rPr kumimoji="0" lang="en-US" altLang="en-US" sz="900" b="0" i="0" u="none" strike="noStrike" cap="none" normalizeH="0" baseline="0" dirty="0">
                <a:ln>
                  <a:noFill/>
                </a:ln>
                <a:solidFill>
                  <a:srgbClr val="000000"/>
                </a:solidFill>
                <a:effectLst/>
                <a:latin typeface="Lucida Console" panose="020B0609040504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Lucida Console" panose="020B0609040504020204" pitchFamily="49" charset="0"/>
              </a:rPr>
              <a:t>Levels: FEMALE MALE</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22" name="Rectangle 21">
            <a:extLst>
              <a:ext uri="{FF2B5EF4-FFF2-40B4-BE49-F238E27FC236}">
                <a16:creationId xmlns:a16="http://schemas.microsoft.com/office/drawing/2014/main" id="{E8CA62E7-E68E-4411-BBDA-4D879C18F6FF}"/>
              </a:ext>
            </a:extLst>
          </p:cNvPr>
          <p:cNvSpPr/>
          <p:nvPr/>
        </p:nvSpPr>
        <p:spPr>
          <a:xfrm>
            <a:off x="5491711" y="4681955"/>
            <a:ext cx="2262158" cy="246221"/>
          </a:xfrm>
          <a:prstGeom prst="rect">
            <a:avLst/>
          </a:prstGeom>
          <a:solidFill>
            <a:schemeClr val="bg1">
              <a:lumMod val="75000"/>
            </a:schemeClr>
          </a:solid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dirty="0">
                <a:latin typeface="Lucida Console" panose="020B0609040504020204" pitchFamily="49" charset="0"/>
              </a:rPr>
              <a:t>c('MALE','FEMALE','FEMALE')</a:t>
            </a:r>
          </a:p>
        </p:txBody>
      </p:sp>
      <p:sp>
        <p:nvSpPr>
          <p:cNvPr id="25" name="Rectangle 7">
            <a:extLst>
              <a:ext uri="{FF2B5EF4-FFF2-40B4-BE49-F238E27FC236}">
                <a16:creationId xmlns:a16="http://schemas.microsoft.com/office/drawing/2014/main" id="{EAF7FAC9-7A73-405A-B7C7-88DFF8092E58}"/>
              </a:ext>
            </a:extLst>
          </p:cNvPr>
          <p:cNvSpPr>
            <a:spLocks noChangeArrowheads="1"/>
          </p:cNvSpPr>
          <p:nvPr/>
        </p:nvSpPr>
        <p:spPr bwMode="auto">
          <a:xfrm>
            <a:off x="5545572" y="5006767"/>
            <a:ext cx="2154436"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eaLnBrk="0" fontAlgn="base" hangingPunct="0">
              <a:spcBef>
                <a:spcPct val="0"/>
              </a:spcBef>
              <a:spcAft>
                <a:spcPct val="0"/>
              </a:spcAft>
            </a:pPr>
            <a:r>
              <a:rPr kumimoji="0" lang="en-US" altLang="en-US" sz="1000" b="0" i="0" u="none" strike="noStrike" cap="none" normalizeH="0" baseline="0" dirty="0">
                <a:ln>
                  <a:noFill/>
                </a:ln>
                <a:solidFill>
                  <a:srgbClr val="000000"/>
                </a:solidFill>
                <a:effectLst/>
                <a:latin typeface="Lucida Console" panose="020B0609040504020204" pitchFamily="49" charset="0"/>
              </a:rPr>
              <a:t>[1] </a:t>
            </a:r>
            <a:r>
              <a:rPr lang="en-US" altLang="en-US" sz="1000" dirty="0">
                <a:solidFill>
                  <a:srgbClr val="000000"/>
                </a:solidFill>
                <a:latin typeface="Lucida Console" panose="020B0609040504020204" pitchFamily="49" charset="0"/>
              </a:rPr>
              <a:t>"MALE" "FEMALE" "FEMALE"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34" name="Picture 10" descr="Image result for excel logo">
            <a:extLst>
              <a:ext uri="{FF2B5EF4-FFF2-40B4-BE49-F238E27FC236}">
                <a16:creationId xmlns:a16="http://schemas.microsoft.com/office/drawing/2014/main" id="{D9164295-8471-40B1-9686-A9A16037166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09186" y="1916172"/>
            <a:ext cx="397011" cy="389881"/>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DA22419F-643E-432F-B1AF-B6A2CCED2A86}"/>
              </a:ext>
            </a:extLst>
          </p:cNvPr>
          <p:cNvSpPr/>
          <p:nvPr/>
        </p:nvSpPr>
        <p:spPr>
          <a:xfrm>
            <a:off x="560147" y="1401041"/>
            <a:ext cx="3823108" cy="29740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Numeric/Integer</a:t>
            </a:r>
          </a:p>
        </p:txBody>
      </p:sp>
      <p:pic>
        <p:nvPicPr>
          <p:cNvPr id="28" name="Picture 10" descr="Image result for excel logo">
            <a:extLst>
              <a:ext uri="{FF2B5EF4-FFF2-40B4-BE49-F238E27FC236}">
                <a16:creationId xmlns:a16="http://schemas.microsoft.com/office/drawing/2014/main" id="{8D733D74-2E64-46DE-B265-F8B82FC236D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5105" y="4248892"/>
            <a:ext cx="397011" cy="38988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R">
            <a:extLst>
              <a:ext uri="{FF2B5EF4-FFF2-40B4-BE49-F238E27FC236}">
                <a16:creationId xmlns:a16="http://schemas.microsoft.com/office/drawing/2014/main" id="{24A82192-9718-4192-BC79-DE9B2C9A406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8492" y="4459442"/>
            <a:ext cx="478378" cy="370743"/>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38696593-5A32-479D-9F8D-C91EA0F55256}"/>
              </a:ext>
            </a:extLst>
          </p:cNvPr>
          <p:cNvSpPr/>
          <p:nvPr/>
        </p:nvSpPr>
        <p:spPr>
          <a:xfrm>
            <a:off x="560147" y="3819403"/>
            <a:ext cx="3823108" cy="29740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Boolean</a:t>
            </a:r>
          </a:p>
        </p:txBody>
      </p:sp>
      <p:sp>
        <p:nvSpPr>
          <p:cNvPr id="32" name="Rectangle 31">
            <a:extLst>
              <a:ext uri="{FF2B5EF4-FFF2-40B4-BE49-F238E27FC236}">
                <a16:creationId xmlns:a16="http://schemas.microsoft.com/office/drawing/2014/main" id="{27812138-F705-4A0A-9EDC-538F81BD486C}"/>
              </a:ext>
            </a:extLst>
          </p:cNvPr>
          <p:cNvSpPr/>
          <p:nvPr/>
        </p:nvSpPr>
        <p:spPr>
          <a:xfrm>
            <a:off x="4774509" y="1401041"/>
            <a:ext cx="3823108" cy="29740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Factors (Distinct Classes)</a:t>
            </a:r>
          </a:p>
        </p:txBody>
      </p:sp>
      <p:graphicFrame>
        <p:nvGraphicFramePr>
          <p:cNvPr id="27" name="Table 26">
            <a:extLst>
              <a:ext uri="{FF2B5EF4-FFF2-40B4-BE49-F238E27FC236}">
                <a16:creationId xmlns:a16="http://schemas.microsoft.com/office/drawing/2014/main" id="{B6D4EF3B-B208-41E0-A7C9-B4B5BC16A4EB}"/>
              </a:ext>
            </a:extLst>
          </p:cNvPr>
          <p:cNvGraphicFramePr>
            <a:graphicFrameLocks noGrp="1"/>
          </p:cNvGraphicFramePr>
          <p:nvPr/>
        </p:nvGraphicFramePr>
        <p:xfrm>
          <a:off x="4848705" y="2303645"/>
          <a:ext cx="609600" cy="571500"/>
        </p:xfrm>
        <a:graphic>
          <a:graphicData uri="http://schemas.openxmlformats.org/drawingml/2006/table">
            <a:tbl>
              <a:tblPr>
                <a:tableStyleId>{93296810-A885-4BE3-A3E7-6D5BEEA58F35}</a:tableStyleId>
              </a:tblPr>
              <a:tblGrid>
                <a:gridCol w="609600">
                  <a:extLst>
                    <a:ext uri="{9D8B030D-6E8A-4147-A177-3AD203B41FA5}">
                      <a16:colId xmlns:a16="http://schemas.microsoft.com/office/drawing/2014/main" val="1752437679"/>
                    </a:ext>
                  </a:extLst>
                </a:gridCol>
              </a:tblGrid>
              <a:tr h="190500">
                <a:tc>
                  <a:txBody>
                    <a:bodyPr/>
                    <a:lstStyle/>
                    <a:p>
                      <a:pPr algn="ctr" fontAlgn="b"/>
                      <a:r>
                        <a:rPr lang="en-US" sz="1100" u="none" strike="noStrike">
                          <a:effectLst/>
                        </a:rPr>
                        <a:t>MALE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51037155"/>
                  </a:ext>
                </a:extLst>
              </a:tr>
              <a:tr h="190500">
                <a:tc>
                  <a:txBody>
                    <a:bodyPr/>
                    <a:lstStyle/>
                    <a:p>
                      <a:pPr algn="ctr" fontAlgn="b"/>
                      <a:r>
                        <a:rPr lang="en-US" sz="1100" u="none" strike="noStrike">
                          <a:effectLst/>
                        </a:rPr>
                        <a:t>FEMALE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75399968"/>
                  </a:ext>
                </a:extLst>
              </a:tr>
              <a:tr h="190500">
                <a:tc>
                  <a:txBody>
                    <a:bodyPr/>
                    <a:lstStyle/>
                    <a:p>
                      <a:pPr algn="ctr" fontAlgn="b"/>
                      <a:r>
                        <a:rPr lang="en-US" sz="1100" u="none" strike="noStrike" dirty="0">
                          <a:effectLst/>
                        </a:rPr>
                        <a:t>FEMALE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68722079"/>
                  </a:ext>
                </a:extLst>
              </a:tr>
            </a:tbl>
          </a:graphicData>
        </a:graphic>
      </p:graphicFrame>
      <p:pic>
        <p:nvPicPr>
          <p:cNvPr id="35" name="Picture 2" descr="R">
            <a:extLst>
              <a:ext uri="{FF2B5EF4-FFF2-40B4-BE49-F238E27FC236}">
                <a16:creationId xmlns:a16="http://schemas.microsoft.com/office/drawing/2014/main" id="{46834B87-1D33-4AAA-979B-FBC0BF9BFC6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2596" y="1740522"/>
            <a:ext cx="478378" cy="370743"/>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10" descr="Image result for excel logo">
            <a:extLst>
              <a:ext uri="{FF2B5EF4-FFF2-40B4-BE49-F238E27FC236}">
                <a16:creationId xmlns:a16="http://schemas.microsoft.com/office/drawing/2014/main" id="{3AA4453C-EF18-4F3B-B837-B31109286D6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5000" y="1761122"/>
            <a:ext cx="397011" cy="389881"/>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36">
            <a:extLst>
              <a:ext uri="{FF2B5EF4-FFF2-40B4-BE49-F238E27FC236}">
                <a16:creationId xmlns:a16="http://schemas.microsoft.com/office/drawing/2014/main" id="{F7343245-5A3F-4C8A-B3F3-F13DABCF060A}"/>
              </a:ext>
            </a:extLst>
          </p:cNvPr>
          <p:cNvSpPr/>
          <p:nvPr/>
        </p:nvSpPr>
        <p:spPr>
          <a:xfrm>
            <a:off x="4774509" y="3817576"/>
            <a:ext cx="3823108" cy="29740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STRING (just text)</a:t>
            </a:r>
          </a:p>
        </p:txBody>
      </p:sp>
      <p:sp>
        <p:nvSpPr>
          <p:cNvPr id="3" name="TextBox 2"/>
          <p:cNvSpPr txBox="1"/>
          <p:nvPr/>
        </p:nvSpPr>
        <p:spPr>
          <a:xfrm rot="16200000">
            <a:off x="5385218" y="2359645"/>
            <a:ext cx="978153" cy="307777"/>
          </a:xfrm>
          <a:prstGeom prst="rect">
            <a:avLst/>
          </a:prstGeom>
          <a:noFill/>
        </p:spPr>
        <p:txBody>
          <a:bodyPr wrap="none" rtlCol="0">
            <a:spAutoFit/>
          </a:bodyPr>
          <a:lstStyle/>
          <a:p>
            <a:r>
              <a:rPr lang="en-US" sz="1400" u="sng" dirty="0"/>
              <a:t>Unordered</a:t>
            </a:r>
          </a:p>
        </p:txBody>
      </p:sp>
      <p:sp>
        <p:nvSpPr>
          <p:cNvPr id="33" name="TextBox 32"/>
          <p:cNvSpPr txBox="1"/>
          <p:nvPr/>
        </p:nvSpPr>
        <p:spPr>
          <a:xfrm rot="16200000">
            <a:off x="5508310" y="3226419"/>
            <a:ext cx="722442" cy="307777"/>
          </a:xfrm>
          <a:prstGeom prst="rect">
            <a:avLst/>
          </a:prstGeom>
          <a:noFill/>
        </p:spPr>
        <p:txBody>
          <a:bodyPr wrap="none" rtlCol="0">
            <a:spAutoFit/>
          </a:bodyPr>
          <a:lstStyle/>
          <a:p>
            <a:r>
              <a:rPr lang="en-US" sz="1400" u="sng" dirty="0"/>
              <a:t>Ordinal</a:t>
            </a:r>
          </a:p>
        </p:txBody>
      </p:sp>
      <p:sp>
        <p:nvSpPr>
          <p:cNvPr id="34" name="Rectangle 33">
            <a:extLst>
              <a:ext uri="{FF2B5EF4-FFF2-40B4-BE49-F238E27FC236}">
                <a16:creationId xmlns:a16="http://schemas.microsoft.com/office/drawing/2014/main" id="{84B62FB6-14FB-4351-85BA-9580AE422321}"/>
              </a:ext>
            </a:extLst>
          </p:cNvPr>
          <p:cNvSpPr/>
          <p:nvPr/>
        </p:nvSpPr>
        <p:spPr>
          <a:xfrm>
            <a:off x="6039727" y="3143994"/>
            <a:ext cx="2185214" cy="215444"/>
          </a:xfrm>
          <a:prstGeom prst="rect">
            <a:avLst/>
          </a:prstGeom>
          <a:solidFill>
            <a:schemeClr val="bg1">
              <a:lumMod val="75000"/>
            </a:schemeClr>
          </a:solidFill>
        </p:spPr>
        <p:txBody>
          <a:bodyPr wrap="none">
            <a:spAutoFit/>
          </a:bodyPr>
          <a:lstStyle/>
          <a:p>
            <a:r>
              <a:rPr lang="en-US" sz="800" dirty="0" err="1">
                <a:latin typeface="Lucida Console" panose="020B0609040504020204" pitchFamily="49" charset="0"/>
              </a:rPr>
              <a:t>as.factor</a:t>
            </a:r>
            <a:r>
              <a:rPr lang="en-US" sz="800" dirty="0">
                <a:latin typeface="Lucida Console" panose="020B0609040504020204" pitchFamily="49" charset="0"/>
              </a:rPr>
              <a:t>(c(‘</a:t>
            </a:r>
            <a:r>
              <a:rPr lang="en-US" sz="800" dirty="0" err="1">
                <a:latin typeface="Lucida Console" panose="020B0609040504020204" pitchFamily="49" charset="0"/>
              </a:rPr>
              <a:t>High',‘Med',‘Low</a:t>
            </a:r>
            <a:r>
              <a:rPr lang="en-US" sz="800" dirty="0">
                <a:latin typeface="Lucida Console" panose="020B0609040504020204" pitchFamily="49" charset="0"/>
              </a:rPr>
              <a:t>'))</a:t>
            </a:r>
          </a:p>
        </p:txBody>
      </p:sp>
      <p:pic>
        <p:nvPicPr>
          <p:cNvPr id="8" name="Picture 7"/>
          <p:cNvPicPr>
            <a:picLocks noChangeAspect="1"/>
          </p:cNvPicPr>
          <p:nvPr/>
        </p:nvPicPr>
        <p:blipFill rotWithShape="1">
          <a:blip r:embed="rId5"/>
          <a:srcRect t="34375" r="37024"/>
          <a:stretch/>
        </p:blipFill>
        <p:spPr>
          <a:xfrm>
            <a:off x="6381741" y="3429005"/>
            <a:ext cx="1733551" cy="300038"/>
          </a:xfrm>
          <a:prstGeom prst="rect">
            <a:avLst/>
          </a:prstGeom>
        </p:spPr>
      </p:pic>
      <p:graphicFrame>
        <p:nvGraphicFramePr>
          <p:cNvPr id="42" name="Table 41">
            <a:extLst>
              <a:ext uri="{FF2B5EF4-FFF2-40B4-BE49-F238E27FC236}">
                <a16:creationId xmlns:a16="http://schemas.microsoft.com/office/drawing/2014/main" id="{B6D4EF3B-B208-41E0-A7C9-B4B5BC16A4EB}"/>
              </a:ext>
            </a:extLst>
          </p:cNvPr>
          <p:cNvGraphicFramePr>
            <a:graphicFrameLocks noGrp="1"/>
          </p:cNvGraphicFramePr>
          <p:nvPr/>
        </p:nvGraphicFramePr>
        <p:xfrm>
          <a:off x="4858230" y="3127557"/>
          <a:ext cx="609600" cy="571500"/>
        </p:xfrm>
        <a:graphic>
          <a:graphicData uri="http://schemas.openxmlformats.org/drawingml/2006/table">
            <a:tbl>
              <a:tblPr>
                <a:tableStyleId>{93296810-A885-4BE3-A3E7-6D5BEEA58F35}</a:tableStyleId>
              </a:tblPr>
              <a:tblGrid>
                <a:gridCol w="609600">
                  <a:extLst>
                    <a:ext uri="{9D8B030D-6E8A-4147-A177-3AD203B41FA5}">
                      <a16:colId xmlns:a16="http://schemas.microsoft.com/office/drawing/2014/main" val="1752437679"/>
                    </a:ext>
                  </a:extLst>
                </a:gridCol>
              </a:tblGrid>
              <a:tr h="190500">
                <a:tc>
                  <a:txBody>
                    <a:bodyPr/>
                    <a:lstStyle/>
                    <a:p>
                      <a:pPr algn="ctr" fontAlgn="b"/>
                      <a:r>
                        <a:rPr lang="en-US" sz="1100" u="none" strike="noStrike" dirty="0">
                          <a:effectLst/>
                        </a:rPr>
                        <a:t>High</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51037155"/>
                  </a:ext>
                </a:extLst>
              </a:tr>
              <a:tr h="190500">
                <a:tc>
                  <a:txBody>
                    <a:bodyPr/>
                    <a:lstStyle/>
                    <a:p>
                      <a:pPr algn="ctr" fontAlgn="b"/>
                      <a:r>
                        <a:rPr lang="en-US" sz="1100" b="0" i="0" u="none" strike="noStrike" dirty="0">
                          <a:solidFill>
                            <a:schemeClr val="dk1"/>
                          </a:solidFill>
                          <a:effectLst/>
                          <a:latin typeface="+mn-lt"/>
                        </a:rPr>
                        <a:t>Med</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75399968"/>
                  </a:ext>
                </a:extLst>
              </a:tr>
              <a:tr h="190500">
                <a:tc>
                  <a:txBody>
                    <a:bodyPr/>
                    <a:lstStyle/>
                    <a:p>
                      <a:pPr algn="ctr" fontAlgn="b"/>
                      <a:r>
                        <a:rPr lang="en-US" sz="1100" b="0" i="0" u="none" strike="noStrike" dirty="0">
                          <a:solidFill>
                            <a:schemeClr val="dk1"/>
                          </a:solidFill>
                          <a:effectLst/>
                          <a:latin typeface="+mn-lt"/>
                        </a:rPr>
                        <a:t>Low</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68722079"/>
                  </a:ext>
                </a:extLst>
              </a:tr>
            </a:tbl>
          </a:graphicData>
        </a:graphic>
      </p:graphicFrame>
      <p:sp>
        <p:nvSpPr>
          <p:cNvPr id="12" name="TextBox 11"/>
          <p:cNvSpPr txBox="1"/>
          <p:nvPr/>
        </p:nvSpPr>
        <p:spPr>
          <a:xfrm rot="16200000">
            <a:off x="8494050" y="2069485"/>
            <a:ext cx="798617" cy="430887"/>
          </a:xfrm>
          <a:prstGeom prst="rect">
            <a:avLst/>
          </a:prstGeom>
          <a:noFill/>
        </p:spPr>
        <p:txBody>
          <a:bodyPr wrap="none" rtlCol="0">
            <a:spAutoFit/>
          </a:bodyPr>
          <a:lstStyle/>
          <a:p>
            <a:pPr algn="ctr"/>
            <a:r>
              <a:rPr lang="en-US" sz="1100" dirty="0"/>
              <a:t>Cardinality</a:t>
            </a:r>
          </a:p>
          <a:p>
            <a:pPr algn="ctr"/>
            <a:r>
              <a:rPr lang="en-US" sz="1100" dirty="0"/>
              <a:t>2</a:t>
            </a:r>
          </a:p>
        </p:txBody>
      </p:sp>
      <p:sp>
        <p:nvSpPr>
          <p:cNvPr id="44" name="TextBox 43"/>
          <p:cNvSpPr txBox="1"/>
          <p:nvPr/>
        </p:nvSpPr>
        <p:spPr>
          <a:xfrm rot="16200000">
            <a:off x="8494050" y="3036273"/>
            <a:ext cx="798617" cy="430887"/>
          </a:xfrm>
          <a:prstGeom prst="rect">
            <a:avLst/>
          </a:prstGeom>
          <a:noFill/>
        </p:spPr>
        <p:txBody>
          <a:bodyPr wrap="none" rtlCol="0">
            <a:spAutoFit/>
          </a:bodyPr>
          <a:lstStyle/>
          <a:p>
            <a:pPr algn="ctr"/>
            <a:r>
              <a:rPr lang="en-US" sz="1100" dirty="0"/>
              <a:t>Cardinality</a:t>
            </a:r>
          </a:p>
          <a:p>
            <a:pPr algn="ctr"/>
            <a:r>
              <a:rPr lang="en-US" sz="1100" dirty="0"/>
              <a:t>3</a:t>
            </a:r>
          </a:p>
        </p:txBody>
      </p:sp>
    </p:spTree>
    <p:extLst>
      <p:ext uri="{BB962C8B-B14F-4D97-AF65-F5344CB8AC3E}">
        <p14:creationId xmlns:p14="http://schemas.microsoft.com/office/powerpoint/2010/main" val="34646100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30" y="365126"/>
            <a:ext cx="8307120" cy="591477"/>
          </a:xfrm>
        </p:spPr>
        <p:txBody>
          <a:bodyPr/>
          <a:lstStyle/>
          <a:p>
            <a:r>
              <a:rPr lang="en-US" dirty="0"/>
              <a:t>More Complex Common R Object Types - Matrix</a:t>
            </a:r>
          </a:p>
        </p:txBody>
      </p:sp>
      <p:sp>
        <p:nvSpPr>
          <p:cNvPr id="4" name="Date Placeholder 3"/>
          <p:cNvSpPr>
            <a:spLocks noGrp="1"/>
          </p:cNvSpPr>
          <p:nvPr>
            <p:ph type="dt" sz="half" idx="10"/>
          </p:nvPr>
        </p:nvSpPr>
        <p:spPr/>
        <p:txBody>
          <a:bodyPr/>
          <a:lstStyle/>
          <a:p>
            <a:fld id="{D753EFC8-4232-4598-94F6-94C0EBAFC469}" type="datetime1">
              <a:rPr lang="en-US" smtClean="0"/>
              <a:t>2/1/21</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48</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pic>
        <p:nvPicPr>
          <p:cNvPr id="8" name="Picture 2" descr="R">
            <a:extLst>
              <a:ext uri="{FF2B5EF4-FFF2-40B4-BE49-F238E27FC236}">
                <a16:creationId xmlns:a16="http://schemas.microsoft.com/office/drawing/2014/main" id="{11EF2ABC-BE3E-4FA6-BC36-D10C5F0CE43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90830" y="1761239"/>
            <a:ext cx="478378" cy="37074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 8">
            <a:extLst>
              <a:ext uri="{FF2B5EF4-FFF2-40B4-BE49-F238E27FC236}">
                <a16:creationId xmlns:a16="http://schemas.microsoft.com/office/drawing/2014/main" id="{C43EFFA9-F6F7-41FD-9E92-35864945C357}"/>
              </a:ext>
            </a:extLst>
          </p:cNvPr>
          <p:cNvGraphicFramePr>
            <a:graphicFrameLocks noGrp="1"/>
          </p:cNvGraphicFramePr>
          <p:nvPr/>
        </p:nvGraphicFramePr>
        <p:xfrm>
          <a:off x="1466850" y="2291092"/>
          <a:ext cx="2438400" cy="2095500"/>
        </p:xfrm>
        <a:graphic>
          <a:graphicData uri="http://schemas.openxmlformats.org/drawingml/2006/table">
            <a:tbl>
              <a:tblPr>
                <a:tableStyleId>{93296810-A885-4BE3-A3E7-6D5BEEA58F35}</a:tableStyleId>
              </a:tblPr>
              <a:tblGrid>
                <a:gridCol w="609600">
                  <a:extLst>
                    <a:ext uri="{9D8B030D-6E8A-4147-A177-3AD203B41FA5}">
                      <a16:colId xmlns:a16="http://schemas.microsoft.com/office/drawing/2014/main" val="2469119719"/>
                    </a:ext>
                  </a:extLst>
                </a:gridCol>
                <a:gridCol w="609600">
                  <a:extLst>
                    <a:ext uri="{9D8B030D-6E8A-4147-A177-3AD203B41FA5}">
                      <a16:colId xmlns:a16="http://schemas.microsoft.com/office/drawing/2014/main" val="1652993356"/>
                    </a:ext>
                  </a:extLst>
                </a:gridCol>
                <a:gridCol w="609600">
                  <a:extLst>
                    <a:ext uri="{9D8B030D-6E8A-4147-A177-3AD203B41FA5}">
                      <a16:colId xmlns:a16="http://schemas.microsoft.com/office/drawing/2014/main" val="1931418866"/>
                    </a:ext>
                  </a:extLst>
                </a:gridCol>
                <a:gridCol w="609600">
                  <a:extLst>
                    <a:ext uri="{9D8B030D-6E8A-4147-A177-3AD203B41FA5}">
                      <a16:colId xmlns:a16="http://schemas.microsoft.com/office/drawing/2014/main" val="291378057"/>
                    </a:ext>
                  </a:extLst>
                </a:gridCol>
              </a:tblGrid>
              <a:tr h="190500">
                <a:tc>
                  <a:txBody>
                    <a:bodyPr/>
                    <a:lstStyle/>
                    <a:p>
                      <a:pPr algn="ctr" fontAlgn="b"/>
                      <a:r>
                        <a:rPr lang="en-US" sz="1100" u="none" strike="noStrike">
                          <a:effectLst/>
                        </a:rPr>
                        <a:t>RowID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breaks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wool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tension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91778674"/>
                  </a:ext>
                </a:extLst>
              </a:tr>
              <a:tr h="190500">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91799582"/>
                  </a:ext>
                </a:extLst>
              </a:tr>
              <a:tr h="190500">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32303193"/>
                  </a:ext>
                </a:extLst>
              </a:tr>
              <a:tr h="190500">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3369760"/>
                  </a:ext>
                </a:extLst>
              </a:tr>
              <a:tr h="190500">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52936295"/>
                  </a:ext>
                </a:extLst>
              </a:tr>
              <a:tr h="190500">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30051059"/>
                  </a:ext>
                </a:extLst>
              </a:tr>
              <a:tr h="190500">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59698332"/>
                  </a:ext>
                </a:extLst>
              </a:tr>
              <a:tr h="190500">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17359803"/>
                  </a:ext>
                </a:extLst>
              </a:tr>
              <a:tr h="190500">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40440246"/>
                  </a:ext>
                </a:extLst>
              </a:tr>
              <a:tr h="190500">
                <a:tc>
                  <a:txBody>
                    <a:bodyPr/>
                    <a:lstStyle/>
                    <a:p>
                      <a:pPr algn="ct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54006152"/>
                  </a:ext>
                </a:extLst>
              </a:tr>
              <a:tr h="190500">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M</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4362663"/>
                  </a:ext>
                </a:extLst>
              </a:tr>
            </a:tbl>
          </a:graphicData>
        </a:graphic>
      </p:graphicFrame>
      <p:pic>
        <p:nvPicPr>
          <p:cNvPr id="10" name="Picture 10" descr="Image result for excel logo">
            <a:extLst>
              <a:ext uri="{FF2B5EF4-FFF2-40B4-BE49-F238E27FC236}">
                <a16:creationId xmlns:a16="http://schemas.microsoft.com/office/drawing/2014/main" id="{A4412CD0-4E29-4683-869D-1BCF3F04706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7544" y="1834691"/>
            <a:ext cx="397011" cy="38988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4FBE488-E803-46D3-A80F-B3542A015599}"/>
              </a:ext>
            </a:extLst>
          </p:cNvPr>
          <p:cNvSpPr/>
          <p:nvPr/>
        </p:nvSpPr>
        <p:spPr>
          <a:xfrm>
            <a:off x="558769" y="5721081"/>
            <a:ext cx="8026463" cy="5056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Matrices are organized into rows and columns.  In R, the row names are not actually a vector of the matrix but are an attribute of the matrix.  In excel you would need a standalone vector to capture that information.</a:t>
            </a:r>
          </a:p>
        </p:txBody>
      </p:sp>
      <p:pic>
        <p:nvPicPr>
          <p:cNvPr id="13" name="Picture 12">
            <a:extLst>
              <a:ext uri="{FF2B5EF4-FFF2-40B4-BE49-F238E27FC236}">
                <a16:creationId xmlns:a16="http://schemas.microsoft.com/office/drawing/2014/main" id="{3E03AA72-6817-4D67-8D8C-21E23A0DA83B}"/>
              </a:ext>
            </a:extLst>
          </p:cNvPr>
          <p:cNvPicPr>
            <a:picLocks noChangeAspect="1"/>
          </p:cNvPicPr>
          <p:nvPr/>
        </p:nvPicPr>
        <p:blipFill>
          <a:blip r:embed="rId4"/>
          <a:stretch>
            <a:fillRect/>
          </a:stretch>
        </p:blipFill>
        <p:spPr>
          <a:xfrm>
            <a:off x="5009113" y="2291092"/>
            <a:ext cx="2457450" cy="1752600"/>
          </a:xfrm>
          <a:prstGeom prst="rect">
            <a:avLst/>
          </a:prstGeom>
        </p:spPr>
      </p:pic>
      <p:sp>
        <p:nvSpPr>
          <p:cNvPr id="14" name="Rectangle 13">
            <a:extLst>
              <a:ext uri="{FF2B5EF4-FFF2-40B4-BE49-F238E27FC236}">
                <a16:creationId xmlns:a16="http://schemas.microsoft.com/office/drawing/2014/main" id="{ABF75034-7960-4D90-92F6-03555251D1D8}"/>
              </a:ext>
            </a:extLst>
          </p:cNvPr>
          <p:cNvSpPr/>
          <p:nvPr/>
        </p:nvSpPr>
        <p:spPr>
          <a:xfrm>
            <a:off x="208230" y="1086231"/>
            <a:ext cx="8664165" cy="416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Matrices are 2 dimensional data (rows/columns).  Each column must be the same type.</a:t>
            </a:r>
          </a:p>
        </p:txBody>
      </p:sp>
      <p:sp>
        <p:nvSpPr>
          <p:cNvPr id="15" name="Rectangle 14">
            <a:extLst>
              <a:ext uri="{FF2B5EF4-FFF2-40B4-BE49-F238E27FC236}">
                <a16:creationId xmlns:a16="http://schemas.microsoft.com/office/drawing/2014/main" id="{A3D248D2-A344-4958-A50B-A9E7590D792F}"/>
              </a:ext>
            </a:extLst>
          </p:cNvPr>
          <p:cNvSpPr/>
          <p:nvPr/>
        </p:nvSpPr>
        <p:spPr>
          <a:xfrm>
            <a:off x="5305331" y="4053267"/>
            <a:ext cx="1077362" cy="2401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All strings</a:t>
            </a:r>
          </a:p>
        </p:txBody>
      </p:sp>
    </p:spTree>
    <p:extLst>
      <p:ext uri="{BB962C8B-B14F-4D97-AF65-F5344CB8AC3E}">
        <p14:creationId xmlns:p14="http://schemas.microsoft.com/office/powerpoint/2010/main" val="25175739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30" y="365126"/>
            <a:ext cx="8307120" cy="591477"/>
          </a:xfrm>
        </p:spPr>
        <p:txBody>
          <a:bodyPr/>
          <a:lstStyle/>
          <a:p>
            <a:r>
              <a:rPr lang="en-US" sz="2800" dirty="0"/>
              <a:t>More Complex Common R Object Types – List</a:t>
            </a:r>
          </a:p>
        </p:txBody>
      </p:sp>
      <p:sp>
        <p:nvSpPr>
          <p:cNvPr id="4" name="Date Placeholder 3"/>
          <p:cNvSpPr>
            <a:spLocks noGrp="1"/>
          </p:cNvSpPr>
          <p:nvPr>
            <p:ph type="dt" sz="half" idx="10"/>
          </p:nvPr>
        </p:nvSpPr>
        <p:spPr/>
        <p:txBody>
          <a:bodyPr/>
          <a:lstStyle/>
          <a:p>
            <a:fld id="{D753EFC8-4232-4598-94F6-94C0EBAFC469}" type="datetime1">
              <a:rPr lang="en-US" smtClean="0"/>
              <a:t>2/1/21</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49</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11" name="Rectangle 10">
            <a:extLst>
              <a:ext uri="{FF2B5EF4-FFF2-40B4-BE49-F238E27FC236}">
                <a16:creationId xmlns:a16="http://schemas.microsoft.com/office/drawing/2014/main" id="{84FBE488-E803-46D3-A80F-B3542A015599}"/>
              </a:ext>
            </a:extLst>
          </p:cNvPr>
          <p:cNvSpPr/>
          <p:nvPr/>
        </p:nvSpPr>
        <p:spPr>
          <a:xfrm>
            <a:off x="558769" y="5721081"/>
            <a:ext cx="8026463" cy="38001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Lists are useful for data organization but can be complex and difficult to navigate to get specific information.</a:t>
            </a:r>
            <a:endParaRPr lang="en-US" sz="1400" b="1" u="sng" dirty="0"/>
          </a:p>
        </p:txBody>
      </p:sp>
      <p:sp>
        <p:nvSpPr>
          <p:cNvPr id="12" name="Rectangle 11">
            <a:extLst>
              <a:ext uri="{FF2B5EF4-FFF2-40B4-BE49-F238E27FC236}">
                <a16:creationId xmlns:a16="http://schemas.microsoft.com/office/drawing/2014/main" id="{4C31E1F7-5AE2-4F33-88EB-3D0457EDB47E}"/>
              </a:ext>
            </a:extLst>
          </p:cNvPr>
          <p:cNvSpPr/>
          <p:nvPr/>
        </p:nvSpPr>
        <p:spPr>
          <a:xfrm>
            <a:off x="208230" y="1086231"/>
            <a:ext cx="8664165" cy="416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Lists are multi-dimensional objects that can contain different data types of different lengths.</a:t>
            </a:r>
          </a:p>
        </p:txBody>
      </p:sp>
      <p:sp>
        <p:nvSpPr>
          <p:cNvPr id="7" name="Rectangle 6">
            <a:extLst>
              <a:ext uri="{FF2B5EF4-FFF2-40B4-BE49-F238E27FC236}">
                <a16:creationId xmlns:a16="http://schemas.microsoft.com/office/drawing/2014/main" id="{81746861-E717-43F6-85F0-A44C43B8DF26}"/>
              </a:ext>
            </a:extLst>
          </p:cNvPr>
          <p:cNvSpPr/>
          <p:nvPr/>
        </p:nvSpPr>
        <p:spPr>
          <a:xfrm>
            <a:off x="2906163" y="1758134"/>
            <a:ext cx="986827" cy="3802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ListA</a:t>
            </a:r>
            <a:endParaRPr lang="en-US" dirty="0"/>
          </a:p>
        </p:txBody>
      </p:sp>
      <p:sp>
        <p:nvSpPr>
          <p:cNvPr id="18" name="Rectangle 17">
            <a:extLst>
              <a:ext uri="{FF2B5EF4-FFF2-40B4-BE49-F238E27FC236}">
                <a16:creationId xmlns:a16="http://schemas.microsoft.com/office/drawing/2014/main" id="{BAFC4C44-3DF1-4CDE-973A-0DEA4B18F25B}"/>
              </a:ext>
            </a:extLst>
          </p:cNvPr>
          <p:cNvSpPr/>
          <p:nvPr/>
        </p:nvSpPr>
        <p:spPr>
          <a:xfrm>
            <a:off x="3502183" y="2353834"/>
            <a:ext cx="1563797" cy="38024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single value</a:t>
            </a:r>
          </a:p>
        </p:txBody>
      </p:sp>
      <p:sp>
        <p:nvSpPr>
          <p:cNvPr id="19" name="Rectangle 18">
            <a:extLst>
              <a:ext uri="{FF2B5EF4-FFF2-40B4-BE49-F238E27FC236}">
                <a16:creationId xmlns:a16="http://schemas.microsoft.com/office/drawing/2014/main" id="{55C28B87-B051-4F1A-B36B-4545BFE352A0}"/>
              </a:ext>
            </a:extLst>
          </p:cNvPr>
          <p:cNvSpPr/>
          <p:nvPr/>
        </p:nvSpPr>
        <p:spPr>
          <a:xfrm>
            <a:off x="3502183" y="2897288"/>
            <a:ext cx="1563797" cy="38024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Single data frame or matrix</a:t>
            </a:r>
          </a:p>
        </p:txBody>
      </p:sp>
      <p:sp>
        <p:nvSpPr>
          <p:cNvPr id="20" name="Rectangle 19">
            <a:extLst>
              <a:ext uri="{FF2B5EF4-FFF2-40B4-BE49-F238E27FC236}">
                <a16:creationId xmlns:a16="http://schemas.microsoft.com/office/drawing/2014/main" id="{B01C95AC-3A9B-448B-B2C9-90AD5FBB19CF}"/>
              </a:ext>
            </a:extLst>
          </p:cNvPr>
          <p:cNvSpPr/>
          <p:nvPr/>
        </p:nvSpPr>
        <p:spPr>
          <a:xfrm>
            <a:off x="3502182" y="3452504"/>
            <a:ext cx="1563797" cy="38024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single vector</a:t>
            </a:r>
          </a:p>
        </p:txBody>
      </p:sp>
      <p:sp>
        <p:nvSpPr>
          <p:cNvPr id="21" name="Rectangle 20">
            <a:extLst>
              <a:ext uri="{FF2B5EF4-FFF2-40B4-BE49-F238E27FC236}">
                <a16:creationId xmlns:a16="http://schemas.microsoft.com/office/drawing/2014/main" id="{13AB62C3-BC85-43CA-BCEA-988483011741}"/>
              </a:ext>
            </a:extLst>
          </p:cNvPr>
          <p:cNvSpPr/>
          <p:nvPr/>
        </p:nvSpPr>
        <p:spPr>
          <a:xfrm>
            <a:off x="3502181" y="3969875"/>
            <a:ext cx="1563797" cy="38024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Nested list</a:t>
            </a:r>
          </a:p>
        </p:txBody>
      </p:sp>
      <p:sp>
        <p:nvSpPr>
          <p:cNvPr id="22" name="Rectangle 21">
            <a:extLst>
              <a:ext uri="{FF2B5EF4-FFF2-40B4-BE49-F238E27FC236}">
                <a16:creationId xmlns:a16="http://schemas.microsoft.com/office/drawing/2014/main" id="{EFD1A535-A6D0-482F-BB53-755F47846EDE}"/>
              </a:ext>
            </a:extLst>
          </p:cNvPr>
          <p:cNvSpPr/>
          <p:nvPr/>
        </p:nvSpPr>
        <p:spPr>
          <a:xfrm>
            <a:off x="4424129" y="4488060"/>
            <a:ext cx="1563797" cy="38024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Nested data frame</a:t>
            </a:r>
          </a:p>
        </p:txBody>
      </p:sp>
      <p:sp>
        <p:nvSpPr>
          <p:cNvPr id="23" name="Rectangle 22">
            <a:extLst>
              <a:ext uri="{FF2B5EF4-FFF2-40B4-BE49-F238E27FC236}">
                <a16:creationId xmlns:a16="http://schemas.microsoft.com/office/drawing/2014/main" id="{2517992C-1230-4CBC-8D06-2AAF37A477B7}"/>
              </a:ext>
            </a:extLst>
          </p:cNvPr>
          <p:cNvSpPr/>
          <p:nvPr/>
        </p:nvSpPr>
        <p:spPr>
          <a:xfrm>
            <a:off x="4424129" y="4977394"/>
            <a:ext cx="1563797" cy="38024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Nested matrix</a:t>
            </a:r>
          </a:p>
        </p:txBody>
      </p:sp>
      <p:cxnSp>
        <p:nvCxnSpPr>
          <p:cNvPr id="15" name="Connector: Elbow 14">
            <a:extLst>
              <a:ext uri="{FF2B5EF4-FFF2-40B4-BE49-F238E27FC236}">
                <a16:creationId xmlns:a16="http://schemas.microsoft.com/office/drawing/2014/main" id="{9C2493B7-7CAB-4C6F-A336-F25270FCC1DB}"/>
              </a:ext>
            </a:extLst>
          </p:cNvPr>
          <p:cNvCxnSpPr>
            <a:cxnSpLocks/>
            <a:stCxn id="7" idx="2"/>
            <a:endCxn id="18" idx="1"/>
          </p:cNvCxnSpPr>
          <p:nvPr/>
        </p:nvCxnSpPr>
        <p:spPr>
          <a:xfrm rot="16200000" flipH="1">
            <a:off x="3248092" y="2289865"/>
            <a:ext cx="405577" cy="1026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486E3E9B-C4F1-4F42-A122-1E579EC0168D}"/>
              </a:ext>
            </a:extLst>
          </p:cNvPr>
          <p:cNvCxnSpPr>
            <a:cxnSpLocks/>
            <a:stCxn id="7" idx="2"/>
            <a:endCxn id="19" idx="1"/>
          </p:cNvCxnSpPr>
          <p:nvPr/>
        </p:nvCxnSpPr>
        <p:spPr>
          <a:xfrm rot="16200000" flipH="1">
            <a:off x="2976365" y="2561592"/>
            <a:ext cx="949031" cy="1026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E8D5980A-57D5-4507-977B-9AE839808831}"/>
              </a:ext>
            </a:extLst>
          </p:cNvPr>
          <p:cNvCxnSpPr>
            <a:cxnSpLocks/>
            <a:stCxn id="7" idx="2"/>
            <a:endCxn id="20" idx="1"/>
          </p:cNvCxnSpPr>
          <p:nvPr/>
        </p:nvCxnSpPr>
        <p:spPr>
          <a:xfrm rot="16200000" flipH="1">
            <a:off x="2698756" y="2839200"/>
            <a:ext cx="1504247" cy="1026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31F98FFA-52EE-447C-BCFA-A447E46E580A}"/>
              </a:ext>
            </a:extLst>
          </p:cNvPr>
          <p:cNvCxnSpPr>
            <a:stCxn id="7" idx="2"/>
            <a:endCxn id="21" idx="1"/>
          </p:cNvCxnSpPr>
          <p:nvPr/>
        </p:nvCxnSpPr>
        <p:spPr>
          <a:xfrm rot="16200000" flipH="1">
            <a:off x="2440070" y="3097887"/>
            <a:ext cx="2021618" cy="1026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A1585D52-0ED8-42D6-B5B8-46832F608F1B}"/>
              </a:ext>
            </a:extLst>
          </p:cNvPr>
          <p:cNvCxnSpPr>
            <a:stCxn id="21" idx="2"/>
            <a:endCxn id="22" idx="1"/>
          </p:cNvCxnSpPr>
          <p:nvPr/>
        </p:nvCxnSpPr>
        <p:spPr>
          <a:xfrm rot="16200000" flipH="1">
            <a:off x="4190073" y="4444127"/>
            <a:ext cx="328062" cy="1400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59EC3A04-F241-4C4E-AF44-621C6F0C7D46}"/>
              </a:ext>
            </a:extLst>
          </p:cNvPr>
          <p:cNvCxnSpPr>
            <a:stCxn id="21" idx="2"/>
            <a:endCxn id="23" idx="1"/>
          </p:cNvCxnSpPr>
          <p:nvPr/>
        </p:nvCxnSpPr>
        <p:spPr>
          <a:xfrm rot="16200000" flipH="1">
            <a:off x="3945406" y="4688794"/>
            <a:ext cx="817396" cy="1400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2026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2/1/21</a:t>
            </a:fld>
            <a:endParaRPr lang="en-US"/>
          </a:p>
        </p:txBody>
      </p:sp>
      <p:sp>
        <p:nvSpPr>
          <p:cNvPr id="3" name="Title 2"/>
          <p:cNvSpPr>
            <a:spLocks noGrp="1"/>
          </p:cNvSpPr>
          <p:nvPr>
            <p:ph type="title"/>
          </p:nvPr>
        </p:nvSpPr>
        <p:spPr/>
        <p:txBody>
          <a:bodyPr/>
          <a:lstStyle/>
          <a:p>
            <a:r>
              <a:rPr lang="en-US" dirty="0"/>
              <a:t>Diagnosing &amp; Defining a data mining project</a:t>
            </a:r>
          </a:p>
        </p:txBody>
      </p:sp>
      <p:sp>
        <p:nvSpPr>
          <p:cNvPr id="4" name="Slide Number Placeholder 3"/>
          <p:cNvSpPr>
            <a:spLocks noGrp="1"/>
          </p:cNvSpPr>
          <p:nvPr>
            <p:ph type="sldNum" sz="quarter" idx="12"/>
          </p:nvPr>
        </p:nvSpPr>
        <p:spPr/>
        <p:txBody>
          <a:bodyPr/>
          <a:lstStyle/>
          <a:p>
            <a:fld id="{37290FF7-652B-4475-AEAB-8B1A5D23AE09}" type="slidenum">
              <a:rPr lang="en-US" smtClean="0"/>
              <a:t>5</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6" name="TextBox 5"/>
          <p:cNvSpPr txBox="1"/>
          <p:nvPr/>
        </p:nvSpPr>
        <p:spPr>
          <a:xfrm>
            <a:off x="352926" y="1395663"/>
            <a:ext cx="7190430" cy="1815882"/>
          </a:xfrm>
          <a:prstGeom prst="rect">
            <a:avLst/>
          </a:prstGeom>
          <a:noFill/>
        </p:spPr>
        <p:txBody>
          <a:bodyPr wrap="none" rtlCol="0">
            <a:spAutoFit/>
          </a:bodyPr>
          <a:lstStyle/>
          <a:p>
            <a:r>
              <a:rPr lang="en-US" sz="3600" u="sng" dirty="0"/>
              <a:t>Questions to Ask:</a:t>
            </a:r>
          </a:p>
          <a:p>
            <a:endParaRPr lang="en-US" sz="3600" u="sng" dirty="0"/>
          </a:p>
          <a:p>
            <a:pPr marL="285750" indent="-285750">
              <a:buFont typeface="Arial" panose="020B0604020202020204" pitchFamily="34" charset="0"/>
              <a:buChar char="•"/>
            </a:pPr>
            <a:r>
              <a:rPr lang="en-US" sz="2000" dirty="0"/>
              <a:t>Is this a data mining problem? If so, what data would be helpful?</a:t>
            </a:r>
          </a:p>
          <a:p>
            <a:pPr marL="285750" indent="-285750">
              <a:buFont typeface="Arial" panose="020B0604020202020204" pitchFamily="34" charset="0"/>
              <a:buChar char="•"/>
            </a:pPr>
            <a:endParaRPr lang="en-US" sz="2000" dirty="0"/>
          </a:p>
        </p:txBody>
      </p:sp>
      <p:sp>
        <p:nvSpPr>
          <p:cNvPr id="7" name="Rectangle 6">
            <a:extLst>
              <a:ext uri="{FF2B5EF4-FFF2-40B4-BE49-F238E27FC236}">
                <a16:creationId xmlns:a16="http://schemas.microsoft.com/office/drawing/2014/main" id="{7FB2F4E2-C9C1-C64B-8CA4-D29E9BB2234E}"/>
              </a:ext>
            </a:extLst>
          </p:cNvPr>
          <p:cNvSpPr/>
          <p:nvPr/>
        </p:nvSpPr>
        <p:spPr>
          <a:xfrm>
            <a:off x="352926" y="3085746"/>
            <a:ext cx="7190430" cy="369332"/>
          </a:xfrm>
          <a:prstGeom prst="rect">
            <a:avLst/>
          </a:prstGeom>
        </p:spPr>
        <p:txBody>
          <a:bodyPr wrap="square">
            <a:spAutoFit/>
          </a:bodyPr>
          <a:lstStyle/>
          <a:p>
            <a:pPr marL="285750" indent="-285750">
              <a:buFont typeface="Arial" panose="020B0604020202020204" pitchFamily="34" charset="0"/>
              <a:buChar char="•"/>
            </a:pPr>
            <a:r>
              <a:rPr lang="en-US" dirty="0"/>
              <a:t>What is the current state?</a:t>
            </a:r>
          </a:p>
        </p:txBody>
      </p:sp>
      <p:sp>
        <p:nvSpPr>
          <p:cNvPr id="8" name="Rectangle 7">
            <a:extLst>
              <a:ext uri="{FF2B5EF4-FFF2-40B4-BE49-F238E27FC236}">
                <a16:creationId xmlns:a16="http://schemas.microsoft.com/office/drawing/2014/main" id="{621AE1C3-29DF-AE43-B19A-577A735DF60B}"/>
              </a:ext>
            </a:extLst>
          </p:cNvPr>
          <p:cNvSpPr/>
          <p:nvPr/>
        </p:nvSpPr>
        <p:spPr>
          <a:xfrm>
            <a:off x="352926" y="3580200"/>
            <a:ext cx="7190429" cy="369332"/>
          </a:xfrm>
          <a:prstGeom prst="rect">
            <a:avLst/>
          </a:prstGeom>
        </p:spPr>
        <p:txBody>
          <a:bodyPr wrap="square">
            <a:spAutoFit/>
          </a:bodyPr>
          <a:lstStyle/>
          <a:p>
            <a:pPr marL="285750" indent="-285750">
              <a:buFont typeface="Arial" panose="020B0604020202020204" pitchFamily="34" charset="0"/>
              <a:buChar char="•"/>
            </a:pPr>
            <a:r>
              <a:rPr lang="en-US" dirty="0"/>
              <a:t>What are the possible outcomes of the business scenario?</a:t>
            </a:r>
          </a:p>
        </p:txBody>
      </p:sp>
      <p:sp>
        <p:nvSpPr>
          <p:cNvPr id="9" name="Rectangle 8">
            <a:extLst>
              <a:ext uri="{FF2B5EF4-FFF2-40B4-BE49-F238E27FC236}">
                <a16:creationId xmlns:a16="http://schemas.microsoft.com/office/drawing/2014/main" id="{96C511FA-47B8-FF4A-BF27-B63271B6EEF2}"/>
              </a:ext>
            </a:extLst>
          </p:cNvPr>
          <p:cNvSpPr/>
          <p:nvPr/>
        </p:nvSpPr>
        <p:spPr>
          <a:xfrm>
            <a:off x="352925" y="4183720"/>
            <a:ext cx="7190430" cy="369332"/>
          </a:xfrm>
          <a:prstGeom prst="rect">
            <a:avLst/>
          </a:prstGeom>
        </p:spPr>
        <p:txBody>
          <a:bodyPr wrap="square">
            <a:spAutoFit/>
          </a:bodyPr>
          <a:lstStyle/>
          <a:p>
            <a:pPr marL="285750" indent="-285750">
              <a:buFont typeface="Arial" panose="020B0604020202020204" pitchFamily="34" charset="0"/>
              <a:buChar char="•"/>
            </a:pPr>
            <a:r>
              <a:rPr lang="en-US" dirty="0"/>
              <a:t>How will the outcome of the data mining project be used?</a:t>
            </a:r>
          </a:p>
        </p:txBody>
      </p:sp>
      <p:sp>
        <p:nvSpPr>
          <p:cNvPr id="10" name="Rectangle 9">
            <a:extLst>
              <a:ext uri="{FF2B5EF4-FFF2-40B4-BE49-F238E27FC236}">
                <a16:creationId xmlns:a16="http://schemas.microsoft.com/office/drawing/2014/main" id="{0A9847B0-6ACD-E845-ABF3-34835F4D6809}"/>
              </a:ext>
            </a:extLst>
          </p:cNvPr>
          <p:cNvSpPr/>
          <p:nvPr/>
        </p:nvSpPr>
        <p:spPr>
          <a:xfrm>
            <a:off x="352925" y="4787240"/>
            <a:ext cx="7190430" cy="369332"/>
          </a:xfrm>
          <a:prstGeom prst="rect">
            <a:avLst/>
          </a:prstGeom>
        </p:spPr>
        <p:txBody>
          <a:bodyPr wrap="square">
            <a:spAutoFit/>
          </a:bodyPr>
          <a:lstStyle/>
          <a:p>
            <a:pPr marL="285750" indent="-285750">
              <a:buFont typeface="Arial" panose="020B0604020202020204" pitchFamily="34" charset="0"/>
              <a:buChar char="•"/>
            </a:pPr>
            <a:r>
              <a:rPr lang="en-US" dirty="0"/>
              <a:t>What is success for this project?</a:t>
            </a:r>
          </a:p>
        </p:txBody>
      </p:sp>
    </p:spTree>
    <p:extLst>
      <p:ext uri="{BB962C8B-B14F-4D97-AF65-F5344CB8AC3E}">
        <p14:creationId xmlns:p14="http://schemas.microsoft.com/office/powerpoint/2010/main" val="2540953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30" y="365126"/>
            <a:ext cx="8307120" cy="591477"/>
          </a:xfrm>
        </p:spPr>
        <p:txBody>
          <a:bodyPr/>
          <a:lstStyle/>
          <a:p>
            <a:r>
              <a:rPr lang="en-US" sz="2800" dirty="0"/>
              <a:t>More Complex Common R Object Types – Data Frame</a:t>
            </a:r>
          </a:p>
        </p:txBody>
      </p:sp>
      <p:sp>
        <p:nvSpPr>
          <p:cNvPr id="4" name="Date Placeholder 3"/>
          <p:cNvSpPr>
            <a:spLocks noGrp="1"/>
          </p:cNvSpPr>
          <p:nvPr>
            <p:ph type="dt" sz="half" idx="10"/>
          </p:nvPr>
        </p:nvSpPr>
        <p:spPr/>
        <p:txBody>
          <a:bodyPr/>
          <a:lstStyle/>
          <a:p>
            <a:fld id="{D753EFC8-4232-4598-94F6-94C0EBAFC469}" type="datetime1">
              <a:rPr lang="en-US" smtClean="0"/>
              <a:t>2/1/21</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50</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pic>
        <p:nvPicPr>
          <p:cNvPr id="7" name="Picture 6">
            <a:extLst>
              <a:ext uri="{FF2B5EF4-FFF2-40B4-BE49-F238E27FC236}">
                <a16:creationId xmlns:a16="http://schemas.microsoft.com/office/drawing/2014/main" id="{BDC4A9FD-45F7-4DF6-BEE1-BADABFB8993F}"/>
              </a:ext>
            </a:extLst>
          </p:cNvPr>
          <p:cNvPicPr>
            <a:picLocks noChangeAspect="1"/>
          </p:cNvPicPr>
          <p:nvPr/>
        </p:nvPicPr>
        <p:blipFill>
          <a:blip r:embed="rId2"/>
          <a:stretch>
            <a:fillRect/>
          </a:stretch>
        </p:blipFill>
        <p:spPr>
          <a:xfrm>
            <a:off x="5039432" y="2595880"/>
            <a:ext cx="1781175" cy="1714500"/>
          </a:xfrm>
          <a:prstGeom prst="rect">
            <a:avLst/>
          </a:prstGeom>
        </p:spPr>
      </p:pic>
      <p:pic>
        <p:nvPicPr>
          <p:cNvPr id="8" name="Picture 2" descr="R">
            <a:extLst>
              <a:ext uri="{FF2B5EF4-FFF2-40B4-BE49-F238E27FC236}">
                <a16:creationId xmlns:a16="http://schemas.microsoft.com/office/drawing/2014/main" id="{11EF2ABC-BE3E-4FA6-BC36-D10C5F0CE43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90830" y="2066027"/>
            <a:ext cx="478378" cy="37074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 8">
            <a:extLst>
              <a:ext uri="{FF2B5EF4-FFF2-40B4-BE49-F238E27FC236}">
                <a16:creationId xmlns:a16="http://schemas.microsoft.com/office/drawing/2014/main" id="{C43EFFA9-F6F7-41FD-9E92-35864945C357}"/>
              </a:ext>
            </a:extLst>
          </p:cNvPr>
          <p:cNvGraphicFramePr>
            <a:graphicFrameLocks noGrp="1"/>
          </p:cNvGraphicFramePr>
          <p:nvPr/>
        </p:nvGraphicFramePr>
        <p:xfrm>
          <a:off x="1466850" y="2595880"/>
          <a:ext cx="2438400" cy="2095500"/>
        </p:xfrm>
        <a:graphic>
          <a:graphicData uri="http://schemas.openxmlformats.org/drawingml/2006/table">
            <a:tbl>
              <a:tblPr>
                <a:tableStyleId>{93296810-A885-4BE3-A3E7-6D5BEEA58F35}</a:tableStyleId>
              </a:tblPr>
              <a:tblGrid>
                <a:gridCol w="609600">
                  <a:extLst>
                    <a:ext uri="{9D8B030D-6E8A-4147-A177-3AD203B41FA5}">
                      <a16:colId xmlns:a16="http://schemas.microsoft.com/office/drawing/2014/main" val="2469119719"/>
                    </a:ext>
                  </a:extLst>
                </a:gridCol>
                <a:gridCol w="609600">
                  <a:extLst>
                    <a:ext uri="{9D8B030D-6E8A-4147-A177-3AD203B41FA5}">
                      <a16:colId xmlns:a16="http://schemas.microsoft.com/office/drawing/2014/main" val="1652993356"/>
                    </a:ext>
                  </a:extLst>
                </a:gridCol>
                <a:gridCol w="609600">
                  <a:extLst>
                    <a:ext uri="{9D8B030D-6E8A-4147-A177-3AD203B41FA5}">
                      <a16:colId xmlns:a16="http://schemas.microsoft.com/office/drawing/2014/main" val="1931418866"/>
                    </a:ext>
                  </a:extLst>
                </a:gridCol>
                <a:gridCol w="609600">
                  <a:extLst>
                    <a:ext uri="{9D8B030D-6E8A-4147-A177-3AD203B41FA5}">
                      <a16:colId xmlns:a16="http://schemas.microsoft.com/office/drawing/2014/main" val="291378057"/>
                    </a:ext>
                  </a:extLst>
                </a:gridCol>
              </a:tblGrid>
              <a:tr h="190500">
                <a:tc>
                  <a:txBody>
                    <a:bodyPr/>
                    <a:lstStyle/>
                    <a:p>
                      <a:pPr algn="ctr" fontAlgn="b"/>
                      <a:r>
                        <a:rPr lang="en-US" sz="1100" u="none" strike="noStrike">
                          <a:effectLst/>
                        </a:rPr>
                        <a:t>RowID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breaks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wool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tension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91778674"/>
                  </a:ext>
                </a:extLst>
              </a:tr>
              <a:tr h="190500">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91799582"/>
                  </a:ext>
                </a:extLst>
              </a:tr>
              <a:tr h="190500">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32303193"/>
                  </a:ext>
                </a:extLst>
              </a:tr>
              <a:tr h="190500">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3369760"/>
                  </a:ext>
                </a:extLst>
              </a:tr>
              <a:tr h="190500">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52936295"/>
                  </a:ext>
                </a:extLst>
              </a:tr>
              <a:tr h="190500">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30051059"/>
                  </a:ext>
                </a:extLst>
              </a:tr>
              <a:tr h="190500">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59698332"/>
                  </a:ext>
                </a:extLst>
              </a:tr>
              <a:tr h="190500">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17359803"/>
                  </a:ext>
                </a:extLst>
              </a:tr>
              <a:tr h="190500">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40440246"/>
                  </a:ext>
                </a:extLst>
              </a:tr>
              <a:tr h="190500">
                <a:tc>
                  <a:txBody>
                    <a:bodyPr/>
                    <a:lstStyle/>
                    <a:p>
                      <a:pPr algn="ct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54006152"/>
                  </a:ext>
                </a:extLst>
              </a:tr>
              <a:tr h="190500">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M</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4362663"/>
                  </a:ext>
                </a:extLst>
              </a:tr>
            </a:tbl>
          </a:graphicData>
        </a:graphic>
      </p:graphicFrame>
      <p:pic>
        <p:nvPicPr>
          <p:cNvPr id="10" name="Picture 10" descr="Image result for excel logo">
            <a:extLst>
              <a:ext uri="{FF2B5EF4-FFF2-40B4-BE49-F238E27FC236}">
                <a16:creationId xmlns:a16="http://schemas.microsoft.com/office/drawing/2014/main" id="{A4412CD0-4E29-4683-869D-1BCF3F0470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7544" y="2139479"/>
            <a:ext cx="397011" cy="38988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4FBE488-E803-46D3-A80F-B3542A015599}"/>
              </a:ext>
            </a:extLst>
          </p:cNvPr>
          <p:cNvSpPr/>
          <p:nvPr/>
        </p:nvSpPr>
        <p:spPr>
          <a:xfrm>
            <a:off x="558769" y="5721081"/>
            <a:ext cx="8026463" cy="63527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 frames are used often because they can hold different types of vectors, but can be switched back and forth with </a:t>
            </a:r>
            <a:r>
              <a:rPr lang="en-US" sz="1400" dirty="0" err="1"/>
              <a:t>as.matrix</a:t>
            </a:r>
            <a:r>
              <a:rPr lang="en-US" sz="1400" dirty="0"/>
              <a:t>() and </a:t>
            </a:r>
            <a:r>
              <a:rPr lang="en-US" sz="1400" dirty="0" err="1"/>
              <a:t>as.data.frame</a:t>
            </a:r>
            <a:r>
              <a:rPr lang="en-US" sz="1400" dirty="0"/>
              <a:t>().  </a:t>
            </a:r>
            <a:r>
              <a:rPr lang="en-US" sz="1400" b="1" u="sng" dirty="0"/>
              <a:t>Remember that the vector classes could change!!</a:t>
            </a:r>
          </a:p>
        </p:txBody>
      </p:sp>
      <p:sp>
        <p:nvSpPr>
          <p:cNvPr id="12" name="Rectangle 11">
            <a:extLst>
              <a:ext uri="{FF2B5EF4-FFF2-40B4-BE49-F238E27FC236}">
                <a16:creationId xmlns:a16="http://schemas.microsoft.com/office/drawing/2014/main" id="{4C31E1F7-5AE2-4F33-88EB-3D0457EDB47E}"/>
              </a:ext>
            </a:extLst>
          </p:cNvPr>
          <p:cNvSpPr/>
          <p:nvPr/>
        </p:nvSpPr>
        <p:spPr>
          <a:xfrm>
            <a:off x="208230" y="1086231"/>
            <a:ext cx="8664165" cy="416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Frames are like 2 dimensional data objects but can have mixed data types.</a:t>
            </a:r>
          </a:p>
        </p:txBody>
      </p:sp>
      <p:sp>
        <p:nvSpPr>
          <p:cNvPr id="13" name="Rectangle 12">
            <a:extLst>
              <a:ext uri="{FF2B5EF4-FFF2-40B4-BE49-F238E27FC236}">
                <a16:creationId xmlns:a16="http://schemas.microsoft.com/office/drawing/2014/main" id="{862546A3-C556-4DAB-9078-9782B76A248C}"/>
              </a:ext>
            </a:extLst>
          </p:cNvPr>
          <p:cNvSpPr/>
          <p:nvPr/>
        </p:nvSpPr>
        <p:spPr>
          <a:xfrm rot="5400000">
            <a:off x="5152148" y="4729009"/>
            <a:ext cx="1077362" cy="2401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Integers</a:t>
            </a:r>
          </a:p>
        </p:txBody>
      </p:sp>
      <p:sp>
        <p:nvSpPr>
          <p:cNvPr id="14" name="Rectangle 13">
            <a:extLst>
              <a:ext uri="{FF2B5EF4-FFF2-40B4-BE49-F238E27FC236}">
                <a16:creationId xmlns:a16="http://schemas.microsoft.com/office/drawing/2014/main" id="{72740F87-A96B-41A9-91CF-23B2564C1B3F}"/>
              </a:ext>
            </a:extLst>
          </p:cNvPr>
          <p:cNvSpPr/>
          <p:nvPr/>
        </p:nvSpPr>
        <p:spPr>
          <a:xfrm rot="5400000">
            <a:off x="5576368" y="4729009"/>
            <a:ext cx="1077362" cy="2401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Factor</a:t>
            </a:r>
          </a:p>
        </p:txBody>
      </p:sp>
      <p:sp>
        <p:nvSpPr>
          <p:cNvPr id="15" name="Rectangle 14">
            <a:extLst>
              <a:ext uri="{FF2B5EF4-FFF2-40B4-BE49-F238E27FC236}">
                <a16:creationId xmlns:a16="http://schemas.microsoft.com/office/drawing/2014/main" id="{F948A15E-A7EF-4AC0-AC82-1BFA9E003D34}"/>
              </a:ext>
            </a:extLst>
          </p:cNvPr>
          <p:cNvSpPr/>
          <p:nvPr/>
        </p:nvSpPr>
        <p:spPr>
          <a:xfrm rot="5400000">
            <a:off x="6133878" y="4729009"/>
            <a:ext cx="1077362" cy="2401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Factor</a:t>
            </a:r>
          </a:p>
        </p:txBody>
      </p:sp>
      <p:sp>
        <p:nvSpPr>
          <p:cNvPr id="3" name="TextBox 2">
            <a:extLst>
              <a:ext uri="{FF2B5EF4-FFF2-40B4-BE49-F238E27FC236}">
                <a16:creationId xmlns:a16="http://schemas.microsoft.com/office/drawing/2014/main" id="{CCF0C1F6-5EBB-4C6C-BF68-DF830B15A0BD}"/>
              </a:ext>
            </a:extLst>
          </p:cNvPr>
          <p:cNvSpPr txBox="1"/>
          <p:nvPr/>
        </p:nvSpPr>
        <p:spPr>
          <a:xfrm>
            <a:off x="1816451" y="1475031"/>
            <a:ext cx="7213450" cy="276999"/>
          </a:xfrm>
          <a:prstGeom prst="rect">
            <a:avLst/>
          </a:prstGeom>
          <a:noFill/>
        </p:spPr>
        <p:txBody>
          <a:bodyPr wrap="none" rtlCol="0">
            <a:spAutoFit/>
          </a:bodyPr>
          <a:lstStyle/>
          <a:p>
            <a:r>
              <a:rPr lang="en-US" sz="1200" i="1" dirty="0"/>
              <a:t>A data frame is actually a named list but with equal length elements.  Being a list lets it contain mixed data types.</a:t>
            </a:r>
          </a:p>
        </p:txBody>
      </p:sp>
    </p:spTree>
    <p:extLst>
      <p:ext uri="{BB962C8B-B14F-4D97-AF65-F5344CB8AC3E}">
        <p14:creationId xmlns:p14="http://schemas.microsoft.com/office/powerpoint/2010/main" val="42399127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 for Analysis &amp; Modeling</a:t>
            </a:r>
          </a:p>
        </p:txBody>
      </p:sp>
      <p:sp>
        <p:nvSpPr>
          <p:cNvPr id="4" name="Date Placeholder 3"/>
          <p:cNvSpPr>
            <a:spLocks noGrp="1"/>
          </p:cNvSpPr>
          <p:nvPr>
            <p:ph type="dt" sz="half" idx="10"/>
          </p:nvPr>
        </p:nvSpPr>
        <p:spPr/>
        <p:txBody>
          <a:bodyPr/>
          <a:lstStyle/>
          <a:p>
            <a:fld id="{D753EFC8-4232-4598-94F6-94C0EBAFC469}" type="datetime1">
              <a:rPr lang="en-US" smtClean="0"/>
              <a:t>2/1/21</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51</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Rectangle 6">
            <a:extLst>
              <a:ext uri="{FF2B5EF4-FFF2-40B4-BE49-F238E27FC236}">
                <a16:creationId xmlns:a16="http://schemas.microsoft.com/office/drawing/2014/main" id="{EBFE3DC6-3500-48AC-9D27-AEC877D5BC18}"/>
              </a:ext>
            </a:extLst>
          </p:cNvPr>
          <p:cNvSpPr/>
          <p:nvPr/>
        </p:nvSpPr>
        <p:spPr>
          <a:xfrm>
            <a:off x="558769" y="5721081"/>
            <a:ext cx="8026463" cy="5056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Generally we will use data frames to avoid complexity but you will be exposed to other data types.</a:t>
            </a:r>
          </a:p>
        </p:txBody>
      </p:sp>
      <p:graphicFrame>
        <p:nvGraphicFramePr>
          <p:cNvPr id="8" name="Table 7">
            <a:extLst>
              <a:ext uri="{FF2B5EF4-FFF2-40B4-BE49-F238E27FC236}">
                <a16:creationId xmlns:a16="http://schemas.microsoft.com/office/drawing/2014/main" id="{BDD1BB3F-1D1B-403E-9F8C-744FDB591F40}"/>
              </a:ext>
            </a:extLst>
          </p:cNvPr>
          <p:cNvGraphicFramePr>
            <a:graphicFrameLocks noGrp="1"/>
          </p:cNvGraphicFramePr>
          <p:nvPr/>
        </p:nvGraphicFramePr>
        <p:xfrm>
          <a:off x="366098" y="2628917"/>
          <a:ext cx="7886704" cy="1536372"/>
        </p:xfrm>
        <a:graphic>
          <a:graphicData uri="http://schemas.openxmlformats.org/drawingml/2006/table">
            <a:tbl>
              <a:tblPr>
                <a:tableStyleId>{BDBED569-4797-4DF1-A0F4-6AAB3CD982D8}</a:tableStyleId>
              </a:tblPr>
              <a:tblGrid>
                <a:gridCol w="1741219">
                  <a:extLst>
                    <a:ext uri="{9D8B030D-6E8A-4147-A177-3AD203B41FA5}">
                      <a16:colId xmlns:a16="http://schemas.microsoft.com/office/drawing/2014/main" val="2462555863"/>
                    </a:ext>
                  </a:extLst>
                </a:gridCol>
                <a:gridCol w="409699">
                  <a:extLst>
                    <a:ext uri="{9D8B030D-6E8A-4147-A177-3AD203B41FA5}">
                      <a16:colId xmlns:a16="http://schemas.microsoft.com/office/drawing/2014/main" val="2206198493"/>
                    </a:ext>
                  </a:extLst>
                </a:gridCol>
                <a:gridCol w="409699">
                  <a:extLst>
                    <a:ext uri="{9D8B030D-6E8A-4147-A177-3AD203B41FA5}">
                      <a16:colId xmlns:a16="http://schemas.microsoft.com/office/drawing/2014/main" val="3734439586"/>
                    </a:ext>
                  </a:extLst>
                </a:gridCol>
                <a:gridCol w="409699">
                  <a:extLst>
                    <a:ext uri="{9D8B030D-6E8A-4147-A177-3AD203B41FA5}">
                      <a16:colId xmlns:a16="http://schemas.microsoft.com/office/drawing/2014/main" val="469885366"/>
                    </a:ext>
                  </a:extLst>
                </a:gridCol>
                <a:gridCol w="409699">
                  <a:extLst>
                    <a:ext uri="{9D8B030D-6E8A-4147-A177-3AD203B41FA5}">
                      <a16:colId xmlns:a16="http://schemas.microsoft.com/office/drawing/2014/main" val="3818820315"/>
                    </a:ext>
                  </a:extLst>
                </a:gridCol>
                <a:gridCol w="409699">
                  <a:extLst>
                    <a:ext uri="{9D8B030D-6E8A-4147-A177-3AD203B41FA5}">
                      <a16:colId xmlns:a16="http://schemas.microsoft.com/office/drawing/2014/main" val="1899382651"/>
                    </a:ext>
                  </a:extLst>
                </a:gridCol>
                <a:gridCol w="409699">
                  <a:extLst>
                    <a:ext uri="{9D8B030D-6E8A-4147-A177-3AD203B41FA5}">
                      <a16:colId xmlns:a16="http://schemas.microsoft.com/office/drawing/2014/main" val="85536188"/>
                    </a:ext>
                  </a:extLst>
                </a:gridCol>
                <a:gridCol w="409699">
                  <a:extLst>
                    <a:ext uri="{9D8B030D-6E8A-4147-A177-3AD203B41FA5}">
                      <a16:colId xmlns:a16="http://schemas.microsoft.com/office/drawing/2014/main" val="1530926501"/>
                    </a:ext>
                  </a:extLst>
                </a:gridCol>
                <a:gridCol w="409699">
                  <a:extLst>
                    <a:ext uri="{9D8B030D-6E8A-4147-A177-3AD203B41FA5}">
                      <a16:colId xmlns:a16="http://schemas.microsoft.com/office/drawing/2014/main" val="4505107"/>
                    </a:ext>
                  </a:extLst>
                </a:gridCol>
                <a:gridCol w="409699">
                  <a:extLst>
                    <a:ext uri="{9D8B030D-6E8A-4147-A177-3AD203B41FA5}">
                      <a16:colId xmlns:a16="http://schemas.microsoft.com/office/drawing/2014/main" val="4077622788"/>
                    </a:ext>
                  </a:extLst>
                </a:gridCol>
                <a:gridCol w="409699">
                  <a:extLst>
                    <a:ext uri="{9D8B030D-6E8A-4147-A177-3AD203B41FA5}">
                      <a16:colId xmlns:a16="http://schemas.microsoft.com/office/drawing/2014/main" val="1906469053"/>
                    </a:ext>
                  </a:extLst>
                </a:gridCol>
                <a:gridCol w="409699">
                  <a:extLst>
                    <a:ext uri="{9D8B030D-6E8A-4147-A177-3AD203B41FA5}">
                      <a16:colId xmlns:a16="http://schemas.microsoft.com/office/drawing/2014/main" val="368410323"/>
                    </a:ext>
                  </a:extLst>
                </a:gridCol>
                <a:gridCol w="409699">
                  <a:extLst>
                    <a:ext uri="{9D8B030D-6E8A-4147-A177-3AD203B41FA5}">
                      <a16:colId xmlns:a16="http://schemas.microsoft.com/office/drawing/2014/main" val="2174536082"/>
                    </a:ext>
                  </a:extLst>
                </a:gridCol>
                <a:gridCol w="409699">
                  <a:extLst>
                    <a:ext uri="{9D8B030D-6E8A-4147-A177-3AD203B41FA5}">
                      <a16:colId xmlns:a16="http://schemas.microsoft.com/office/drawing/2014/main" val="3508400820"/>
                    </a:ext>
                  </a:extLst>
                </a:gridCol>
                <a:gridCol w="409699">
                  <a:extLst>
                    <a:ext uri="{9D8B030D-6E8A-4147-A177-3AD203B41FA5}">
                      <a16:colId xmlns:a16="http://schemas.microsoft.com/office/drawing/2014/main" val="360292573"/>
                    </a:ext>
                  </a:extLst>
                </a:gridCol>
                <a:gridCol w="409699">
                  <a:extLst>
                    <a:ext uri="{9D8B030D-6E8A-4147-A177-3AD203B41FA5}">
                      <a16:colId xmlns:a16="http://schemas.microsoft.com/office/drawing/2014/main" val="1568320996"/>
                    </a:ext>
                  </a:extLst>
                </a:gridCol>
              </a:tblGrid>
              <a:tr h="128031">
                <a:tc>
                  <a:txBody>
                    <a:bodyPr/>
                    <a:lstStyle/>
                    <a:p>
                      <a:pPr algn="l" fontAlgn="b"/>
                      <a:r>
                        <a:rPr lang="en-US" sz="700" u="none" strike="noStrike" dirty="0">
                          <a:effectLst/>
                        </a:rPr>
                        <a:t>name</a:t>
                      </a:r>
                      <a:endParaRPr lang="en-US" sz="700" b="0" i="0" u="none" strike="noStrike" dirty="0">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mfr</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type</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calories</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protein</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fat</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sodium</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fiber</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carbo</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sugars</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potass</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vitamins</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shelf</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weight</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cups</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rating</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3601106836"/>
                  </a:ext>
                </a:extLst>
              </a:tr>
              <a:tr h="128031">
                <a:tc>
                  <a:txBody>
                    <a:bodyPr/>
                    <a:lstStyle/>
                    <a:p>
                      <a:pPr algn="l" fontAlgn="b"/>
                      <a:r>
                        <a:rPr lang="en-US" sz="700" u="none" strike="noStrike">
                          <a:effectLst/>
                        </a:rPr>
                        <a:t>100%_Bran</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N</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70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130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6</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280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0.33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68.40297</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2753143261"/>
                  </a:ext>
                </a:extLst>
              </a:tr>
              <a:tr h="128031">
                <a:tc>
                  <a:txBody>
                    <a:bodyPr/>
                    <a:lstStyle/>
                    <a:p>
                      <a:pPr algn="l" fontAlgn="b"/>
                      <a:r>
                        <a:rPr lang="en-US" sz="700" u="none" strike="noStrike">
                          <a:effectLst/>
                        </a:rPr>
                        <a:t>100%_Natural_Bran</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Q</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120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8</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8</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135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33.98368</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3160689158"/>
                  </a:ext>
                </a:extLst>
              </a:tr>
              <a:tr h="128031">
                <a:tc>
                  <a:txBody>
                    <a:bodyPr/>
                    <a:lstStyle/>
                    <a:p>
                      <a:pPr algn="l" fontAlgn="b"/>
                      <a:r>
                        <a:rPr lang="en-US" sz="700" u="none" strike="noStrike">
                          <a:effectLst/>
                        </a:rPr>
                        <a:t>All-Bran</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K</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70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260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9</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7</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320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0.33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59.42551</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121999815"/>
                  </a:ext>
                </a:extLst>
              </a:tr>
              <a:tr h="128031">
                <a:tc>
                  <a:txBody>
                    <a:bodyPr/>
                    <a:lstStyle/>
                    <a:p>
                      <a:pPr algn="l" fontAlgn="b"/>
                      <a:r>
                        <a:rPr lang="en-US" sz="700" u="none" strike="noStrike">
                          <a:effectLst/>
                        </a:rPr>
                        <a:t>All-Bran_with_Extra_Fiber</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K</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50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140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14</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8</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330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93.70491</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280412706"/>
                  </a:ext>
                </a:extLst>
              </a:tr>
              <a:tr h="128031">
                <a:tc>
                  <a:txBody>
                    <a:bodyPr/>
                    <a:lstStyle/>
                    <a:p>
                      <a:pPr algn="l" fontAlgn="b"/>
                      <a:r>
                        <a:rPr lang="en-US" sz="700" u="none" strike="noStrike" dirty="0" err="1">
                          <a:effectLst/>
                        </a:rPr>
                        <a:t>Almond_Delight</a:t>
                      </a:r>
                      <a:endParaRPr lang="en-US" sz="700" b="0" i="0" u="none" strike="noStrike" dirty="0">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R</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110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200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14</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8</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0.75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34.38484</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1693462464"/>
                  </a:ext>
                </a:extLst>
              </a:tr>
              <a:tr h="128031">
                <a:tc>
                  <a:txBody>
                    <a:bodyPr/>
                    <a:lstStyle/>
                    <a:p>
                      <a:pPr algn="l" fontAlgn="b"/>
                      <a:r>
                        <a:rPr lang="en-US" sz="700" u="none" strike="noStrike">
                          <a:effectLst/>
                        </a:rPr>
                        <a:t>Apple_Cinnamon_Cheerios</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G</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110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180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10.5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70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0.75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29.50954</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2023565058"/>
                  </a:ext>
                </a:extLst>
              </a:tr>
              <a:tr h="128031">
                <a:tc>
                  <a:txBody>
                    <a:bodyPr/>
                    <a:lstStyle/>
                    <a:p>
                      <a:pPr algn="l" fontAlgn="b"/>
                      <a:r>
                        <a:rPr lang="en-US" sz="700" u="none" strike="noStrike">
                          <a:effectLst/>
                        </a:rPr>
                        <a:t>Apple_Jacks</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K</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110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14</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33.17409</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3359589694"/>
                  </a:ext>
                </a:extLst>
              </a:tr>
              <a:tr h="128031">
                <a:tc>
                  <a:txBody>
                    <a:bodyPr/>
                    <a:lstStyle/>
                    <a:p>
                      <a:pPr algn="l" fontAlgn="b"/>
                      <a:r>
                        <a:rPr lang="en-US" sz="700" u="none" strike="noStrike">
                          <a:effectLst/>
                        </a:rPr>
                        <a:t>Basic_4</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G</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130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210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18</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8</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100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1.33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0.75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37.03856</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2781848578"/>
                  </a:ext>
                </a:extLst>
              </a:tr>
              <a:tr h="128031">
                <a:tc>
                  <a:txBody>
                    <a:bodyPr/>
                    <a:lstStyle/>
                    <a:p>
                      <a:pPr algn="l" fontAlgn="b"/>
                      <a:r>
                        <a:rPr lang="en-US" sz="700" u="none" strike="noStrike">
                          <a:effectLst/>
                        </a:rPr>
                        <a:t>Bran_Chex</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R</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90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200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6</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0.67</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49.12025</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1861387736"/>
                  </a:ext>
                </a:extLst>
              </a:tr>
              <a:tr h="128031">
                <a:tc>
                  <a:txBody>
                    <a:bodyPr/>
                    <a:lstStyle/>
                    <a:p>
                      <a:pPr algn="l" fontAlgn="b"/>
                      <a:r>
                        <a:rPr lang="en-US" sz="700" u="none" strike="noStrike">
                          <a:effectLst/>
                        </a:rPr>
                        <a:t>Bran_Flakes</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P</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90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210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190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0.67</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53.31381</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2483488486"/>
                  </a:ext>
                </a:extLst>
              </a:tr>
              <a:tr h="128031">
                <a:tc>
                  <a:txBody>
                    <a:bodyPr/>
                    <a:lstStyle/>
                    <a:p>
                      <a:pPr algn="l" fontAlgn="b"/>
                      <a:r>
                        <a:rPr lang="en-US" sz="700" u="none" strike="noStrike">
                          <a:effectLst/>
                        </a:rPr>
                        <a:t>Cap'n'Crunch</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Q</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120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220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0.75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dirty="0">
                          <a:effectLst/>
                        </a:rPr>
                        <a:t>18.04285</a:t>
                      </a:r>
                      <a:endParaRPr lang="en-US" sz="700" b="0" i="0" u="none" strike="noStrike" dirty="0">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2131974887"/>
                  </a:ext>
                </a:extLst>
              </a:tr>
            </a:tbl>
          </a:graphicData>
        </a:graphic>
      </p:graphicFrame>
      <p:sp>
        <p:nvSpPr>
          <p:cNvPr id="9" name="Left Brace 8">
            <a:extLst>
              <a:ext uri="{FF2B5EF4-FFF2-40B4-BE49-F238E27FC236}">
                <a16:creationId xmlns:a16="http://schemas.microsoft.com/office/drawing/2014/main" id="{919A332C-BE54-4C04-B14E-FBCDF1808BDC}"/>
              </a:ext>
            </a:extLst>
          </p:cNvPr>
          <p:cNvSpPr/>
          <p:nvPr/>
        </p:nvSpPr>
        <p:spPr>
          <a:xfrm rot="5400000">
            <a:off x="1000683" y="1502037"/>
            <a:ext cx="492295" cy="1761464"/>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CB5B214D-231D-439A-B409-B9F9FA6C0A25}"/>
              </a:ext>
            </a:extLst>
          </p:cNvPr>
          <p:cNvSpPr txBox="1"/>
          <p:nvPr/>
        </p:nvSpPr>
        <p:spPr>
          <a:xfrm>
            <a:off x="203136" y="1348966"/>
            <a:ext cx="8451977" cy="646331"/>
          </a:xfrm>
          <a:prstGeom prst="rect">
            <a:avLst/>
          </a:prstGeom>
          <a:solidFill>
            <a:schemeClr val="accent5"/>
          </a:solidFill>
        </p:spPr>
        <p:txBody>
          <a:bodyPr wrap="square" rtlCol="0">
            <a:spAutoFit/>
          </a:bodyPr>
          <a:lstStyle/>
          <a:p>
            <a:r>
              <a:rPr lang="en-US" dirty="0"/>
              <a:t>Often the 1</a:t>
            </a:r>
            <a:r>
              <a:rPr lang="en-US" baseline="30000" dirty="0"/>
              <a:t>st</a:t>
            </a:r>
            <a:r>
              <a:rPr lang="en-US" dirty="0"/>
              <a:t> Column is a unique identifier but the identifier could also be a row attribute (not actually a vector)</a:t>
            </a:r>
          </a:p>
        </p:txBody>
      </p:sp>
    </p:spTree>
    <p:extLst>
      <p:ext uri="{BB962C8B-B14F-4D97-AF65-F5344CB8AC3E}">
        <p14:creationId xmlns:p14="http://schemas.microsoft.com/office/powerpoint/2010/main" val="39341837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53EFC8-4232-4598-94F6-94C0EBAFC469}" type="datetime1">
              <a:rPr lang="en-US" smtClean="0"/>
              <a:t>2/1/21</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52</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Rectangle 6">
            <a:extLst>
              <a:ext uri="{FF2B5EF4-FFF2-40B4-BE49-F238E27FC236}">
                <a16:creationId xmlns:a16="http://schemas.microsoft.com/office/drawing/2014/main" id="{EBFE3DC6-3500-48AC-9D27-AEC877D5BC18}"/>
              </a:ext>
            </a:extLst>
          </p:cNvPr>
          <p:cNvSpPr/>
          <p:nvPr/>
        </p:nvSpPr>
        <p:spPr>
          <a:xfrm>
            <a:off x="558769" y="5721081"/>
            <a:ext cx="8026463" cy="5056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Generally we will use data frames to avoid complexity but you will be exposed to other data types.</a:t>
            </a:r>
          </a:p>
        </p:txBody>
      </p:sp>
      <p:graphicFrame>
        <p:nvGraphicFramePr>
          <p:cNvPr id="8" name="Table 7">
            <a:extLst>
              <a:ext uri="{FF2B5EF4-FFF2-40B4-BE49-F238E27FC236}">
                <a16:creationId xmlns:a16="http://schemas.microsoft.com/office/drawing/2014/main" id="{BDD1BB3F-1D1B-403E-9F8C-744FDB591F40}"/>
              </a:ext>
            </a:extLst>
          </p:cNvPr>
          <p:cNvGraphicFramePr>
            <a:graphicFrameLocks noGrp="1"/>
          </p:cNvGraphicFramePr>
          <p:nvPr/>
        </p:nvGraphicFramePr>
        <p:xfrm>
          <a:off x="366098" y="2843237"/>
          <a:ext cx="7886704" cy="1536372"/>
        </p:xfrm>
        <a:graphic>
          <a:graphicData uri="http://schemas.openxmlformats.org/drawingml/2006/table">
            <a:tbl>
              <a:tblPr>
                <a:tableStyleId>{BDBED569-4797-4DF1-A0F4-6AAB3CD982D8}</a:tableStyleId>
              </a:tblPr>
              <a:tblGrid>
                <a:gridCol w="1741219">
                  <a:extLst>
                    <a:ext uri="{9D8B030D-6E8A-4147-A177-3AD203B41FA5}">
                      <a16:colId xmlns:a16="http://schemas.microsoft.com/office/drawing/2014/main" val="2462555863"/>
                    </a:ext>
                  </a:extLst>
                </a:gridCol>
                <a:gridCol w="409699">
                  <a:extLst>
                    <a:ext uri="{9D8B030D-6E8A-4147-A177-3AD203B41FA5}">
                      <a16:colId xmlns:a16="http://schemas.microsoft.com/office/drawing/2014/main" val="2206198493"/>
                    </a:ext>
                  </a:extLst>
                </a:gridCol>
                <a:gridCol w="409699">
                  <a:extLst>
                    <a:ext uri="{9D8B030D-6E8A-4147-A177-3AD203B41FA5}">
                      <a16:colId xmlns:a16="http://schemas.microsoft.com/office/drawing/2014/main" val="3734439586"/>
                    </a:ext>
                  </a:extLst>
                </a:gridCol>
                <a:gridCol w="409699">
                  <a:extLst>
                    <a:ext uri="{9D8B030D-6E8A-4147-A177-3AD203B41FA5}">
                      <a16:colId xmlns:a16="http://schemas.microsoft.com/office/drawing/2014/main" val="469885366"/>
                    </a:ext>
                  </a:extLst>
                </a:gridCol>
                <a:gridCol w="409699">
                  <a:extLst>
                    <a:ext uri="{9D8B030D-6E8A-4147-A177-3AD203B41FA5}">
                      <a16:colId xmlns:a16="http://schemas.microsoft.com/office/drawing/2014/main" val="3818820315"/>
                    </a:ext>
                  </a:extLst>
                </a:gridCol>
                <a:gridCol w="409699">
                  <a:extLst>
                    <a:ext uri="{9D8B030D-6E8A-4147-A177-3AD203B41FA5}">
                      <a16:colId xmlns:a16="http://schemas.microsoft.com/office/drawing/2014/main" val="1899382651"/>
                    </a:ext>
                  </a:extLst>
                </a:gridCol>
                <a:gridCol w="409699">
                  <a:extLst>
                    <a:ext uri="{9D8B030D-6E8A-4147-A177-3AD203B41FA5}">
                      <a16:colId xmlns:a16="http://schemas.microsoft.com/office/drawing/2014/main" val="85536188"/>
                    </a:ext>
                  </a:extLst>
                </a:gridCol>
                <a:gridCol w="409699">
                  <a:extLst>
                    <a:ext uri="{9D8B030D-6E8A-4147-A177-3AD203B41FA5}">
                      <a16:colId xmlns:a16="http://schemas.microsoft.com/office/drawing/2014/main" val="1530926501"/>
                    </a:ext>
                  </a:extLst>
                </a:gridCol>
                <a:gridCol w="409699">
                  <a:extLst>
                    <a:ext uri="{9D8B030D-6E8A-4147-A177-3AD203B41FA5}">
                      <a16:colId xmlns:a16="http://schemas.microsoft.com/office/drawing/2014/main" val="4505107"/>
                    </a:ext>
                  </a:extLst>
                </a:gridCol>
                <a:gridCol w="409699">
                  <a:extLst>
                    <a:ext uri="{9D8B030D-6E8A-4147-A177-3AD203B41FA5}">
                      <a16:colId xmlns:a16="http://schemas.microsoft.com/office/drawing/2014/main" val="4077622788"/>
                    </a:ext>
                  </a:extLst>
                </a:gridCol>
                <a:gridCol w="409699">
                  <a:extLst>
                    <a:ext uri="{9D8B030D-6E8A-4147-A177-3AD203B41FA5}">
                      <a16:colId xmlns:a16="http://schemas.microsoft.com/office/drawing/2014/main" val="1906469053"/>
                    </a:ext>
                  </a:extLst>
                </a:gridCol>
                <a:gridCol w="409699">
                  <a:extLst>
                    <a:ext uri="{9D8B030D-6E8A-4147-A177-3AD203B41FA5}">
                      <a16:colId xmlns:a16="http://schemas.microsoft.com/office/drawing/2014/main" val="368410323"/>
                    </a:ext>
                  </a:extLst>
                </a:gridCol>
                <a:gridCol w="409699">
                  <a:extLst>
                    <a:ext uri="{9D8B030D-6E8A-4147-A177-3AD203B41FA5}">
                      <a16:colId xmlns:a16="http://schemas.microsoft.com/office/drawing/2014/main" val="2174536082"/>
                    </a:ext>
                  </a:extLst>
                </a:gridCol>
                <a:gridCol w="409699">
                  <a:extLst>
                    <a:ext uri="{9D8B030D-6E8A-4147-A177-3AD203B41FA5}">
                      <a16:colId xmlns:a16="http://schemas.microsoft.com/office/drawing/2014/main" val="3508400820"/>
                    </a:ext>
                  </a:extLst>
                </a:gridCol>
                <a:gridCol w="409699">
                  <a:extLst>
                    <a:ext uri="{9D8B030D-6E8A-4147-A177-3AD203B41FA5}">
                      <a16:colId xmlns:a16="http://schemas.microsoft.com/office/drawing/2014/main" val="360292573"/>
                    </a:ext>
                  </a:extLst>
                </a:gridCol>
                <a:gridCol w="409699">
                  <a:extLst>
                    <a:ext uri="{9D8B030D-6E8A-4147-A177-3AD203B41FA5}">
                      <a16:colId xmlns:a16="http://schemas.microsoft.com/office/drawing/2014/main" val="1568320996"/>
                    </a:ext>
                  </a:extLst>
                </a:gridCol>
              </a:tblGrid>
              <a:tr h="128031">
                <a:tc>
                  <a:txBody>
                    <a:bodyPr/>
                    <a:lstStyle/>
                    <a:p>
                      <a:pPr algn="l" fontAlgn="b"/>
                      <a:r>
                        <a:rPr lang="en-US" sz="700" u="none" strike="noStrike" dirty="0">
                          <a:effectLst/>
                        </a:rPr>
                        <a:t>name</a:t>
                      </a:r>
                      <a:endParaRPr lang="en-US" sz="700" b="0" i="0" u="none" strike="noStrike" dirty="0">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mfr</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type</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calories</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protein</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fat</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sodium</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fiber</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carbo</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sugars</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potass</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vitamins</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shelf</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weight</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cups</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rating</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3601106836"/>
                  </a:ext>
                </a:extLst>
              </a:tr>
              <a:tr h="128031">
                <a:tc>
                  <a:txBody>
                    <a:bodyPr/>
                    <a:lstStyle/>
                    <a:p>
                      <a:pPr algn="l" fontAlgn="b"/>
                      <a:r>
                        <a:rPr lang="en-US" sz="700" u="none" strike="noStrike">
                          <a:effectLst/>
                        </a:rPr>
                        <a:t>100%_Bran</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N</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70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130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6</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280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0.33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68.40297</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2753143261"/>
                  </a:ext>
                </a:extLst>
              </a:tr>
              <a:tr h="128031">
                <a:tc>
                  <a:txBody>
                    <a:bodyPr/>
                    <a:lstStyle/>
                    <a:p>
                      <a:pPr algn="l" fontAlgn="b"/>
                      <a:r>
                        <a:rPr lang="en-US" sz="700" u="none" strike="noStrike">
                          <a:effectLst/>
                        </a:rPr>
                        <a:t>100%_Natural_Bran</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Q</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120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8</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8</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135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33.98368</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3160689158"/>
                  </a:ext>
                </a:extLst>
              </a:tr>
              <a:tr h="128031">
                <a:tc>
                  <a:txBody>
                    <a:bodyPr/>
                    <a:lstStyle/>
                    <a:p>
                      <a:pPr algn="l" fontAlgn="b"/>
                      <a:r>
                        <a:rPr lang="en-US" sz="700" u="none" strike="noStrike">
                          <a:effectLst/>
                        </a:rPr>
                        <a:t>All-Bran</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K</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70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260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9</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7</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320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0.33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59.42551</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121999815"/>
                  </a:ext>
                </a:extLst>
              </a:tr>
              <a:tr h="128031">
                <a:tc>
                  <a:txBody>
                    <a:bodyPr/>
                    <a:lstStyle/>
                    <a:p>
                      <a:pPr algn="l" fontAlgn="b"/>
                      <a:r>
                        <a:rPr lang="en-US" sz="700" u="none" strike="noStrike">
                          <a:effectLst/>
                        </a:rPr>
                        <a:t>All-Bran_with_Extra_Fiber</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K</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50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140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14</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8</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330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93.70491</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280412706"/>
                  </a:ext>
                </a:extLst>
              </a:tr>
              <a:tr h="128031">
                <a:tc>
                  <a:txBody>
                    <a:bodyPr/>
                    <a:lstStyle/>
                    <a:p>
                      <a:pPr algn="l" fontAlgn="b"/>
                      <a:r>
                        <a:rPr lang="en-US" sz="700" u="none" strike="noStrike" dirty="0" err="1">
                          <a:effectLst/>
                        </a:rPr>
                        <a:t>Almond_Delight</a:t>
                      </a:r>
                      <a:endParaRPr lang="en-US" sz="700" b="0" i="0" u="none" strike="noStrike" dirty="0">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R</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110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200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14</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8</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0.75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34.38484</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1693462464"/>
                  </a:ext>
                </a:extLst>
              </a:tr>
              <a:tr h="128031">
                <a:tc>
                  <a:txBody>
                    <a:bodyPr/>
                    <a:lstStyle/>
                    <a:p>
                      <a:pPr algn="l" fontAlgn="b"/>
                      <a:r>
                        <a:rPr lang="en-US" sz="700" u="none" strike="noStrike">
                          <a:effectLst/>
                        </a:rPr>
                        <a:t>Apple_Cinnamon_Cheerios</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G</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110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180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10.5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70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0.75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29.50954</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2023565058"/>
                  </a:ext>
                </a:extLst>
              </a:tr>
              <a:tr h="128031">
                <a:tc>
                  <a:txBody>
                    <a:bodyPr/>
                    <a:lstStyle/>
                    <a:p>
                      <a:pPr algn="l" fontAlgn="b"/>
                      <a:r>
                        <a:rPr lang="en-US" sz="700" u="none" strike="noStrike">
                          <a:effectLst/>
                        </a:rPr>
                        <a:t>Apple_Jacks</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K</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110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14</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33.17409</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3359589694"/>
                  </a:ext>
                </a:extLst>
              </a:tr>
              <a:tr h="128031">
                <a:tc>
                  <a:txBody>
                    <a:bodyPr/>
                    <a:lstStyle/>
                    <a:p>
                      <a:pPr algn="l" fontAlgn="b"/>
                      <a:r>
                        <a:rPr lang="en-US" sz="700" u="none" strike="noStrike">
                          <a:effectLst/>
                        </a:rPr>
                        <a:t>Basic_4</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G</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130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210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18</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8</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100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1.33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0.75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37.03856</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2781848578"/>
                  </a:ext>
                </a:extLst>
              </a:tr>
              <a:tr h="128031">
                <a:tc>
                  <a:txBody>
                    <a:bodyPr/>
                    <a:lstStyle/>
                    <a:p>
                      <a:pPr algn="l" fontAlgn="b"/>
                      <a:r>
                        <a:rPr lang="en-US" sz="700" u="none" strike="noStrike">
                          <a:effectLst/>
                        </a:rPr>
                        <a:t>Bran_Chex</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R</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90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200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6</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0.67</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49.12025</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1861387736"/>
                  </a:ext>
                </a:extLst>
              </a:tr>
              <a:tr h="128031">
                <a:tc>
                  <a:txBody>
                    <a:bodyPr/>
                    <a:lstStyle/>
                    <a:p>
                      <a:pPr algn="l" fontAlgn="b"/>
                      <a:r>
                        <a:rPr lang="en-US" sz="700" u="none" strike="noStrike">
                          <a:effectLst/>
                        </a:rPr>
                        <a:t>Bran_Flakes</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P</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90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210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190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0.67</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53.31381</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2483488486"/>
                  </a:ext>
                </a:extLst>
              </a:tr>
              <a:tr h="128031">
                <a:tc>
                  <a:txBody>
                    <a:bodyPr/>
                    <a:lstStyle/>
                    <a:p>
                      <a:pPr algn="l" fontAlgn="b"/>
                      <a:r>
                        <a:rPr lang="en-US" sz="700" u="none" strike="noStrike">
                          <a:effectLst/>
                        </a:rPr>
                        <a:t>Cap'n'Crunch</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Q</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120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220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0.75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dirty="0">
                          <a:effectLst/>
                        </a:rPr>
                        <a:t>18.04285</a:t>
                      </a:r>
                      <a:endParaRPr lang="en-US" sz="700" b="0" i="0" u="none" strike="noStrike" dirty="0">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2131974887"/>
                  </a:ext>
                </a:extLst>
              </a:tr>
            </a:tbl>
          </a:graphicData>
        </a:graphic>
      </p:graphicFrame>
      <p:sp>
        <p:nvSpPr>
          <p:cNvPr id="10" name="Left Brace 9">
            <a:extLst>
              <a:ext uri="{FF2B5EF4-FFF2-40B4-BE49-F238E27FC236}">
                <a16:creationId xmlns:a16="http://schemas.microsoft.com/office/drawing/2014/main" id="{610D5220-7462-40A6-A85B-0CE3AB34BD11}"/>
              </a:ext>
            </a:extLst>
          </p:cNvPr>
          <p:cNvSpPr/>
          <p:nvPr/>
        </p:nvSpPr>
        <p:spPr>
          <a:xfrm rot="5400000">
            <a:off x="4683052" y="-277801"/>
            <a:ext cx="565550" cy="5676528"/>
          </a:xfrm>
          <a:prstGeom prst="leftBrace">
            <a:avLst/>
          </a:prstGeom>
          <a:ln w="38100"/>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TextBox 11">
            <a:extLst>
              <a:ext uri="{FF2B5EF4-FFF2-40B4-BE49-F238E27FC236}">
                <a16:creationId xmlns:a16="http://schemas.microsoft.com/office/drawing/2014/main" id="{CB5B214D-231D-439A-B409-B9F9FA6C0A25}"/>
              </a:ext>
            </a:extLst>
          </p:cNvPr>
          <p:cNvSpPr txBox="1"/>
          <p:nvPr/>
        </p:nvSpPr>
        <p:spPr>
          <a:xfrm>
            <a:off x="203136" y="1077500"/>
            <a:ext cx="8672850" cy="861774"/>
          </a:xfrm>
          <a:prstGeom prst="rect">
            <a:avLst/>
          </a:prstGeom>
          <a:solidFill>
            <a:schemeClr val="accent5"/>
          </a:solidFill>
        </p:spPr>
        <p:txBody>
          <a:bodyPr wrap="square" rtlCol="0">
            <a:spAutoFit/>
          </a:bodyPr>
          <a:lstStyle/>
          <a:p>
            <a:r>
              <a:rPr lang="en-US" dirty="0"/>
              <a:t>Informative features are usually independent &amp; do not lend information to other rows (auto-correlation).  Can be called informative columns, independent variables, or features.  </a:t>
            </a:r>
          </a:p>
          <a:p>
            <a:r>
              <a:rPr lang="en-US" sz="1400" i="1" dirty="0"/>
              <a:t>Remember in a DF, these can be mixed with decimals, integers, factors, strings, T/F.</a:t>
            </a:r>
            <a:endParaRPr lang="en-US" i="1" dirty="0"/>
          </a:p>
        </p:txBody>
      </p:sp>
      <p:sp>
        <p:nvSpPr>
          <p:cNvPr id="11" name="Title 1"/>
          <p:cNvSpPr>
            <a:spLocks noGrp="1"/>
          </p:cNvSpPr>
          <p:nvPr>
            <p:ph type="title"/>
          </p:nvPr>
        </p:nvSpPr>
        <p:spPr>
          <a:xfrm>
            <a:off x="628650" y="365126"/>
            <a:ext cx="7886700" cy="591477"/>
          </a:xfrm>
        </p:spPr>
        <p:txBody>
          <a:bodyPr/>
          <a:lstStyle/>
          <a:p>
            <a:r>
              <a:rPr lang="en-US" dirty="0"/>
              <a:t>Data Structure for Analysis &amp; Modeling</a:t>
            </a:r>
          </a:p>
        </p:txBody>
      </p:sp>
    </p:spTree>
    <p:extLst>
      <p:ext uri="{BB962C8B-B14F-4D97-AF65-F5344CB8AC3E}">
        <p14:creationId xmlns:p14="http://schemas.microsoft.com/office/powerpoint/2010/main" val="42809912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 for Analysis &amp; Modeling</a:t>
            </a:r>
          </a:p>
        </p:txBody>
      </p:sp>
      <p:sp>
        <p:nvSpPr>
          <p:cNvPr id="4" name="Date Placeholder 3"/>
          <p:cNvSpPr>
            <a:spLocks noGrp="1"/>
          </p:cNvSpPr>
          <p:nvPr>
            <p:ph type="dt" sz="half" idx="10"/>
          </p:nvPr>
        </p:nvSpPr>
        <p:spPr/>
        <p:txBody>
          <a:bodyPr/>
          <a:lstStyle/>
          <a:p>
            <a:fld id="{D753EFC8-4232-4598-94F6-94C0EBAFC469}" type="datetime1">
              <a:rPr lang="en-US" smtClean="0"/>
              <a:t>2/1/21</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53</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Rectangle 6">
            <a:extLst>
              <a:ext uri="{FF2B5EF4-FFF2-40B4-BE49-F238E27FC236}">
                <a16:creationId xmlns:a16="http://schemas.microsoft.com/office/drawing/2014/main" id="{EBFE3DC6-3500-48AC-9D27-AEC877D5BC18}"/>
              </a:ext>
            </a:extLst>
          </p:cNvPr>
          <p:cNvSpPr/>
          <p:nvPr/>
        </p:nvSpPr>
        <p:spPr>
          <a:xfrm>
            <a:off x="558769" y="5721081"/>
            <a:ext cx="8026463" cy="5056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Generally we will use data frames to avoid complexity but you will be exposed to other data types.</a:t>
            </a:r>
          </a:p>
        </p:txBody>
      </p:sp>
      <p:graphicFrame>
        <p:nvGraphicFramePr>
          <p:cNvPr id="8" name="Table 7">
            <a:extLst>
              <a:ext uri="{FF2B5EF4-FFF2-40B4-BE49-F238E27FC236}">
                <a16:creationId xmlns:a16="http://schemas.microsoft.com/office/drawing/2014/main" id="{BDD1BB3F-1D1B-403E-9F8C-744FDB591F40}"/>
              </a:ext>
            </a:extLst>
          </p:cNvPr>
          <p:cNvGraphicFramePr>
            <a:graphicFrameLocks noGrp="1"/>
          </p:cNvGraphicFramePr>
          <p:nvPr/>
        </p:nvGraphicFramePr>
        <p:xfrm>
          <a:off x="366098" y="2628917"/>
          <a:ext cx="7886704" cy="1536372"/>
        </p:xfrm>
        <a:graphic>
          <a:graphicData uri="http://schemas.openxmlformats.org/drawingml/2006/table">
            <a:tbl>
              <a:tblPr>
                <a:tableStyleId>{BDBED569-4797-4DF1-A0F4-6AAB3CD982D8}</a:tableStyleId>
              </a:tblPr>
              <a:tblGrid>
                <a:gridCol w="1741219">
                  <a:extLst>
                    <a:ext uri="{9D8B030D-6E8A-4147-A177-3AD203B41FA5}">
                      <a16:colId xmlns:a16="http://schemas.microsoft.com/office/drawing/2014/main" val="2462555863"/>
                    </a:ext>
                  </a:extLst>
                </a:gridCol>
                <a:gridCol w="409699">
                  <a:extLst>
                    <a:ext uri="{9D8B030D-6E8A-4147-A177-3AD203B41FA5}">
                      <a16:colId xmlns:a16="http://schemas.microsoft.com/office/drawing/2014/main" val="2206198493"/>
                    </a:ext>
                  </a:extLst>
                </a:gridCol>
                <a:gridCol w="409699">
                  <a:extLst>
                    <a:ext uri="{9D8B030D-6E8A-4147-A177-3AD203B41FA5}">
                      <a16:colId xmlns:a16="http://schemas.microsoft.com/office/drawing/2014/main" val="3734439586"/>
                    </a:ext>
                  </a:extLst>
                </a:gridCol>
                <a:gridCol w="409699">
                  <a:extLst>
                    <a:ext uri="{9D8B030D-6E8A-4147-A177-3AD203B41FA5}">
                      <a16:colId xmlns:a16="http://schemas.microsoft.com/office/drawing/2014/main" val="469885366"/>
                    </a:ext>
                  </a:extLst>
                </a:gridCol>
                <a:gridCol w="409699">
                  <a:extLst>
                    <a:ext uri="{9D8B030D-6E8A-4147-A177-3AD203B41FA5}">
                      <a16:colId xmlns:a16="http://schemas.microsoft.com/office/drawing/2014/main" val="3818820315"/>
                    </a:ext>
                  </a:extLst>
                </a:gridCol>
                <a:gridCol w="409699">
                  <a:extLst>
                    <a:ext uri="{9D8B030D-6E8A-4147-A177-3AD203B41FA5}">
                      <a16:colId xmlns:a16="http://schemas.microsoft.com/office/drawing/2014/main" val="1899382651"/>
                    </a:ext>
                  </a:extLst>
                </a:gridCol>
                <a:gridCol w="409699">
                  <a:extLst>
                    <a:ext uri="{9D8B030D-6E8A-4147-A177-3AD203B41FA5}">
                      <a16:colId xmlns:a16="http://schemas.microsoft.com/office/drawing/2014/main" val="85536188"/>
                    </a:ext>
                  </a:extLst>
                </a:gridCol>
                <a:gridCol w="409699">
                  <a:extLst>
                    <a:ext uri="{9D8B030D-6E8A-4147-A177-3AD203B41FA5}">
                      <a16:colId xmlns:a16="http://schemas.microsoft.com/office/drawing/2014/main" val="1530926501"/>
                    </a:ext>
                  </a:extLst>
                </a:gridCol>
                <a:gridCol w="409699">
                  <a:extLst>
                    <a:ext uri="{9D8B030D-6E8A-4147-A177-3AD203B41FA5}">
                      <a16:colId xmlns:a16="http://schemas.microsoft.com/office/drawing/2014/main" val="4505107"/>
                    </a:ext>
                  </a:extLst>
                </a:gridCol>
                <a:gridCol w="409699">
                  <a:extLst>
                    <a:ext uri="{9D8B030D-6E8A-4147-A177-3AD203B41FA5}">
                      <a16:colId xmlns:a16="http://schemas.microsoft.com/office/drawing/2014/main" val="4077622788"/>
                    </a:ext>
                  </a:extLst>
                </a:gridCol>
                <a:gridCol w="409699">
                  <a:extLst>
                    <a:ext uri="{9D8B030D-6E8A-4147-A177-3AD203B41FA5}">
                      <a16:colId xmlns:a16="http://schemas.microsoft.com/office/drawing/2014/main" val="1906469053"/>
                    </a:ext>
                  </a:extLst>
                </a:gridCol>
                <a:gridCol w="409699">
                  <a:extLst>
                    <a:ext uri="{9D8B030D-6E8A-4147-A177-3AD203B41FA5}">
                      <a16:colId xmlns:a16="http://schemas.microsoft.com/office/drawing/2014/main" val="368410323"/>
                    </a:ext>
                  </a:extLst>
                </a:gridCol>
                <a:gridCol w="409699">
                  <a:extLst>
                    <a:ext uri="{9D8B030D-6E8A-4147-A177-3AD203B41FA5}">
                      <a16:colId xmlns:a16="http://schemas.microsoft.com/office/drawing/2014/main" val="2174536082"/>
                    </a:ext>
                  </a:extLst>
                </a:gridCol>
                <a:gridCol w="409699">
                  <a:extLst>
                    <a:ext uri="{9D8B030D-6E8A-4147-A177-3AD203B41FA5}">
                      <a16:colId xmlns:a16="http://schemas.microsoft.com/office/drawing/2014/main" val="3508400820"/>
                    </a:ext>
                  </a:extLst>
                </a:gridCol>
                <a:gridCol w="409699">
                  <a:extLst>
                    <a:ext uri="{9D8B030D-6E8A-4147-A177-3AD203B41FA5}">
                      <a16:colId xmlns:a16="http://schemas.microsoft.com/office/drawing/2014/main" val="360292573"/>
                    </a:ext>
                  </a:extLst>
                </a:gridCol>
                <a:gridCol w="409699">
                  <a:extLst>
                    <a:ext uri="{9D8B030D-6E8A-4147-A177-3AD203B41FA5}">
                      <a16:colId xmlns:a16="http://schemas.microsoft.com/office/drawing/2014/main" val="1568320996"/>
                    </a:ext>
                  </a:extLst>
                </a:gridCol>
              </a:tblGrid>
              <a:tr h="128031">
                <a:tc>
                  <a:txBody>
                    <a:bodyPr/>
                    <a:lstStyle/>
                    <a:p>
                      <a:pPr algn="l" fontAlgn="b"/>
                      <a:r>
                        <a:rPr lang="en-US" sz="700" u="none" strike="noStrike" dirty="0">
                          <a:effectLst/>
                        </a:rPr>
                        <a:t>name</a:t>
                      </a:r>
                      <a:endParaRPr lang="en-US" sz="700" b="0" i="0" u="none" strike="noStrike" dirty="0">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mfr</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type</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calories</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protein</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fat</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sodium</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fiber</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carbo</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sugars</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potass</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vitamins</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shelf</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weight</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cups</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rating</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3601106836"/>
                  </a:ext>
                </a:extLst>
              </a:tr>
              <a:tr h="128031">
                <a:tc>
                  <a:txBody>
                    <a:bodyPr/>
                    <a:lstStyle/>
                    <a:p>
                      <a:pPr algn="l" fontAlgn="b"/>
                      <a:r>
                        <a:rPr lang="en-US" sz="700" u="none" strike="noStrike">
                          <a:effectLst/>
                        </a:rPr>
                        <a:t>100%_Bran</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N</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70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130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6</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280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0.33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68.40297</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2753143261"/>
                  </a:ext>
                </a:extLst>
              </a:tr>
              <a:tr h="128031">
                <a:tc>
                  <a:txBody>
                    <a:bodyPr/>
                    <a:lstStyle/>
                    <a:p>
                      <a:pPr algn="l" fontAlgn="b"/>
                      <a:r>
                        <a:rPr lang="en-US" sz="700" u="none" strike="noStrike">
                          <a:effectLst/>
                        </a:rPr>
                        <a:t>100%_Natural_Bran</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Q</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120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8</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8</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135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33.98368</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3160689158"/>
                  </a:ext>
                </a:extLst>
              </a:tr>
              <a:tr h="128031">
                <a:tc>
                  <a:txBody>
                    <a:bodyPr/>
                    <a:lstStyle/>
                    <a:p>
                      <a:pPr algn="l" fontAlgn="b"/>
                      <a:r>
                        <a:rPr lang="en-US" sz="700" u="none" strike="noStrike">
                          <a:effectLst/>
                        </a:rPr>
                        <a:t>All-Bran</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K</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70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260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9</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7</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320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0.33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59.42551</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121999815"/>
                  </a:ext>
                </a:extLst>
              </a:tr>
              <a:tr h="128031">
                <a:tc>
                  <a:txBody>
                    <a:bodyPr/>
                    <a:lstStyle/>
                    <a:p>
                      <a:pPr algn="l" fontAlgn="b"/>
                      <a:r>
                        <a:rPr lang="en-US" sz="700" u="none" strike="noStrike">
                          <a:effectLst/>
                        </a:rPr>
                        <a:t>All-Bran_with_Extra_Fiber</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K</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50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140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14</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8</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330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93.70491</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280412706"/>
                  </a:ext>
                </a:extLst>
              </a:tr>
              <a:tr h="128031">
                <a:tc>
                  <a:txBody>
                    <a:bodyPr/>
                    <a:lstStyle/>
                    <a:p>
                      <a:pPr algn="l" fontAlgn="b"/>
                      <a:r>
                        <a:rPr lang="en-US" sz="700" u="none" strike="noStrike" dirty="0" err="1">
                          <a:effectLst/>
                        </a:rPr>
                        <a:t>Almond_Delight</a:t>
                      </a:r>
                      <a:endParaRPr lang="en-US" sz="700" b="0" i="0" u="none" strike="noStrike" dirty="0">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R</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110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200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14</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8</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0.75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34.38484</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1693462464"/>
                  </a:ext>
                </a:extLst>
              </a:tr>
              <a:tr h="128031">
                <a:tc>
                  <a:txBody>
                    <a:bodyPr/>
                    <a:lstStyle/>
                    <a:p>
                      <a:pPr algn="l" fontAlgn="b"/>
                      <a:r>
                        <a:rPr lang="en-US" sz="700" u="none" strike="noStrike">
                          <a:effectLst/>
                        </a:rPr>
                        <a:t>Apple_Cinnamon_Cheerios</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G</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110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180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10.5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70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0.75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29.50954</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2023565058"/>
                  </a:ext>
                </a:extLst>
              </a:tr>
              <a:tr h="128031">
                <a:tc>
                  <a:txBody>
                    <a:bodyPr/>
                    <a:lstStyle/>
                    <a:p>
                      <a:pPr algn="l" fontAlgn="b"/>
                      <a:r>
                        <a:rPr lang="en-US" sz="700" u="none" strike="noStrike">
                          <a:effectLst/>
                        </a:rPr>
                        <a:t>Apple_Jacks</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K</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110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14</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33.17409</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3359589694"/>
                  </a:ext>
                </a:extLst>
              </a:tr>
              <a:tr h="128031">
                <a:tc>
                  <a:txBody>
                    <a:bodyPr/>
                    <a:lstStyle/>
                    <a:p>
                      <a:pPr algn="l" fontAlgn="b"/>
                      <a:r>
                        <a:rPr lang="en-US" sz="700" u="none" strike="noStrike">
                          <a:effectLst/>
                        </a:rPr>
                        <a:t>Basic_4</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G</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130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210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18</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8</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100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1.33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0.75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37.03856</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2781848578"/>
                  </a:ext>
                </a:extLst>
              </a:tr>
              <a:tr h="128031">
                <a:tc>
                  <a:txBody>
                    <a:bodyPr/>
                    <a:lstStyle/>
                    <a:p>
                      <a:pPr algn="l" fontAlgn="b"/>
                      <a:r>
                        <a:rPr lang="en-US" sz="700" u="none" strike="noStrike">
                          <a:effectLst/>
                        </a:rPr>
                        <a:t>Bran_Chex</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R</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90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200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6</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0.67</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49.12025</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1861387736"/>
                  </a:ext>
                </a:extLst>
              </a:tr>
              <a:tr h="128031">
                <a:tc>
                  <a:txBody>
                    <a:bodyPr/>
                    <a:lstStyle/>
                    <a:p>
                      <a:pPr algn="l" fontAlgn="b"/>
                      <a:r>
                        <a:rPr lang="en-US" sz="700" u="none" strike="noStrike">
                          <a:effectLst/>
                        </a:rPr>
                        <a:t>Bran_Flakes</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P</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90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210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190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0.67</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53.31381</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2483488486"/>
                  </a:ext>
                </a:extLst>
              </a:tr>
              <a:tr h="128031">
                <a:tc>
                  <a:txBody>
                    <a:bodyPr/>
                    <a:lstStyle/>
                    <a:p>
                      <a:pPr algn="l" fontAlgn="b"/>
                      <a:r>
                        <a:rPr lang="en-US" sz="700" u="none" strike="noStrike" dirty="0" err="1">
                          <a:effectLst/>
                        </a:rPr>
                        <a:t>Cap'n'Crunch</a:t>
                      </a:r>
                      <a:endParaRPr lang="en-US" sz="700" b="0" i="0" u="none" strike="noStrike" dirty="0">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Q</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120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220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0.75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dirty="0">
                          <a:effectLst/>
                        </a:rPr>
                        <a:t>18.04285</a:t>
                      </a:r>
                      <a:endParaRPr lang="en-US" sz="700" b="0" i="0" u="none" strike="noStrike" dirty="0">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2131974887"/>
                  </a:ext>
                </a:extLst>
              </a:tr>
            </a:tbl>
          </a:graphicData>
        </a:graphic>
      </p:graphicFrame>
      <p:sp>
        <p:nvSpPr>
          <p:cNvPr id="11" name="Left Brace 10">
            <a:extLst>
              <a:ext uri="{FF2B5EF4-FFF2-40B4-BE49-F238E27FC236}">
                <a16:creationId xmlns:a16="http://schemas.microsoft.com/office/drawing/2014/main" id="{E4CAD567-797C-4C87-9CC6-DEA8CD4AE555}"/>
              </a:ext>
            </a:extLst>
          </p:cNvPr>
          <p:cNvSpPr/>
          <p:nvPr/>
        </p:nvSpPr>
        <p:spPr>
          <a:xfrm rot="5400000">
            <a:off x="7750608" y="2126726"/>
            <a:ext cx="555675" cy="448712"/>
          </a:xfrm>
          <a:prstGeom prst="leftBrace">
            <a:avLst/>
          </a:prstGeom>
          <a:ln w="38100"/>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TextBox 11">
            <a:extLst>
              <a:ext uri="{FF2B5EF4-FFF2-40B4-BE49-F238E27FC236}">
                <a16:creationId xmlns:a16="http://schemas.microsoft.com/office/drawing/2014/main" id="{CB5B214D-231D-439A-B409-B9F9FA6C0A25}"/>
              </a:ext>
            </a:extLst>
          </p:cNvPr>
          <p:cNvSpPr txBox="1"/>
          <p:nvPr/>
        </p:nvSpPr>
        <p:spPr>
          <a:xfrm>
            <a:off x="203136" y="1348966"/>
            <a:ext cx="8451977" cy="738664"/>
          </a:xfrm>
          <a:prstGeom prst="rect">
            <a:avLst/>
          </a:prstGeom>
          <a:solidFill>
            <a:schemeClr val="accent5"/>
          </a:solidFill>
        </p:spPr>
        <p:txBody>
          <a:bodyPr wrap="square" rtlCol="0">
            <a:spAutoFit/>
          </a:bodyPr>
          <a:lstStyle/>
          <a:p>
            <a:r>
              <a:rPr lang="en-US" dirty="0"/>
              <a:t>If we are doing supervised learning, there is a dependent variable.  </a:t>
            </a:r>
          </a:p>
          <a:p>
            <a:r>
              <a:rPr lang="en-US" sz="1200" dirty="0"/>
              <a:t>This is the outcome and is “dependent” on the informative columns. An analysis with this vector can be binary, classification, or predictive.</a:t>
            </a:r>
            <a:endParaRPr lang="en-US" i="1" dirty="0"/>
          </a:p>
        </p:txBody>
      </p:sp>
    </p:spTree>
    <p:extLst>
      <p:ext uri="{BB962C8B-B14F-4D97-AF65-F5344CB8AC3E}">
        <p14:creationId xmlns:p14="http://schemas.microsoft.com/office/powerpoint/2010/main" val="15938595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6E596-97F5-4983-BE43-6BFC41A931AE}"/>
              </a:ext>
            </a:extLst>
          </p:cNvPr>
          <p:cNvSpPr>
            <a:spLocks noGrp="1"/>
          </p:cNvSpPr>
          <p:nvPr>
            <p:ph type="title"/>
          </p:nvPr>
        </p:nvSpPr>
        <p:spPr/>
        <p:txBody>
          <a:bodyPr/>
          <a:lstStyle/>
          <a:p>
            <a:r>
              <a:rPr lang="en-US" dirty="0"/>
              <a:t>When should you use a specific data type?</a:t>
            </a:r>
          </a:p>
        </p:txBody>
      </p:sp>
      <p:sp>
        <p:nvSpPr>
          <p:cNvPr id="4" name="Date Placeholder 3">
            <a:extLst>
              <a:ext uri="{FF2B5EF4-FFF2-40B4-BE49-F238E27FC236}">
                <a16:creationId xmlns:a16="http://schemas.microsoft.com/office/drawing/2014/main" id="{92453F4A-5E25-4A15-AE1D-092272361032}"/>
              </a:ext>
            </a:extLst>
          </p:cNvPr>
          <p:cNvSpPr>
            <a:spLocks noGrp="1"/>
          </p:cNvSpPr>
          <p:nvPr>
            <p:ph type="dt" sz="half" idx="10"/>
          </p:nvPr>
        </p:nvSpPr>
        <p:spPr/>
        <p:txBody>
          <a:bodyPr/>
          <a:lstStyle/>
          <a:p>
            <a:fld id="{D753EFC8-4232-4598-94F6-94C0EBAFC469}" type="datetime1">
              <a:rPr lang="en-US" smtClean="0"/>
              <a:t>2/1/21</a:t>
            </a:fld>
            <a:endParaRPr lang="en-US"/>
          </a:p>
        </p:txBody>
      </p:sp>
      <p:sp>
        <p:nvSpPr>
          <p:cNvPr id="5" name="Slide Number Placeholder 4">
            <a:extLst>
              <a:ext uri="{FF2B5EF4-FFF2-40B4-BE49-F238E27FC236}">
                <a16:creationId xmlns:a16="http://schemas.microsoft.com/office/drawing/2014/main" id="{194A7389-72EC-44FD-936B-E784092946FD}"/>
              </a:ext>
            </a:extLst>
          </p:cNvPr>
          <p:cNvSpPr>
            <a:spLocks noGrp="1"/>
          </p:cNvSpPr>
          <p:nvPr>
            <p:ph type="sldNum" sz="quarter" idx="12"/>
          </p:nvPr>
        </p:nvSpPr>
        <p:spPr/>
        <p:txBody>
          <a:bodyPr/>
          <a:lstStyle/>
          <a:p>
            <a:fld id="{37290FF7-652B-4475-AEAB-8B1A5D23AE09}" type="slidenum">
              <a:rPr lang="en-US" smtClean="0"/>
              <a:t>54</a:t>
            </a:fld>
            <a:endParaRPr lang="en-US"/>
          </a:p>
        </p:txBody>
      </p:sp>
      <p:sp>
        <p:nvSpPr>
          <p:cNvPr id="6" name="Footer Placeholder 5">
            <a:extLst>
              <a:ext uri="{FF2B5EF4-FFF2-40B4-BE49-F238E27FC236}">
                <a16:creationId xmlns:a16="http://schemas.microsoft.com/office/drawing/2014/main" id="{2DA782EB-54F0-4730-B458-DC7F5DC91436}"/>
              </a:ext>
            </a:extLst>
          </p:cNvPr>
          <p:cNvSpPr>
            <a:spLocks noGrp="1"/>
          </p:cNvSpPr>
          <p:nvPr>
            <p:ph type="ftr" sz="quarter" idx="3"/>
          </p:nvPr>
        </p:nvSpPr>
        <p:spPr/>
        <p:txBody>
          <a:bodyPr/>
          <a:lstStyle/>
          <a:p>
            <a:r>
              <a:rPr lang="en-US"/>
              <a:t>Kwartler CSCI S-96</a:t>
            </a:r>
            <a:endParaRPr lang="en-US" dirty="0"/>
          </a:p>
        </p:txBody>
      </p:sp>
      <p:sp>
        <p:nvSpPr>
          <p:cNvPr id="7" name="TextBox 6">
            <a:extLst>
              <a:ext uri="{FF2B5EF4-FFF2-40B4-BE49-F238E27FC236}">
                <a16:creationId xmlns:a16="http://schemas.microsoft.com/office/drawing/2014/main" id="{EF6B70B3-2D73-48D5-AB7A-10B7319AAF06}"/>
              </a:ext>
            </a:extLst>
          </p:cNvPr>
          <p:cNvSpPr txBox="1"/>
          <p:nvPr/>
        </p:nvSpPr>
        <p:spPr>
          <a:xfrm>
            <a:off x="2385022" y="1774472"/>
            <a:ext cx="2634054" cy="369332"/>
          </a:xfrm>
          <a:prstGeom prst="rect">
            <a:avLst/>
          </a:prstGeom>
          <a:solidFill>
            <a:schemeClr val="accent4"/>
          </a:solidFill>
        </p:spPr>
        <p:txBody>
          <a:bodyPr wrap="none" rtlCol="0">
            <a:spAutoFit/>
          </a:bodyPr>
          <a:lstStyle/>
          <a:p>
            <a:r>
              <a:rPr lang="en-US" dirty="0"/>
              <a:t>Number of Dimensions &gt;1</a:t>
            </a:r>
          </a:p>
        </p:txBody>
      </p:sp>
      <p:cxnSp>
        <p:nvCxnSpPr>
          <p:cNvPr id="9" name="Straight Arrow Connector 8">
            <a:extLst>
              <a:ext uri="{FF2B5EF4-FFF2-40B4-BE49-F238E27FC236}">
                <a16:creationId xmlns:a16="http://schemas.microsoft.com/office/drawing/2014/main" id="{53A746BE-3A86-46F7-AEE4-D0D0B38C443C}"/>
              </a:ext>
            </a:extLst>
          </p:cNvPr>
          <p:cNvCxnSpPr>
            <a:cxnSpLocks/>
            <a:stCxn id="7" idx="2"/>
            <a:endCxn id="15" idx="0"/>
          </p:cNvCxnSpPr>
          <p:nvPr/>
        </p:nvCxnSpPr>
        <p:spPr>
          <a:xfrm flipH="1">
            <a:off x="2323418" y="2143804"/>
            <a:ext cx="1378631" cy="73519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A65B09F-B1BE-4850-91A8-7839B88655D4}"/>
              </a:ext>
            </a:extLst>
          </p:cNvPr>
          <p:cNvSpPr txBox="1"/>
          <p:nvPr/>
        </p:nvSpPr>
        <p:spPr>
          <a:xfrm>
            <a:off x="2610547" y="2375618"/>
            <a:ext cx="394660" cy="307777"/>
          </a:xfrm>
          <a:prstGeom prst="rect">
            <a:avLst/>
          </a:prstGeom>
          <a:noFill/>
        </p:spPr>
        <p:txBody>
          <a:bodyPr wrap="none" rtlCol="0">
            <a:spAutoFit/>
          </a:bodyPr>
          <a:lstStyle/>
          <a:p>
            <a:r>
              <a:rPr lang="en-US" sz="1400" dirty="0"/>
              <a:t>No</a:t>
            </a:r>
          </a:p>
        </p:txBody>
      </p:sp>
      <p:cxnSp>
        <p:nvCxnSpPr>
          <p:cNvPr id="11" name="Straight Arrow Connector 10">
            <a:extLst>
              <a:ext uri="{FF2B5EF4-FFF2-40B4-BE49-F238E27FC236}">
                <a16:creationId xmlns:a16="http://schemas.microsoft.com/office/drawing/2014/main" id="{45B2B662-0367-412B-9BA0-0422FF128A09}"/>
              </a:ext>
            </a:extLst>
          </p:cNvPr>
          <p:cNvCxnSpPr>
            <a:cxnSpLocks/>
            <a:stCxn id="7" idx="2"/>
            <a:endCxn id="18" idx="0"/>
          </p:cNvCxnSpPr>
          <p:nvPr/>
        </p:nvCxnSpPr>
        <p:spPr>
          <a:xfrm>
            <a:off x="3702049" y="2143804"/>
            <a:ext cx="1547858" cy="73519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A5D1290-11B5-4F33-B534-904C44B5CE52}"/>
              </a:ext>
            </a:extLst>
          </p:cNvPr>
          <p:cNvSpPr txBox="1"/>
          <p:nvPr/>
        </p:nvSpPr>
        <p:spPr>
          <a:xfrm>
            <a:off x="4542720" y="2364171"/>
            <a:ext cx="420243" cy="307777"/>
          </a:xfrm>
          <a:prstGeom prst="rect">
            <a:avLst/>
          </a:prstGeom>
          <a:noFill/>
        </p:spPr>
        <p:txBody>
          <a:bodyPr wrap="none" rtlCol="0">
            <a:spAutoFit/>
          </a:bodyPr>
          <a:lstStyle/>
          <a:p>
            <a:r>
              <a:rPr lang="en-US" sz="1400" dirty="0"/>
              <a:t>Yes</a:t>
            </a:r>
          </a:p>
        </p:txBody>
      </p:sp>
      <p:sp>
        <p:nvSpPr>
          <p:cNvPr id="15" name="TextBox 14">
            <a:extLst>
              <a:ext uri="{FF2B5EF4-FFF2-40B4-BE49-F238E27FC236}">
                <a16:creationId xmlns:a16="http://schemas.microsoft.com/office/drawing/2014/main" id="{8BE4A3F3-7CA8-4E47-A10B-54DEACEC3145}"/>
              </a:ext>
            </a:extLst>
          </p:cNvPr>
          <p:cNvSpPr txBox="1"/>
          <p:nvPr/>
        </p:nvSpPr>
        <p:spPr>
          <a:xfrm>
            <a:off x="1641629" y="2878994"/>
            <a:ext cx="1363578" cy="369332"/>
          </a:xfrm>
          <a:prstGeom prst="rect">
            <a:avLst/>
          </a:prstGeom>
          <a:solidFill>
            <a:schemeClr val="accent1"/>
          </a:solidFill>
        </p:spPr>
        <p:txBody>
          <a:bodyPr wrap="none" rtlCol="0">
            <a:spAutoFit/>
          </a:bodyPr>
          <a:lstStyle/>
          <a:p>
            <a:r>
              <a:rPr lang="en-US" dirty="0">
                <a:solidFill>
                  <a:schemeClr val="bg1"/>
                </a:solidFill>
              </a:rPr>
              <a:t>Use a Vector</a:t>
            </a:r>
          </a:p>
        </p:txBody>
      </p:sp>
      <p:sp>
        <p:nvSpPr>
          <p:cNvPr id="18" name="TextBox 17">
            <a:extLst>
              <a:ext uri="{FF2B5EF4-FFF2-40B4-BE49-F238E27FC236}">
                <a16:creationId xmlns:a16="http://schemas.microsoft.com/office/drawing/2014/main" id="{23D71901-F170-4933-A70D-365C7ED86C41}"/>
              </a:ext>
            </a:extLst>
          </p:cNvPr>
          <p:cNvSpPr txBox="1"/>
          <p:nvPr/>
        </p:nvSpPr>
        <p:spPr>
          <a:xfrm>
            <a:off x="4504029" y="2878994"/>
            <a:ext cx="1491755" cy="369332"/>
          </a:xfrm>
          <a:prstGeom prst="rect">
            <a:avLst/>
          </a:prstGeom>
          <a:solidFill>
            <a:schemeClr val="accent4"/>
          </a:solidFill>
        </p:spPr>
        <p:txBody>
          <a:bodyPr wrap="none" rtlCol="0">
            <a:spAutoFit/>
          </a:bodyPr>
          <a:lstStyle/>
          <a:p>
            <a:r>
              <a:rPr lang="en-US" dirty="0"/>
              <a:t>Data Types &gt;1</a:t>
            </a:r>
          </a:p>
        </p:txBody>
      </p:sp>
      <p:sp>
        <p:nvSpPr>
          <p:cNvPr id="24" name="TextBox 23">
            <a:extLst>
              <a:ext uri="{FF2B5EF4-FFF2-40B4-BE49-F238E27FC236}">
                <a16:creationId xmlns:a16="http://schemas.microsoft.com/office/drawing/2014/main" id="{9FC52F63-99E8-44BC-ADC1-67F4B1006EB5}"/>
              </a:ext>
            </a:extLst>
          </p:cNvPr>
          <p:cNvSpPr txBox="1"/>
          <p:nvPr/>
        </p:nvSpPr>
        <p:spPr>
          <a:xfrm>
            <a:off x="6073913" y="3519107"/>
            <a:ext cx="420243" cy="307777"/>
          </a:xfrm>
          <a:prstGeom prst="rect">
            <a:avLst/>
          </a:prstGeom>
          <a:noFill/>
        </p:spPr>
        <p:txBody>
          <a:bodyPr wrap="none" rtlCol="0">
            <a:spAutoFit/>
          </a:bodyPr>
          <a:lstStyle/>
          <a:p>
            <a:r>
              <a:rPr lang="en-US" sz="1400" dirty="0"/>
              <a:t>Yes</a:t>
            </a:r>
          </a:p>
        </p:txBody>
      </p:sp>
      <p:cxnSp>
        <p:nvCxnSpPr>
          <p:cNvPr id="25" name="Straight Arrow Connector 24">
            <a:extLst>
              <a:ext uri="{FF2B5EF4-FFF2-40B4-BE49-F238E27FC236}">
                <a16:creationId xmlns:a16="http://schemas.microsoft.com/office/drawing/2014/main" id="{489BACDD-9F68-4816-AA2C-3015E02D7A8D}"/>
              </a:ext>
            </a:extLst>
          </p:cNvPr>
          <p:cNvCxnSpPr>
            <a:cxnSpLocks/>
            <a:stCxn id="18" idx="2"/>
            <a:endCxn id="33" idx="0"/>
          </p:cNvCxnSpPr>
          <p:nvPr/>
        </p:nvCxnSpPr>
        <p:spPr>
          <a:xfrm>
            <a:off x="5249907" y="3248326"/>
            <a:ext cx="1402516" cy="726113"/>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2720A0C-4D04-40E3-8389-DA48D345C627}"/>
              </a:ext>
            </a:extLst>
          </p:cNvPr>
          <p:cNvSpPr txBox="1"/>
          <p:nvPr/>
        </p:nvSpPr>
        <p:spPr>
          <a:xfrm>
            <a:off x="4249961" y="3516423"/>
            <a:ext cx="394660" cy="307777"/>
          </a:xfrm>
          <a:prstGeom prst="rect">
            <a:avLst/>
          </a:prstGeom>
          <a:noFill/>
        </p:spPr>
        <p:txBody>
          <a:bodyPr wrap="none" rtlCol="0">
            <a:spAutoFit/>
          </a:bodyPr>
          <a:lstStyle/>
          <a:p>
            <a:r>
              <a:rPr lang="en-US" sz="1400" dirty="0"/>
              <a:t>No</a:t>
            </a:r>
          </a:p>
        </p:txBody>
      </p:sp>
      <p:sp>
        <p:nvSpPr>
          <p:cNvPr id="28" name="TextBox 27">
            <a:extLst>
              <a:ext uri="{FF2B5EF4-FFF2-40B4-BE49-F238E27FC236}">
                <a16:creationId xmlns:a16="http://schemas.microsoft.com/office/drawing/2014/main" id="{10C5F4FF-51A5-4716-961F-8DE4BC0FDEF0}"/>
              </a:ext>
            </a:extLst>
          </p:cNvPr>
          <p:cNvSpPr txBox="1"/>
          <p:nvPr/>
        </p:nvSpPr>
        <p:spPr>
          <a:xfrm>
            <a:off x="3412482" y="3988951"/>
            <a:ext cx="1606594" cy="369332"/>
          </a:xfrm>
          <a:prstGeom prst="rect">
            <a:avLst/>
          </a:prstGeom>
          <a:solidFill>
            <a:schemeClr val="accent1"/>
          </a:solidFill>
        </p:spPr>
        <p:txBody>
          <a:bodyPr wrap="none" rtlCol="0">
            <a:spAutoFit/>
          </a:bodyPr>
          <a:lstStyle/>
          <a:p>
            <a:r>
              <a:rPr lang="en-US" dirty="0">
                <a:solidFill>
                  <a:schemeClr val="bg1"/>
                </a:solidFill>
              </a:rPr>
              <a:t>Matrix or Array</a:t>
            </a:r>
          </a:p>
        </p:txBody>
      </p:sp>
      <p:cxnSp>
        <p:nvCxnSpPr>
          <p:cNvPr id="29" name="Straight Arrow Connector 28">
            <a:extLst>
              <a:ext uri="{FF2B5EF4-FFF2-40B4-BE49-F238E27FC236}">
                <a16:creationId xmlns:a16="http://schemas.microsoft.com/office/drawing/2014/main" id="{B7E97D6F-A88A-4E76-9A86-58CB7770C7AC}"/>
              </a:ext>
            </a:extLst>
          </p:cNvPr>
          <p:cNvCxnSpPr>
            <a:cxnSpLocks/>
            <a:stCxn id="18" idx="2"/>
            <a:endCxn id="28" idx="0"/>
          </p:cNvCxnSpPr>
          <p:nvPr/>
        </p:nvCxnSpPr>
        <p:spPr>
          <a:xfrm flipH="1">
            <a:off x="4215779" y="3248326"/>
            <a:ext cx="1034128" cy="74062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089CB07-9730-4B03-BF05-07B5642C54E4}"/>
              </a:ext>
            </a:extLst>
          </p:cNvPr>
          <p:cNvSpPr txBox="1"/>
          <p:nvPr/>
        </p:nvSpPr>
        <p:spPr>
          <a:xfrm>
            <a:off x="5708606" y="3974439"/>
            <a:ext cx="1887633" cy="369332"/>
          </a:xfrm>
          <a:prstGeom prst="rect">
            <a:avLst/>
          </a:prstGeom>
          <a:solidFill>
            <a:schemeClr val="accent1"/>
          </a:solidFill>
        </p:spPr>
        <p:txBody>
          <a:bodyPr wrap="none" rtlCol="0">
            <a:spAutoFit/>
          </a:bodyPr>
          <a:lstStyle/>
          <a:p>
            <a:r>
              <a:rPr lang="en-US" dirty="0">
                <a:solidFill>
                  <a:schemeClr val="bg1"/>
                </a:solidFill>
              </a:rPr>
              <a:t>Data Frame or List</a:t>
            </a:r>
          </a:p>
        </p:txBody>
      </p:sp>
      <p:sp>
        <p:nvSpPr>
          <p:cNvPr id="36" name="Rectangle 35">
            <a:extLst>
              <a:ext uri="{FF2B5EF4-FFF2-40B4-BE49-F238E27FC236}">
                <a16:creationId xmlns:a16="http://schemas.microsoft.com/office/drawing/2014/main" id="{93EEC2AA-71C4-4298-B45A-FF9C076CA60A}"/>
              </a:ext>
            </a:extLst>
          </p:cNvPr>
          <p:cNvSpPr/>
          <p:nvPr/>
        </p:nvSpPr>
        <p:spPr>
          <a:xfrm>
            <a:off x="558769" y="5721081"/>
            <a:ext cx="8026463" cy="4705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Most analyses start with a data frame, and change classes as needed.</a:t>
            </a:r>
            <a:endParaRPr lang="en-US" sz="1400" b="1" u="sng" dirty="0"/>
          </a:p>
        </p:txBody>
      </p:sp>
    </p:spTree>
    <p:extLst>
      <p:ext uri="{BB962C8B-B14F-4D97-AF65-F5344CB8AC3E}">
        <p14:creationId xmlns:p14="http://schemas.microsoft.com/office/powerpoint/2010/main" val="4390989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1C677-B180-4C3F-AA43-83EEA2730FA7}"/>
              </a:ext>
            </a:extLst>
          </p:cNvPr>
          <p:cNvSpPr>
            <a:spLocks noGrp="1"/>
          </p:cNvSpPr>
          <p:nvPr>
            <p:ph type="title"/>
          </p:nvPr>
        </p:nvSpPr>
        <p:spPr/>
        <p:txBody>
          <a:bodyPr/>
          <a:lstStyle/>
          <a:p>
            <a:r>
              <a:rPr lang="en-US" dirty="0"/>
              <a:t>Let’s Practice! </a:t>
            </a:r>
          </a:p>
        </p:txBody>
      </p:sp>
      <p:sp>
        <p:nvSpPr>
          <p:cNvPr id="4" name="Date Placeholder 3">
            <a:extLst>
              <a:ext uri="{FF2B5EF4-FFF2-40B4-BE49-F238E27FC236}">
                <a16:creationId xmlns:a16="http://schemas.microsoft.com/office/drawing/2014/main" id="{542EED04-BD5B-4DA0-B052-97C84E14E7CA}"/>
              </a:ext>
            </a:extLst>
          </p:cNvPr>
          <p:cNvSpPr>
            <a:spLocks noGrp="1"/>
          </p:cNvSpPr>
          <p:nvPr>
            <p:ph type="dt" sz="half" idx="10"/>
          </p:nvPr>
        </p:nvSpPr>
        <p:spPr/>
        <p:txBody>
          <a:bodyPr/>
          <a:lstStyle/>
          <a:p>
            <a:fld id="{D753EFC8-4232-4598-94F6-94C0EBAFC469}" type="datetime1">
              <a:rPr lang="en-US" smtClean="0"/>
              <a:t>2/1/21</a:t>
            </a:fld>
            <a:endParaRPr lang="en-US"/>
          </a:p>
        </p:txBody>
      </p:sp>
      <p:sp>
        <p:nvSpPr>
          <p:cNvPr id="5" name="Slide Number Placeholder 4">
            <a:extLst>
              <a:ext uri="{FF2B5EF4-FFF2-40B4-BE49-F238E27FC236}">
                <a16:creationId xmlns:a16="http://schemas.microsoft.com/office/drawing/2014/main" id="{950E0007-39C8-4CBA-B416-DCFBA1443AE2}"/>
              </a:ext>
            </a:extLst>
          </p:cNvPr>
          <p:cNvSpPr>
            <a:spLocks noGrp="1"/>
          </p:cNvSpPr>
          <p:nvPr>
            <p:ph type="sldNum" sz="quarter" idx="12"/>
          </p:nvPr>
        </p:nvSpPr>
        <p:spPr/>
        <p:txBody>
          <a:bodyPr/>
          <a:lstStyle/>
          <a:p>
            <a:fld id="{37290FF7-652B-4475-AEAB-8B1A5D23AE09}" type="slidenum">
              <a:rPr lang="en-US" smtClean="0"/>
              <a:t>55</a:t>
            </a:fld>
            <a:endParaRPr lang="en-US"/>
          </a:p>
        </p:txBody>
      </p:sp>
      <p:sp>
        <p:nvSpPr>
          <p:cNvPr id="6" name="Footer Placeholder 5">
            <a:extLst>
              <a:ext uri="{FF2B5EF4-FFF2-40B4-BE49-F238E27FC236}">
                <a16:creationId xmlns:a16="http://schemas.microsoft.com/office/drawing/2014/main" id="{D935661D-63BA-4611-9CB9-80F4039C7B47}"/>
              </a:ext>
            </a:extLst>
          </p:cNvPr>
          <p:cNvSpPr>
            <a:spLocks noGrp="1"/>
          </p:cNvSpPr>
          <p:nvPr>
            <p:ph type="ftr" sz="quarter" idx="3"/>
          </p:nvPr>
        </p:nvSpPr>
        <p:spPr/>
        <p:txBody>
          <a:bodyPr/>
          <a:lstStyle/>
          <a:p>
            <a:r>
              <a:rPr lang="en-US"/>
              <a:t>Kwartler CSCI S-96</a:t>
            </a:r>
            <a:endParaRPr lang="en-US" dirty="0"/>
          </a:p>
        </p:txBody>
      </p:sp>
      <p:sp>
        <p:nvSpPr>
          <p:cNvPr id="7" name="TextBox 6"/>
          <p:cNvSpPr txBox="1"/>
          <p:nvPr/>
        </p:nvSpPr>
        <p:spPr>
          <a:xfrm>
            <a:off x="885824" y="1343025"/>
            <a:ext cx="3443289" cy="523220"/>
          </a:xfrm>
          <a:prstGeom prst="rect">
            <a:avLst/>
          </a:prstGeom>
          <a:noFill/>
        </p:spPr>
        <p:txBody>
          <a:bodyPr wrap="square" rtlCol="0">
            <a:spAutoFit/>
          </a:bodyPr>
          <a:lstStyle/>
          <a:p>
            <a:r>
              <a:rPr lang="en-US" sz="2800" dirty="0"/>
              <a:t>Open D_R </a:t>
            </a:r>
            <a:r>
              <a:rPr lang="en-US" sz="2800" dirty="0" err="1"/>
              <a:t>objects.R</a:t>
            </a:r>
            <a:r>
              <a:rPr lang="en-US" sz="2800" dirty="0"/>
              <a:t>:</a:t>
            </a:r>
          </a:p>
        </p:txBody>
      </p:sp>
      <p:sp>
        <p:nvSpPr>
          <p:cNvPr id="8" name="TextBox 7"/>
          <p:cNvSpPr txBox="1"/>
          <p:nvPr/>
        </p:nvSpPr>
        <p:spPr>
          <a:xfrm>
            <a:off x="857250" y="2114550"/>
            <a:ext cx="3847848" cy="1754326"/>
          </a:xfrm>
          <a:prstGeom prst="rect">
            <a:avLst/>
          </a:prstGeom>
          <a:noFill/>
        </p:spPr>
        <p:txBody>
          <a:bodyPr wrap="none" rtlCol="0">
            <a:spAutoFit/>
          </a:bodyPr>
          <a:lstStyle/>
          <a:p>
            <a:pPr marL="285750" indent="-285750">
              <a:buFont typeface="Arial" panose="020B0604020202020204" pitchFamily="34" charset="0"/>
              <a:buChar char="•"/>
            </a:pPr>
            <a:r>
              <a:rPr lang="en-US" dirty="0"/>
              <a:t>c() to combine values into a vector</a:t>
            </a:r>
          </a:p>
          <a:p>
            <a:pPr marL="285750" indent="-285750">
              <a:buFont typeface="Arial" panose="020B0604020202020204" pitchFamily="34" charset="0"/>
              <a:buChar char="•"/>
            </a:pPr>
            <a:r>
              <a:rPr lang="en-US" dirty="0" err="1"/>
              <a:t>as.matrix</a:t>
            </a:r>
            <a:r>
              <a:rPr lang="en-US" dirty="0"/>
              <a:t>() to create a matrix object</a:t>
            </a:r>
          </a:p>
          <a:p>
            <a:pPr marL="285750" indent="-285750">
              <a:buFont typeface="Arial" panose="020B0604020202020204" pitchFamily="34" charset="0"/>
              <a:buChar char="•"/>
            </a:pPr>
            <a:r>
              <a:rPr lang="en-US" dirty="0" err="1"/>
              <a:t>data.frame</a:t>
            </a:r>
            <a:r>
              <a:rPr lang="en-US" dirty="0"/>
              <a:t>()</a:t>
            </a:r>
          </a:p>
          <a:p>
            <a:pPr marL="285750" indent="-285750">
              <a:buFont typeface="Arial" panose="020B0604020202020204" pitchFamily="34" charset="0"/>
              <a:buChar char="•"/>
            </a:pPr>
            <a:r>
              <a:rPr lang="en-US" dirty="0" err="1"/>
              <a:t>as.list</a:t>
            </a:r>
            <a:r>
              <a:rPr lang="en-US" dirty="0"/>
              <a:t>()</a:t>
            </a:r>
          </a:p>
          <a:p>
            <a:pPr marL="742950" lvl="1" indent="-285750">
              <a:buFont typeface="Arial" panose="020B0604020202020204" pitchFamily="34" charset="0"/>
              <a:buChar char="•"/>
            </a:pPr>
            <a:r>
              <a:rPr lang="en-US" dirty="0"/>
              <a:t>List elements by index</a:t>
            </a:r>
          </a:p>
          <a:p>
            <a:pPr marL="742950" lvl="1" indent="-285750">
              <a:buFont typeface="Arial" panose="020B0604020202020204" pitchFamily="34" charset="0"/>
              <a:buChar char="•"/>
            </a:pPr>
            <a:r>
              <a:rPr lang="en-US" dirty="0"/>
              <a:t>List elements by name</a:t>
            </a:r>
          </a:p>
        </p:txBody>
      </p:sp>
      <p:sp>
        <p:nvSpPr>
          <p:cNvPr id="3" name="Rectangle 2">
            <a:extLst>
              <a:ext uri="{FF2B5EF4-FFF2-40B4-BE49-F238E27FC236}">
                <a16:creationId xmlns:a16="http://schemas.microsoft.com/office/drawing/2014/main" id="{606B4F54-80D5-1248-85D2-14AF2602B728}"/>
              </a:ext>
            </a:extLst>
          </p:cNvPr>
          <p:cNvSpPr/>
          <p:nvPr/>
        </p:nvSpPr>
        <p:spPr>
          <a:xfrm rot="19832385">
            <a:off x="3415552" y="3173507"/>
            <a:ext cx="4572000" cy="605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Skip depending on time!</a:t>
            </a:r>
          </a:p>
        </p:txBody>
      </p:sp>
    </p:spTree>
    <p:extLst>
      <p:ext uri="{BB962C8B-B14F-4D97-AF65-F5344CB8AC3E}">
        <p14:creationId xmlns:p14="http://schemas.microsoft.com/office/powerpoint/2010/main" val="13247340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2/1/21</a:t>
            </a:fld>
            <a:endParaRPr lang="en-US"/>
          </a:p>
        </p:txBody>
      </p:sp>
      <p:sp>
        <p:nvSpPr>
          <p:cNvPr id="3" name="Title 2"/>
          <p:cNvSpPr>
            <a:spLocks noGrp="1"/>
          </p:cNvSpPr>
          <p:nvPr>
            <p:ph type="title"/>
          </p:nvPr>
        </p:nvSpPr>
        <p:spPr/>
        <p:txBody>
          <a:bodyPr/>
          <a:lstStyle/>
          <a:p>
            <a:r>
              <a:rPr lang="en-US" dirty="0"/>
              <a:t>Housekeeping , Reading &amp; Homework</a:t>
            </a:r>
          </a:p>
        </p:txBody>
      </p:sp>
      <p:sp>
        <p:nvSpPr>
          <p:cNvPr id="4" name="Slide Number Placeholder 3"/>
          <p:cNvSpPr>
            <a:spLocks noGrp="1"/>
          </p:cNvSpPr>
          <p:nvPr>
            <p:ph type="sldNum" sz="quarter" idx="12"/>
          </p:nvPr>
        </p:nvSpPr>
        <p:spPr/>
        <p:txBody>
          <a:bodyPr/>
          <a:lstStyle/>
          <a:p>
            <a:fld id="{37290FF7-652B-4475-AEAB-8B1A5D23AE09}" type="slidenum">
              <a:rPr lang="en-US" smtClean="0"/>
              <a:t>56</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6" name="TextBox 5"/>
          <p:cNvSpPr txBox="1"/>
          <p:nvPr/>
        </p:nvSpPr>
        <p:spPr>
          <a:xfrm>
            <a:off x="421856" y="994291"/>
            <a:ext cx="8505573" cy="3693319"/>
          </a:xfrm>
          <a:prstGeom prst="rect">
            <a:avLst/>
          </a:prstGeom>
          <a:noFill/>
        </p:spPr>
        <p:txBody>
          <a:bodyPr wrap="square" rtlCol="0">
            <a:spAutoFit/>
          </a:bodyPr>
          <a:lstStyle/>
          <a:p>
            <a:r>
              <a:rPr lang="en-US" sz="2400" dirty="0">
                <a:solidFill>
                  <a:srgbClr val="C00000"/>
                </a:solidFill>
              </a:rPr>
              <a:t>Now that the cohort has a level foundation of R knowledge, the real fun begins…applications in a real business scenario!</a:t>
            </a:r>
          </a:p>
          <a:p>
            <a:endParaRPr lang="en-US" sz="2400" dirty="0"/>
          </a:p>
          <a:p>
            <a:pPr marL="285750" indent="-285750">
              <a:buFont typeface="Arial" panose="020B0604020202020204" pitchFamily="34" charset="0"/>
              <a:buChar char="•"/>
            </a:pPr>
            <a:r>
              <a:rPr lang="en-US" sz="2400" dirty="0"/>
              <a:t>Homework suggestions…check the syllabus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400" dirty="0"/>
              <a:t>Start </a:t>
            </a:r>
            <a:r>
              <a:rPr lang="en-US" sz="2400" dirty="0" err="1"/>
              <a:t>okCupid</a:t>
            </a:r>
            <a:r>
              <a:rPr lang="en-US" sz="2400"/>
              <a:t> Case </a:t>
            </a:r>
            <a:r>
              <a:rPr lang="en-US" sz="2400" dirty="0"/>
              <a:t>in code or with </a:t>
            </a:r>
            <a:r>
              <a:rPr lang="en-US" sz="2400" dirty="0" err="1"/>
              <a:t>Radiant.Data</a:t>
            </a:r>
            <a:r>
              <a:rPr lang="en-US" sz="2400" dirty="0"/>
              <a: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Read Chapter 3</a:t>
            </a:r>
          </a:p>
          <a:p>
            <a:endParaRPr lang="en-US" sz="2400" dirty="0"/>
          </a:p>
          <a:p>
            <a:pPr marL="285750" indent="-285750">
              <a:buFont typeface="Arial" panose="020B0604020202020204" pitchFamily="34" charset="0"/>
              <a:buChar char="•"/>
            </a:pPr>
            <a:r>
              <a:rPr lang="en-US" sz="2400" dirty="0"/>
              <a:t>Ask questions publicly on Piazza</a:t>
            </a:r>
          </a:p>
        </p:txBody>
      </p:sp>
    </p:spTree>
    <p:extLst>
      <p:ext uri="{BB962C8B-B14F-4D97-AF65-F5344CB8AC3E}">
        <p14:creationId xmlns:p14="http://schemas.microsoft.com/office/powerpoint/2010/main" val="2135969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2/1/21</a:t>
            </a:fld>
            <a:endParaRPr lang="en-US"/>
          </a:p>
        </p:txBody>
      </p:sp>
      <p:sp>
        <p:nvSpPr>
          <p:cNvPr id="3" name="Title 2"/>
          <p:cNvSpPr>
            <a:spLocks noGrp="1"/>
          </p:cNvSpPr>
          <p:nvPr>
            <p:ph type="title"/>
          </p:nvPr>
        </p:nvSpPr>
        <p:spPr/>
        <p:txBody>
          <a:bodyPr/>
          <a:lstStyle/>
          <a:p>
            <a:r>
              <a:rPr lang="en-US" dirty="0"/>
              <a:t>Pitfalls</a:t>
            </a:r>
          </a:p>
        </p:txBody>
      </p:sp>
      <p:sp>
        <p:nvSpPr>
          <p:cNvPr id="4" name="Slide Number Placeholder 3"/>
          <p:cNvSpPr>
            <a:spLocks noGrp="1"/>
          </p:cNvSpPr>
          <p:nvPr>
            <p:ph type="sldNum" sz="quarter" idx="12"/>
          </p:nvPr>
        </p:nvSpPr>
        <p:spPr/>
        <p:txBody>
          <a:bodyPr/>
          <a:lstStyle/>
          <a:p>
            <a:fld id="{37290FF7-652B-4475-AEAB-8B1A5D23AE09}" type="slidenum">
              <a:rPr lang="en-US" smtClean="0"/>
              <a:t>6</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6" name="TextBox 5"/>
          <p:cNvSpPr txBox="1"/>
          <p:nvPr/>
        </p:nvSpPr>
        <p:spPr>
          <a:xfrm>
            <a:off x="341836" y="1186927"/>
            <a:ext cx="8460329" cy="584775"/>
          </a:xfrm>
          <a:prstGeom prst="rect">
            <a:avLst/>
          </a:prstGeom>
          <a:noFill/>
        </p:spPr>
        <p:txBody>
          <a:bodyPr wrap="none" rtlCol="0">
            <a:spAutoFit/>
          </a:bodyPr>
          <a:lstStyle/>
          <a:p>
            <a:r>
              <a:rPr lang="en-US" sz="3200" b="1" dirty="0"/>
              <a:t>Without asking these questions your efforts will:</a:t>
            </a:r>
          </a:p>
        </p:txBody>
      </p:sp>
      <p:sp>
        <p:nvSpPr>
          <p:cNvPr id="7" name="TextBox 6"/>
          <p:cNvSpPr txBox="1"/>
          <p:nvPr/>
        </p:nvSpPr>
        <p:spPr>
          <a:xfrm>
            <a:off x="185737" y="2597568"/>
            <a:ext cx="5100637"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t>Have scope-creep or never end!</a:t>
            </a:r>
          </a:p>
          <a:p>
            <a:pPr marL="285750" indent="-285750">
              <a:buFont typeface="Arial" panose="020B0604020202020204" pitchFamily="34" charset="0"/>
              <a:buChar char="•"/>
            </a:pPr>
            <a:r>
              <a:rPr lang="en-US" sz="2800" dirty="0"/>
              <a:t>Be difficult to define success</a:t>
            </a:r>
          </a:p>
          <a:p>
            <a:pPr marL="285750" indent="-285750">
              <a:buFont typeface="Arial" panose="020B0604020202020204" pitchFamily="34" charset="0"/>
              <a:buChar char="•"/>
            </a:pPr>
            <a:r>
              <a:rPr lang="en-US" sz="2800" dirty="0"/>
              <a:t>Be difficult to implement or have a limited impact</a:t>
            </a:r>
          </a:p>
        </p:txBody>
      </p:sp>
      <p:pic>
        <p:nvPicPr>
          <p:cNvPr id="11266" name="Picture 2" descr="Image result for warning clip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9646" y="2143125"/>
            <a:ext cx="3461304" cy="2857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580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2/1/21</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7</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pic>
        <p:nvPicPr>
          <p:cNvPr id="15362" name="Picture 2" descr="Image result for worker bor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6922" y="2133600"/>
            <a:ext cx="4762500" cy="31813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41683" y="1475874"/>
            <a:ext cx="7812505" cy="3529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Meet Dale </a:t>
            </a:r>
          </a:p>
        </p:txBody>
      </p:sp>
      <p:sp>
        <p:nvSpPr>
          <p:cNvPr id="7" name="TextBox 6"/>
          <p:cNvSpPr txBox="1"/>
          <p:nvPr/>
        </p:nvSpPr>
        <p:spPr>
          <a:xfrm>
            <a:off x="545431" y="2133600"/>
            <a:ext cx="2839453" cy="2585323"/>
          </a:xfrm>
          <a:prstGeom prst="rect">
            <a:avLst/>
          </a:prstGeom>
          <a:noFill/>
        </p:spPr>
        <p:txBody>
          <a:bodyPr wrap="square" rtlCol="0">
            <a:spAutoFit/>
          </a:bodyPr>
          <a:lstStyle/>
          <a:p>
            <a:pPr marL="112713" indent="-112713">
              <a:buFont typeface="Arial" panose="020B0604020202020204" pitchFamily="34" charset="0"/>
              <a:buChar char="•"/>
            </a:pPr>
            <a:r>
              <a:rPr lang="en-US" dirty="0"/>
              <a:t> Runs the analytics group at Busy-ness Corp a large conglomerate that makes, distributes corn dogs.</a:t>
            </a:r>
          </a:p>
          <a:p>
            <a:pPr marL="112713" indent="-112713">
              <a:buFont typeface="Arial" panose="020B0604020202020204" pitchFamily="34" charset="0"/>
              <a:buChar char="•"/>
            </a:pPr>
            <a:endParaRPr lang="en-US" dirty="0"/>
          </a:p>
          <a:p>
            <a:pPr marL="112713" indent="-112713">
              <a:buFont typeface="Arial" panose="020B0604020202020204" pitchFamily="34" charset="0"/>
              <a:buChar char="•"/>
            </a:pPr>
            <a:r>
              <a:rPr lang="en-US" dirty="0"/>
              <a:t>He looks miserable because senior leaders make his job harder than needed.  </a:t>
            </a:r>
          </a:p>
        </p:txBody>
      </p:sp>
      <p:sp>
        <p:nvSpPr>
          <p:cNvPr id="10" name="Rectangle 9"/>
          <p:cNvSpPr/>
          <p:nvPr/>
        </p:nvSpPr>
        <p:spPr>
          <a:xfrm>
            <a:off x="794083" y="5526505"/>
            <a:ext cx="7812505" cy="3529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Let’s help Dale add some structure to his data mining projects. </a:t>
            </a:r>
          </a:p>
        </p:txBody>
      </p:sp>
    </p:spTree>
    <p:extLst>
      <p:ext uri="{BB962C8B-B14F-4D97-AF65-F5344CB8AC3E}">
        <p14:creationId xmlns:p14="http://schemas.microsoft.com/office/powerpoint/2010/main" val="2305187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2/1/21</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8</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pic>
        <p:nvPicPr>
          <p:cNvPr id="18434" name="Picture 2" descr="Image result for asshole boss"/>
          <p:cNvPicPr>
            <a:picLocks noChangeAspect="1" noChangeArrowheads="1"/>
          </p:cNvPicPr>
          <p:nvPr/>
        </p:nvPicPr>
        <p:blipFill rotWithShape="1">
          <a:blip r:embed="rId3">
            <a:extLst>
              <a:ext uri="{28A0092B-C50C-407E-A947-70E740481C1C}">
                <a14:useLocalDpi xmlns:a14="http://schemas.microsoft.com/office/drawing/2010/main" val="0"/>
              </a:ext>
            </a:extLst>
          </a:blip>
          <a:srcRect l="7226" r="6348"/>
          <a:stretch/>
        </p:blipFill>
        <p:spPr bwMode="auto">
          <a:xfrm>
            <a:off x="371363" y="2078194"/>
            <a:ext cx="3128210" cy="2714626"/>
          </a:xfrm>
          <a:prstGeom prst="rect">
            <a:avLst/>
          </a:prstGeom>
          <a:noFill/>
          <a:extLst>
            <a:ext uri="{909E8E84-426E-40DD-AFC4-6F175D3DCCD1}">
              <a14:hiddenFill xmlns:a14="http://schemas.microsoft.com/office/drawing/2010/main">
                <a:solidFill>
                  <a:srgbClr val="FFFFFF"/>
                </a:solidFill>
              </a14:hiddenFill>
            </a:ext>
          </a:extLst>
        </p:spPr>
      </p:pic>
      <p:sp>
        <p:nvSpPr>
          <p:cNvPr id="9" name="Oval Callout 8"/>
          <p:cNvSpPr/>
          <p:nvPr/>
        </p:nvSpPr>
        <p:spPr>
          <a:xfrm>
            <a:off x="3176337" y="1090863"/>
            <a:ext cx="5534526" cy="1235242"/>
          </a:xfrm>
          <a:prstGeom prst="wedgeEllipseCallout">
            <a:avLst>
              <a:gd name="adj1" fmla="val -58631"/>
              <a:gd name="adj2" fmla="val 1013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Hey Dale, its me…from </a:t>
            </a:r>
            <a:r>
              <a:rPr lang="en-US" dirty="0" err="1"/>
              <a:t>OfficeSpace</a:t>
            </a:r>
            <a:r>
              <a:rPr lang="en-US" dirty="0"/>
              <a:t>.</a:t>
            </a:r>
          </a:p>
          <a:p>
            <a:pPr algn="ctr"/>
            <a:r>
              <a:rPr lang="en-US" dirty="0"/>
              <a:t>I read in the WSJ that everyone should be using </a:t>
            </a:r>
            <a:r>
              <a:rPr lang="en-US" dirty="0" err="1"/>
              <a:t>blockchain</a:t>
            </a:r>
            <a:r>
              <a:rPr lang="en-US" dirty="0"/>
              <a:t>.  Should we?</a:t>
            </a:r>
          </a:p>
        </p:txBody>
      </p:sp>
      <p:sp>
        <p:nvSpPr>
          <p:cNvPr id="11" name="TextBox 10"/>
          <p:cNvSpPr txBox="1"/>
          <p:nvPr/>
        </p:nvSpPr>
        <p:spPr>
          <a:xfrm>
            <a:off x="371363" y="4892124"/>
            <a:ext cx="8608863" cy="1200329"/>
          </a:xfrm>
          <a:prstGeom prst="rect">
            <a:avLst/>
          </a:prstGeom>
          <a:solidFill>
            <a:schemeClr val="bg2"/>
          </a:solidFill>
        </p:spPr>
        <p:txBody>
          <a:bodyPr wrap="squar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Tree>
    <p:extLst>
      <p:ext uri="{BB962C8B-B14F-4D97-AF65-F5344CB8AC3E}">
        <p14:creationId xmlns:p14="http://schemas.microsoft.com/office/powerpoint/2010/main" val="2601959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2/1/21</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9</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pic>
        <p:nvPicPr>
          <p:cNvPr id="2052" name="Picture 4" descr="Woman in funny business concept on white, Stock Photo, Picture And Rights  Managed Image. Pic. ZON-7956560 | agefotostock">
            <a:extLst>
              <a:ext uri="{FF2B5EF4-FFF2-40B4-BE49-F238E27FC236}">
                <a16:creationId xmlns:a16="http://schemas.microsoft.com/office/drawing/2014/main" id="{DB0C1DDD-768B-794B-8860-DF13E67AA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918" y="1720023"/>
            <a:ext cx="4491318" cy="2971600"/>
          </a:xfrm>
          <a:prstGeom prst="rect">
            <a:avLst/>
          </a:prstGeom>
          <a:noFill/>
          <a:extLst>
            <a:ext uri="{909E8E84-426E-40DD-AFC4-6F175D3DCCD1}">
              <a14:hiddenFill xmlns:a14="http://schemas.microsoft.com/office/drawing/2010/main">
                <a:solidFill>
                  <a:srgbClr val="FFFFFF"/>
                </a:solidFill>
              </a14:hiddenFill>
            </a:ext>
          </a:extLst>
        </p:spPr>
      </p:pic>
      <p:sp>
        <p:nvSpPr>
          <p:cNvPr id="11" name="Oval Callout 10"/>
          <p:cNvSpPr/>
          <p:nvPr/>
        </p:nvSpPr>
        <p:spPr>
          <a:xfrm>
            <a:off x="4020671" y="1090863"/>
            <a:ext cx="5027794" cy="1734224"/>
          </a:xfrm>
          <a:prstGeom prst="wedgeEllipseCallout">
            <a:avLst>
              <a:gd name="adj1" fmla="val -58873"/>
              <a:gd name="adj2" fmla="val 4938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Your </a:t>
            </a:r>
            <a:r>
              <a:rPr lang="en-US" sz="1600" dirty="0" err="1"/>
              <a:t>Daleness</a:t>
            </a:r>
            <a:r>
              <a:rPr lang="en-US" sz="1600" dirty="0"/>
              <a:t>, I work in marketing (and apparently hate phones).  I want to do a mailing to prospective corndog eaters.  Can you identify how many postcards we should send &amp; ROI?</a:t>
            </a:r>
          </a:p>
        </p:txBody>
      </p:sp>
      <p:sp>
        <p:nvSpPr>
          <p:cNvPr id="9" name="TextBox 8">
            <a:extLst>
              <a:ext uri="{FF2B5EF4-FFF2-40B4-BE49-F238E27FC236}">
                <a16:creationId xmlns:a16="http://schemas.microsoft.com/office/drawing/2014/main" id="{7E7D2CE4-ECE7-CB4A-856D-F4AB0E8E96D4}"/>
              </a:ext>
            </a:extLst>
          </p:cNvPr>
          <p:cNvSpPr txBox="1"/>
          <p:nvPr/>
        </p:nvSpPr>
        <p:spPr>
          <a:xfrm>
            <a:off x="341523" y="4892124"/>
            <a:ext cx="8638703" cy="1200329"/>
          </a:xfrm>
          <a:prstGeom prst="rect">
            <a:avLst/>
          </a:prstGeom>
          <a:solidFill>
            <a:schemeClr val="bg2"/>
          </a:solidFill>
        </p:spPr>
        <p:txBody>
          <a:bodyPr wrap="squar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Tree>
    <p:extLst>
      <p:ext uri="{BB962C8B-B14F-4D97-AF65-F5344CB8AC3E}">
        <p14:creationId xmlns:p14="http://schemas.microsoft.com/office/powerpoint/2010/main" val="4135124502"/>
      </p:ext>
    </p:extLst>
  </p:cSld>
  <p:clrMapOvr>
    <a:masterClrMapping/>
  </p:clrMapOvr>
</p:sld>
</file>

<file path=ppt/theme/theme1.xml><?xml version="1.0" encoding="utf-8"?>
<a:theme xmlns:a="http://schemas.openxmlformats.org/drawingml/2006/main" name="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24669</TotalTime>
  <Words>4504</Words>
  <Application>Microsoft Macintosh PowerPoint</Application>
  <PresentationFormat>On-screen Show (4:3)</PresentationFormat>
  <Paragraphs>1448</Paragraphs>
  <Slides>56</Slides>
  <Notes>35</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Arial</vt:lpstr>
      <vt:lpstr>Calibri</vt:lpstr>
      <vt:lpstr>Calibri Light</vt:lpstr>
      <vt:lpstr>Consolas</vt:lpstr>
      <vt:lpstr>Franklin Gothic Book</vt:lpstr>
      <vt:lpstr>Lucida Console</vt:lpstr>
      <vt:lpstr>Open Sans</vt:lpstr>
      <vt:lpstr>Office Theme</vt:lpstr>
      <vt:lpstr>Agenda</vt:lpstr>
      <vt:lpstr>Data Mining in this course </vt:lpstr>
      <vt:lpstr>Data Mining &amp; Science is almost always missing business acumen.</vt:lpstr>
      <vt:lpstr>Expertise is not confined to math or CS…but learning business implications.</vt:lpstr>
      <vt:lpstr>Diagnosing &amp; Defining a data mining project</vt:lpstr>
      <vt:lpstr>Pitfalls</vt:lpstr>
      <vt:lpstr>Let’s do this for real…</vt:lpstr>
      <vt:lpstr>Let’s do this for real</vt:lpstr>
      <vt:lpstr>Let’s do this for real</vt:lpstr>
      <vt:lpstr>Let’s do this for real</vt:lpstr>
      <vt:lpstr>Let’s do this for real</vt:lpstr>
      <vt:lpstr>Let’s do this for real</vt:lpstr>
      <vt:lpstr>Let’s do this for real</vt:lpstr>
      <vt:lpstr>Let’s call Dale to tell him what we learned.</vt:lpstr>
      <vt:lpstr>Types of Problems</vt:lpstr>
      <vt:lpstr>Types of Problems</vt:lpstr>
      <vt:lpstr>Types of Problems</vt:lpstr>
      <vt:lpstr>Types of Problems</vt:lpstr>
      <vt:lpstr>Supervised Learning: Classification &amp; Prediction</vt:lpstr>
      <vt:lpstr>Types of Problems</vt:lpstr>
      <vt:lpstr>Types of Problems</vt:lpstr>
      <vt:lpstr>Types of Problems</vt:lpstr>
      <vt:lpstr>Types of Problems</vt:lpstr>
      <vt:lpstr>Types of Problems</vt:lpstr>
      <vt:lpstr>Unsupervised Learning: Find meaningful groups</vt:lpstr>
      <vt:lpstr>Types of Problems</vt:lpstr>
      <vt:lpstr>Your turn…</vt:lpstr>
      <vt:lpstr>Your turn…</vt:lpstr>
      <vt:lpstr>Your turn…</vt:lpstr>
      <vt:lpstr>Your turn…</vt:lpstr>
      <vt:lpstr>Your turn…</vt:lpstr>
      <vt:lpstr>Your turn…</vt:lpstr>
      <vt:lpstr>Your turn…</vt:lpstr>
      <vt:lpstr>Quiz!</vt:lpstr>
      <vt:lpstr>Agenda</vt:lpstr>
      <vt:lpstr>Perform a Git Pull to get the scripts &amp; data</vt:lpstr>
      <vt:lpstr>Let’s Practice!</vt:lpstr>
      <vt:lpstr>What is ggplot?</vt:lpstr>
      <vt:lpstr>Understanding ggplot…</vt:lpstr>
      <vt:lpstr>Understanding ggplot…</vt:lpstr>
      <vt:lpstr>Data Exploration (EDA)</vt:lpstr>
      <vt:lpstr>Exploring Data: Sampling to Save Time</vt:lpstr>
      <vt:lpstr>What’s the value of good EDA?</vt:lpstr>
      <vt:lpstr>EDA let me realize a flaw!</vt:lpstr>
      <vt:lpstr>Let’s Practice</vt:lpstr>
      <vt:lpstr>Let’s Practice on geospatial data!</vt:lpstr>
      <vt:lpstr>Common R Object Types - Vectors</vt:lpstr>
      <vt:lpstr>More Complex Common R Object Types - Matrix</vt:lpstr>
      <vt:lpstr>More Complex Common R Object Types – List</vt:lpstr>
      <vt:lpstr>More Complex Common R Object Types – Data Frame</vt:lpstr>
      <vt:lpstr>Data Structure for Analysis &amp; Modeling</vt:lpstr>
      <vt:lpstr>Data Structure for Analysis &amp; Modeling</vt:lpstr>
      <vt:lpstr>Data Structure for Analysis &amp; Modeling</vt:lpstr>
      <vt:lpstr>When should you use a specific data type?</vt:lpstr>
      <vt:lpstr>Let’s Practice! </vt:lpstr>
      <vt:lpstr>Housekeeping , Reading &amp; 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Edward Kwartler</dc:creator>
  <cp:lastModifiedBy>Kwartler, Edward</cp:lastModifiedBy>
  <cp:revision>135</cp:revision>
  <cp:lastPrinted>2018-07-10T22:02:33Z</cp:lastPrinted>
  <dcterms:created xsi:type="dcterms:W3CDTF">2018-05-11T14:06:45Z</dcterms:created>
  <dcterms:modified xsi:type="dcterms:W3CDTF">2021-02-01T23:03:43Z</dcterms:modified>
</cp:coreProperties>
</file>