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97" r:id="rId2"/>
    <p:sldId id="259" r:id="rId3"/>
    <p:sldId id="298" r:id="rId4"/>
    <p:sldId id="333" r:id="rId5"/>
    <p:sldId id="334" r:id="rId6"/>
    <p:sldId id="300" r:id="rId7"/>
    <p:sldId id="335" r:id="rId8"/>
    <p:sldId id="336" r:id="rId9"/>
    <p:sldId id="337" r:id="rId10"/>
    <p:sldId id="338" r:id="rId11"/>
    <p:sldId id="363" r:id="rId12"/>
    <p:sldId id="339" r:id="rId13"/>
    <p:sldId id="341" r:id="rId14"/>
    <p:sldId id="340" r:id="rId15"/>
    <p:sldId id="342" r:id="rId16"/>
    <p:sldId id="343" r:id="rId17"/>
    <p:sldId id="344" r:id="rId18"/>
    <p:sldId id="302" r:id="rId19"/>
    <p:sldId id="303" r:id="rId20"/>
    <p:sldId id="345" r:id="rId21"/>
    <p:sldId id="304" r:id="rId22"/>
    <p:sldId id="305" r:id="rId23"/>
    <p:sldId id="306" r:id="rId24"/>
    <p:sldId id="307" r:id="rId25"/>
    <p:sldId id="346" r:id="rId26"/>
    <p:sldId id="366" r:id="rId27"/>
    <p:sldId id="347" r:id="rId28"/>
    <p:sldId id="367" r:id="rId29"/>
    <p:sldId id="348" r:id="rId30"/>
    <p:sldId id="308" r:id="rId31"/>
    <p:sldId id="368" r:id="rId32"/>
    <p:sldId id="369" r:id="rId33"/>
    <p:sldId id="370" r:id="rId34"/>
    <p:sldId id="371" r:id="rId35"/>
    <p:sldId id="372" r:id="rId36"/>
    <p:sldId id="358" r:id="rId37"/>
    <p:sldId id="359" r:id="rId38"/>
    <p:sldId id="360" r:id="rId39"/>
    <p:sldId id="309" r:id="rId40"/>
    <p:sldId id="311" r:id="rId41"/>
    <p:sldId id="313" r:id="rId42"/>
    <p:sldId id="314" r:id="rId43"/>
    <p:sldId id="316" r:id="rId44"/>
    <p:sldId id="350" r:id="rId45"/>
    <p:sldId id="318" r:id="rId46"/>
    <p:sldId id="364" r:id="rId47"/>
    <p:sldId id="319" r:id="rId48"/>
    <p:sldId id="320" r:id="rId49"/>
    <p:sldId id="321" r:id="rId50"/>
    <p:sldId id="322" r:id="rId51"/>
    <p:sldId id="323" r:id="rId52"/>
    <p:sldId id="324" r:id="rId53"/>
    <p:sldId id="365" r:id="rId54"/>
    <p:sldId id="351" r:id="rId55"/>
    <p:sldId id="331" r:id="rId56"/>
    <p:sldId id="33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3961" autoAdjust="0"/>
  </p:normalViewPr>
  <p:slideViewPr>
    <p:cSldViewPr snapToGrid="0">
      <p:cViewPr varScale="1">
        <p:scale>
          <a:sx n="112" d="100"/>
          <a:sy n="112" d="100"/>
        </p:scale>
        <p:origin x="37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17411" name="Slide Number Placeholder 3"/>
          <p:cNvSpPr>
            <a:spLocks noGrp="1"/>
          </p:cNvSpPr>
          <p:nvPr>
            <p:ph type="sldNum" sz="quarter" idx="5"/>
          </p:nvPr>
        </p:nvSpPr>
        <p:spPr bwMode="auto">
          <a:noFill/>
          <a:ln>
            <a:miter lim="800000"/>
            <a:headEnd/>
            <a:tailEnd/>
          </a:ln>
        </p:spPr>
        <p:txBody>
          <a:bodyPr/>
          <a:lstStyle/>
          <a:p>
            <a:fld id="{2D3E172F-1913-404A-9000-DE8E8FB86ED6}" type="slidenum">
              <a:rPr lang="en-US"/>
              <a:pPr/>
              <a:t>3</a:t>
            </a:fld>
            <a:endParaRPr lang="en-US"/>
          </a:p>
        </p:txBody>
      </p:sp>
    </p:spTree>
    <p:extLst>
      <p:ext uri="{BB962C8B-B14F-4D97-AF65-F5344CB8AC3E}">
        <p14:creationId xmlns:p14="http://schemas.microsoft.com/office/powerpoint/2010/main" val="1680804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Earlier bike lock &amp; balloons</a:t>
            </a:r>
            <a:r>
              <a:rPr lang="en-US" baseline="0" dirty="0">
                <a:ea typeface="ＭＳ Ｐゴシック" pitchFamily="34" charset="-128"/>
              </a:rPr>
              <a:t> in relationship to cake mix &amp; candles, lift is exploring how often bike locks or balloon are purchased naturally outside of cake mix and candles.</a:t>
            </a:r>
            <a:endParaRPr lang="en-US" dirty="0">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36</a:t>
            </a:fld>
            <a:endParaRPr lang="en-US"/>
          </a:p>
        </p:txBody>
      </p:sp>
    </p:spTree>
    <p:extLst>
      <p:ext uri="{BB962C8B-B14F-4D97-AF65-F5344CB8AC3E}">
        <p14:creationId xmlns:p14="http://schemas.microsoft.com/office/powerpoint/2010/main" val="261212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4D956022-89A2-45FF-BA63-3E33B4BF11D2}" type="slidenum">
              <a:rPr lang="en-US"/>
              <a:pPr/>
              <a:t>39</a:t>
            </a:fld>
            <a:endParaRPr lang="en-US"/>
          </a:p>
        </p:txBody>
      </p:sp>
    </p:spTree>
    <p:extLst>
      <p:ext uri="{BB962C8B-B14F-4D97-AF65-F5344CB8AC3E}">
        <p14:creationId xmlns:p14="http://schemas.microsoft.com/office/powerpoint/2010/main" val="162757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1987" name="Slide Number Placeholder 3"/>
          <p:cNvSpPr>
            <a:spLocks noGrp="1"/>
          </p:cNvSpPr>
          <p:nvPr>
            <p:ph type="sldNum" sz="quarter" idx="5"/>
          </p:nvPr>
        </p:nvSpPr>
        <p:spPr bwMode="auto">
          <a:noFill/>
          <a:ln>
            <a:miter lim="800000"/>
            <a:headEnd/>
            <a:tailEnd/>
          </a:ln>
        </p:spPr>
        <p:txBody>
          <a:bodyPr/>
          <a:lstStyle/>
          <a:p>
            <a:fld id="{E94B0476-A834-4153-93D0-F5B50AA6FE3B}" type="slidenum">
              <a:rPr lang="en-US"/>
              <a:pPr/>
              <a:t>40</a:t>
            </a:fld>
            <a:endParaRPr lang="en-US"/>
          </a:p>
        </p:txBody>
      </p:sp>
    </p:spTree>
    <p:extLst>
      <p:ext uri="{BB962C8B-B14F-4D97-AF65-F5344CB8AC3E}">
        <p14:creationId xmlns:p14="http://schemas.microsoft.com/office/powerpoint/2010/main" val="137638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6083" name="Slide Number Placeholder 3"/>
          <p:cNvSpPr>
            <a:spLocks noGrp="1"/>
          </p:cNvSpPr>
          <p:nvPr>
            <p:ph type="sldNum" sz="quarter" idx="5"/>
          </p:nvPr>
        </p:nvSpPr>
        <p:spPr bwMode="auto">
          <a:noFill/>
          <a:ln>
            <a:miter lim="800000"/>
            <a:headEnd/>
            <a:tailEnd/>
          </a:ln>
        </p:spPr>
        <p:txBody>
          <a:bodyPr/>
          <a:lstStyle/>
          <a:p>
            <a:fld id="{26C0B16D-BBD3-4DE0-97FF-1A17569FCF4D}" type="slidenum">
              <a:rPr lang="en-US"/>
              <a:pPr/>
              <a:t>41</a:t>
            </a:fld>
            <a:endParaRPr lang="en-US"/>
          </a:p>
        </p:txBody>
      </p:sp>
    </p:spTree>
    <p:extLst>
      <p:ext uri="{BB962C8B-B14F-4D97-AF65-F5344CB8AC3E}">
        <p14:creationId xmlns:p14="http://schemas.microsoft.com/office/powerpoint/2010/main" val="971643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48131" name="Slide Number Placeholder 3"/>
          <p:cNvSpPr>
            <a:spLocks noGrp="1"/>
          </p:cNvSpPr>
          <p:nvPr>
            <p:ph type="sldNum" sz="quarter" idx="5"/>
          </p:nvPr>
        </p:nvSpPr>
        <p:spPr bwMode="auto">
          <a:noFill/>
          <a:ln>
            <a:miter lim="800000"/>
            <a:headEnd/>
            <a:tailEnd/>
          </a:ln>
        </p:spPr>
        <p:txBody>
          <a:bodyPr/>
          <a:lstStyle/>
          <a:p>
            <a:fld id="{C2950198-976F-4271-ADF0-F4447DF9AFA5}" type="slidenum">
              <a:rPr lang="en-US"/>
              <a:pPr/>
              <a:t>42</a:t>
            </a:fld>
            <a:endParaRPr lang="en-US"/>
          </a:p>
        </p:txBody>
      </p:sp>
    </p:spTree>
    <p:extLst>
      <p:ext uri="{BB962C8B-B14F-4D97-AF65-F5344CB8AC3E}">
        <p14:creationId xmlns:p14="http://schemas.microsoft.com/office/powerpoint/2010/main" val="22386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52227" name="Slide Number Placeholder 3"/>
          <p:cNvSpPr>
            <a:spLocks noGrp="1"/>
          </p:cNvSpPr>
          <p:nvPr>
            <p:ph type="sldNum" sz="quarter" idx="5"/>
          </p:nvPr>
        </p:nvSpPr>
        <p:spPr bwMode="auto">
          <a:noFill/>
          <a:ln>
            <a:miter lim="800000"/>
            <a:headEnd/>
            <a:tailEnd/>
          </a:ln>
        </p:spPr>
        <p:txBody>
          <a:bodyPr/>
          <a:lstStyle/>
          <a:p>
            <a:fld id="{25C03103-6DB4-4D8B-B957-6579F5D03369}" type="slidenum">
              <a:rPr lang="en-US"/>
              <a:pPr/>
              <a:t>43</a:t>
            </a:fld>
            <a:endParaRPr lang="en-US"/>
          </a:p>
        </p:txBody>
      </p:sp>
    </p:spTree>
    <p:extLst>
      <p:ext uri="{BB962C8B-B14F-4D97-AF65-F5344CB8AC3E}">
        <p14:creationId xmlns:p14="http://schemas.microsoft.com/office/powerpoint/2010/main" val="328952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56323" name="Slide Number Placeholder 3"/>
          <p:cNvSpPr>
            <a:spLocks noGrp="1"/>
          </p:cNvSpPr>
          <p:nvPr>
            <p:ph type="sldNum" sz="quarter" idx="5"/>
          </p:nvPr>
        </p:nvSpPr>
        <p:spPr bwMode="auto">
          <a:noFill/>
          <a:ln>
            <a:miter lim="800000"/>
            <a:headEnd/>
            <a:tailEnd/>
          </a:ln>
        </p:spPr>
        <p:txBody>
          <a:bodyPr/>
          <a:lstStyle/>
          <a:p>
            <a:fld id="{49826D5E-2F67-4555-95EF-0B012AA43DEF}" type="slidenum">
              <a:rPr lang="en-US"/>
              <a:pPr/>
              <a:t>45</a:t>
            </a:fld>
            <a:endParaRPr lang="en-US"/>
          </a:p>
        </p:txBody>
      </p:sp>
    </p:spTree>
    <p:extLst>
      <p:ext uri="{BB962C8B-B14F-4D97-AF65-F5344CB8AC3E}">
        <p14:creationId xmlns:p14="http://schemas.microsoft.com/office/powerpoint/2010/main" val="402886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pitchFamily="34" charset="-128"/>
              </a:rPr>
              <a:t>Like correlation coefficient, except do not subtract the means</a:t>
            </a:r>
          </a:p>
          <a:p>
            <a:r>
              <a:rPr lang="en-US" altLang="en-US" dirty="0">
                <a:ea typeface="ＭＳ Ｐゴシック" pitchFamily="34" charset="-128"/>
              </a:rPr>
              <a:t>“</a:t>
            </a:r>
            <a:r>
              <a:rPr lang="en-US" dirty="0">
                <a:ea typeface="ＭＳ Ｐゴシック" pitchFamily="34" charset="-128"/>
              </a:rPr>
              <a:t>Cold start</a:t>
            </a:r>
            <a:r>
              <a:rPr lang="en-US" altLang="en-US" dirty="0">
                <a:ea typeface="ＭＳ Ｐゴシック" pitchFamily="34" charset="-128"/>
              </a:rPr>
              <a:t>”</a:t>
            </a:r>
            <a:r>
              <a:rPr lang="en-US" dirty="0">
                <a:ea typeface="ＭＳ Ｐゴシック" pitchFamily="34" charset="-128"/>
              </a:rPr>
              <a:t> problem:  For users with just one item, or items with just one neighbor, neither cosine similarity nor correlation produces useful metric</a:t>
            </a:r>
          </a:p>
          <a:p>
            <a:r>
              <a:rPr lang="en-US" dirty="0">
                <a:ea typeface="ＭＳ Ｐゴシック" pitchFamily="34" charset="-128"/>
              </a:rPr>
              <a:t>Binary matrix?  Must use all the data, not just the co-rated items.</a:t>
            </a:r>
          </a:p>
          <a:p>
            <a:pPr lvl="1"/>
            <a:r>
              <a:rPr lang="en-US" dirty="0">
                <a:ea typeface="ＭＳ Ｐゴシック" pitchFamily="34" charset="-128"/>
              </a:rPr>
              <a:t>This can add useful info – in the Netflix contest, information about which movies users chose to rate was informative</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52</a:t>
            </a:fld>
            <a:endParaRPr lang="en-US"/>
          </a:p>
        </p:txBody>
      </p:sp>
    </p:spTree>
    <p:extLst>
      <p:ext uri="{BB962C8B-B14F-4D97-AF65-F5344CB8AC3E}">
        <p14:creationId xmlns:p14="http://schemas.microsoft.com/office/powerpoint/2010/main" val="4140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1507" name="Slide Number Placeholder 3"/>
          <p:cNvSpPr>
            <a:spLocks noGrp="1"/>
          </p:cNvSpPr>
          <p:nvPr>
            <p:ph type="sldNum" sz="quarter" idx="5"/>
          </p:nvPr>
        </p:nvSpPr>
        <p:spPr bwMode="auto">
          <a:noFill/>
          <a:ln>
            <a:miter lim="800000"/>
            <a:headEnd/>
            <a:tailEnd/>
          </a:ln>
        </p:spPr>
        <p:txBody>
          <a:bodyPr/>
          <a:lstStyle/>
          <a:p>
            <a:fld id="{17B08248-9D59-4BE2-8A5E-63FF059BECE3}" type="slidenum">
              <a:rPr lang="en-US"/>
              <a:pPr/>
              <a:t>6</a:t>
            </a:fld>
            <a:endParaRPr lang="en-US"/>
          </a:p>
        </p:txBody>
      </p:sp>
    </p:spTree>
    <p:extLst>
      <p:ext uri="{BB962C8B-B14F-4D97-AF65-F5344CB8AC3E}">
        <p14:creationId xmlns:p14="http://schemas.microsoft.com/office/powerpoint/2010/main" val="231852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5603" name="Slide Number Placeholder 3"/>
          <p:cNvSpPr>
            <a:spLocks noGrp="1"/>
          </p:cNvSpPr>
          <p:nvPr>
            <p:ph type="sldNum" sz="quarter" idx="5"/>
          </p:nvPr>
        </p:nvSpPr>
        <p:spPr bwMode="auto">
          <a:noFill/>
          <a:ln>
            <a:miter lim="800000"/>
            <a:headEnd/>
            <a:tailEnd/>
          </a:ln>
        </p:spPr>
        <p:txBody>
          <a:bodyPr/>
          <a:lstStyle/>
          <a:p>
            <a:fld id="{69B344E3-DC27-4F79-B01D-6F947B04FC19}" type="slidenum">
              <a:rPr lang="en-US"/>
              <a:pPr/>
              <a:t>18</a:t>
            </a:fld>
            <a:endParaRPr lang="en-US"/>
          </a:p>
        </p:txBody>
      </p:sp>
    </p:spTree>
    <p:extLst>
      <p:ext uri="{BB962C8B-B14F-4D97-AF65-F5344CB8AC3E}">
        <p14:creationId xmlns:p14="http://schemas.microsoft.com/office/powerpoint/2010/main" val="100974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7651" name="Slide Number Placeholder 3"/>
          <p:cNvSpPr>
            <a:spLocks noGrp="1"/>
          </p:cNvSpPr>
          <p:nvPr>
            <p:ph type="sldNum" sz="quarter" idx="5"/>
          </p:nvPr>
        </p:nvSpPr>
        <p:spPr bwMode="auto">
          <a:noFill/>
          <a:ln>
            <a:miter lim="800000"/>
            <a:headEnd/>
            <a:tailEnd/>
          </a:ln>
        </p:spPr>
        <p:txBody>
          <a:bodyPr/>
          <a:lstStyle/>
          <a:p>
            <a:fld id="{82632DE2-1850-4922-8A99-C90016DA9875}" type="slidenum">
              <a:rPr lang="en-US"/>
              <a:pPr/>
              <a:t>19</a:t>
            </a:fld>
            <a:endParaRPr lang="en-US"/>
          </a:p>
        </p:txBody>
      </p:sp>
    </p:spTree>
    <p:extLst>
      <p:ext uri="{BB962C8B-B14F-4D97-AF65-F5344CB8AC3E}">
        <p14:creationId xmlns:p14="http://schemas.microsoft.com/office/powerpoint/2010/main" val="51498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4E89FC5D-8976-4891-850E-4E1DEC603F91}" type="slidenum">
              <a:rPr lang="en-US"/>
              <a:pPr/>
              <a:t>21</a:t>
            </a:fld>
            <a:endParaRPr lang="en-US"/>
          </a:p>
        </p:txBody>
      </p:sp>
    </p:spTree>
    <p:extLst>
      <p:ext uri="{BB962C8B-B14F-4D97-AF65-F5344CB8AC3E}">
        <p14:creationId xmlns:p14="http://schemas.microsoft.com/office/powerpoint/2010/main" val="27397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1747" name="Slide Number Placeholder 3"/>
          <p:cNvSpPr>
            <a:spLocks noGrp="1"/>
          </p:cNvSpPr>
          <p:nvPr>
            <p:ph type="sldNum" sz="quarter" idx="5"/>
          </p:nvPr>
        </p:nvSpPr>
        <p:spPr bwMode="auto">
          <a:noFill/>
          <a:ln>
            <a:miter lim="800000"/>
            <a:headEnd/>
            <a:tailEnd/>
          </a:ln>
        </p:spPr>
        <p:txBody>
          <a:bodyPr/>
          <a:lstStyle/>
          <a:p>
            <a:fld id="{06171879-052E-461D-B2BD-333B05A85157}" type="slidenum">
              <a:rPr lang="en-US"/>
              <a:pPr/>
              <a:t>22</a:t>
            </a:fld>
            <a:endParaRPr lang="en-US"/>
          </a:p>
        </p:txBody>
      </p:sp>
    </p:spTree>
    <p:extLst>
      <p:ext uri="{BB962C8B-B14F-4D97-AF65-F5344CB8AC3E}">
        <p14:creationId xmlns:p14="http://schemas.microsoft.com/office/powerpoint/2010/main" val="38125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3795" name="Slide Number Placeholder 3"/>
          <p:cNvSpPr>
            <a:spLocks noGrp="1"/>
          </p:cNvSpPr>
          <p:nvPr>
            <p:ph type="sldNum" sz="quarter" idx="5"/>
          </p:nvPr>
        </p:nvSpPr>
        <p:spPr bwMode="auto">
          <a:noFill/>
          <a:ln>
            <a:miter lim="800000"/>
            <a:headEnd/>
            <a:tailEnd/>
          </a:ln>
        </p:spPr>
        <p:txBody>
          <a:bodyPr/>
          <a:lstStyle/>
          <a:p>
            <a:fld id="{B066FC14-87FE-4797-AA6C-10C81D38E83C}" type="slidenum">
              <a:rPr lang="en-US"/>
              <a:pPr/>
              <a:t>23</a:t>
            </a:fld>
            <a:endParaRPr lang="en-US"/>
          </a:p>
        </p:txBody>
      </p:sp>
    </p:spTree>
    <p:extLst>
      <p:ext uri="{BB962C8B-B14F-4D97-AF65-F5344CB8AC3E}">
        <p14:creationId xmlns:p14="http://schemas.microsoft.com/office/powerpoint/2010/main" val="327791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5843" name="Slide Number Placeholder 3"/>
          <p:cNvSpPr>
            <a:spLocks noGrp="1"/>
          </p:cNvSpPr>
          <p:nvPr>
            <p:ph type="sldNum" sz="quarter" idx="5"/>
          </p:nvPr>
        </p:nvSpPr>
        <p:spPr bwMode="auto">
          <a:noFill/>
          <a:ln>
            <a:miter lim="800000"/>
            <a:headEnd/>
            <a:tailEnd/>
          </a:ln>
        </p:spPr>
        <p:txBody>
          <a:bodyPr/>
          <a:lstStyle/>
          <a:p>
            <a:fld id="{1AE515CB-3FF9-46BA-A49C-2BE595037BE9}" type="slidenum">
              <a:rPr lang="en-US"/>
              <a:pPr/>
              <a:t>24</a:t>
            </a:fld>
            <a:endParaRPr lang="en-US"/>
          </a:p>
        </p:txBody>
      </p:sp>
    </p:spTree>
    <p:extLst>
      <p:ext uri="{BB962C8B-B14F-4D97-AF65-F5344CB8AC3E}">
        <p14:creationId xmlns:p14="http://schemas.microsoft.com/office/powerpoint/2010/main" val="174226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
        <p:nvSpPr>
          <p:cNvPr id="37891" name="Slide Number Placeholder 3"/>
          <p:cNvSpPr>
            <a:spLocks noGrp="1"/>
          </p:cNvSpPr>
          <p:nvPr>
            <p:ph type="sldNum" sz="quarter" idx="5"/>
          </p:nvPr>
        </p:nvSpPr>
        <p:spPr bwMode="auto">
          <a:noFill/>
          <a:ln>
            <a:miter lim="800000"/>
            <a:headEnd/>
            <a:tailEnd/>
          </a:ln>
        </p:spPr>
        <p:txBody>
          <a:bodyPr/>
          <a:lstStyle/>
          <a:p>
            <a:fld id="{535D89E0-2583-464D-AD7C-9AE8D6D358F2}" type="slidenum">
              <a:rPr lang="en-US"/>
              <a:pPr/>
              <a:t>30</a:t>
            </a:fld>
            <a:endParaRPr lang="en-US"/>
          </a:p>
        </p:txBody>
      </p:sp>
    </p:spTree>
    <p:extLst>
      <p:ext uri="{BB962C8B-B14F-4D97-AF65-F5344CB8AC3E}">
        <p14:creationId xmlns:p14="http://schemas.microsoft.com/office/powerpoint/2010/main" val="145443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12/7/20</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12/7/20</a:t>
            </a:fld>
            <a:endParaRPr lang="en-US"/>
          </a:p>
        </p:txBody>
      </p:sp>
      <p:sp>
        <p:nvSpPr>
          <p:cNvPr id="5" name="Footer Placeholder 4"/>
          <p:cNvSpPr>
            <a:spLocks noGrp="1"/>
          </p:cNvSpPr>
          <p:nvPr>
            <p:ph type="ftr" sz="quarter" idx="11"/>
          </p:nvPr>
        </p:nvSpPr>
        <p:spPr/>
        <p:txBody>
          <a:bodyPr/>
          <a:lstStyle/>
          <a:p>
            <a:r>
              <a:rPr lang="en-US" dirty="0"/>
              <a:t>Kwartler CSCI 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12/7/20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632D78A-10B3-4DCD-84B7-9E85168884D1}" type="slidenum">
              <a:rPr lang="en-US" smtClean="0"/>
              <a:pPr/>
              <a:t>‹#›</a:t>
            </a:fld>
            <a:endParaRPr lang="en-US"/>
          </a:p>
        </p:txBody>
      </p:sp>
      <p:sp>
        <p:nvSpPr>
          <p:cNvPr id="6" name="Title 1"/>
          <p:cNvSpPr txBox="1">
            <a:spLocks/>
          </p:cNvSpPr>
          <p:nvPr userDrawn="1"/>
        </p:nvSpPr>
        <p:spPr>
          <a:xfrm>
            <a:off x="2514600" y="533401"/>
            <a:ext cx="6155708" cy="769308"/>
          </a:xfrm>
          <a:prstGeom prst="rect">
            <a:avLst/>
          </a:prstGeom>
        </p:spPr>
        <p:txBody>
          <a:bodyPr anchor="ctr"/>
          <a:lstStyle>
            <a:lvl1pPr algn="ctr" defTabSz="914400" rtl="0" eaLnBrk="1" latinLnBrk="0" hangingPunct="1">
              <a:spcBef>
                <a:spcPct val="0"/>
              </a:spcBef>
              <a:buNone/>
              <a:defRPr lang="en-US" sz="3600" kern="1200" dirty="0">
                <a:solidFill>
                  <a:srgbClr val="003E7E">
                    <a:alpha val="99000"/>
                  </a:srgbClr>
                </a:solidFill>
                <a:latin typeface="Rockwell" panose="02060603020205020403" pitchFamily="18" charset="0"/>
                <a:ea typeface="+mj-ea"/>
                <a:cs typeface="+mj-cs"/>
              </a:defRPr>
            </a:lvl1pPr>
          </a:lstStyle>
          <a:p>
            <a:pPr algn="l"/>
            <a:r>
              <a:rPr lang="en-US" sz="4800" dirty="0">
                <a:solidFill>
                  <a:srgbClr val="043170">
                    <a:alpha val="99000"/>
                  </a:srgbClr>
                </a:solidFill>
              </a:rPr>
              <a:t>Agenda</a:t>
            </a:r>
          </a:p>
        </p:txBody>
      </p:sp>
      <p:sp>
        <p:nvSpPr>
          <p:cNvPr id="9" name="Text Placeholder 12"/>
          <p:cNvSpPr>
            <a:spLocks noGrp="1"/>
          </p:cNvSpPr>
          <p:nvPr>
            <p:ph type="body" sz="quarter" idx="13" hasCustomPrompt="1"/>
          </p:nvPr>
        </p:nvSpPr>
        <p:spPr>
          <a:xfrm>
            <a:off x="381000" y="1905000"/>
            <a:ext cx="8343900" cy="3962400"/>
          </a:xfrm>
          <a:prstGeom prst="rect">
            <a:avLst/>
          </a:prstGeom>
        </p:spPr>
        <p:txBody>
          <a:bodyPr anchor="t"/>
          <a:lstStyle>
            <a:lvl1pPr marL="514350" marR="0" indent="-514350" algn="l" defTabSz="914400" rtl="0" eaLnBrk="1" fontAlgn="auto" latinLnBrk="0" hangingPunct="1">
              <a:lnSpc>
                <a:spcPct val="100000"/>
              </a:lnSpc>
              <a:spcBef>
                <a:spcPct val="20000"/>
              </a:spcBef>
              <a:spcAft>
                <a:spcPts val="0"/>
              </a:spcAft>
              <a:buClrTx/>
              <a:buSzTx/>
              <a:buFont typeface="+mj-lt"/>
              <a:buAutoNum type="arabicParenR"/>
              <a:tabLst/>
              <a:defRPr sz="2800" baseline="0">
                <a:solidFill>
                  <a:srgbClr val="043170">
                    <a:alpha val="99000"/>
                  </a:srgbClr>
                </a:solidFill>
                <a:latin typeface="Arial" panose="020B0604020202020204" pitchFamily="34" charset="0"/>
                <a:cs typeface="Arial" panose="020B0604020202020204" pitchFamily="34" charset="0"/>
              </a:defRPr>
            </a:lvl1pPr>
            <a:lvl2pPr marL="971550" indent="-514350">
              <a:buFont typeface="+mj-lt"/>
              <a:buAutoNum type="alphaLcParenR"/>
              <a:defRPr>
                <a:solidFill>
                  <a:srgbClr val="043170">
                    <a:alpha val="99000"/>
                  </a:srgbClr>
                </a:solidFill>
                <a:latin typeface="Arial" panose="020B0604020202020204" pitchFamily="34" charset="0"/>
                <a:cs typeface="Arial" panose="020B0604020202020204" pitchFamily="34" charset="0"/>
              </a:defRPr>
            </a:lvl2pPr>
            <a:lvl3pPr>
              <a:defRPr>
                <a:solidFill>
                  <a:srgbClr val="545861">
                    <a:alpha val="99000"/>
                  </a:srgbClr>
                </a:solidFill>
                <a:latin typeface="Arial" panose="020B0604020202020204" pitchFamily="34" charset="0"/>
                <a:cs typeface="Arial" panose="020B0604020202020204" pitchFamily="34" charset="0"/>
              </a:defRPr>
            </a:lvl3pPr>
            <a:lvl4pPr>
              <a:defRPr>
                <a:solidFill>
                  <a:srgbClr val="545861">
                    <a:alpha val="99000"/>
                  </a:srgbClr>
                </a:solidFill>
                <a:latin typeface="Arial" panose="020B0604020202020204" pitchFamily="34" charset="0"/>
                <a:cs typeface="Arial" panose="020B0604020202020204" pitchFamily="34" charset="0"/>
              </a:defRPr>
            </a:lvl4pPr>
            <a:lvl5pPr>
              <a:defRPr>
                <a:solidFill>
                  <a:srgbClr val="545861">
                    <a:alpha val="99000"/>
                  </a:srgbClr>
                </a:solidFill>
                <a:latin typeface="Arial" panose="020B0604020202020204" pitchFamily="34" charset="0"/>
                <a:cs typeface="Arial" panose="020B0604020202020204" pitchFamily="34" charset="0"/>
              </a:defRPr>
            </a:lvl5pPr>
          </a:lstStyle>
          <a:p>
            <a:pPr lvl="0"/>
            <a:r>
              <a:rPr lang="en-US" dirty="0"/>
              <a:t>Click to add agenda item</a:t>
            </a:r>
          </a:p>
          <a:p>
            <a:pPr lvl="1"/>
            <a:r>
              <a:rPr lang="en-US" dirty="0"/>
              <a:t>Sub item</a:t>
            </a:r>
          </a:p>
          <a:p>
            <a:pPr lvl="1"/>
            <a:r>
              <a:rPr lang="en-US" dirty="0"/>
              <a:t>Sub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dirty="0"/>
              <a:t>Click to add agenda item</a:t>
            </a:r>
          </a:p>
        </p:txBody>
      </p:sp>
      <p:sp>
        <p:nvSpPr>
          <p:cNvPr id="2" name="Date Placeholder 1"/>
          <p:cNvSpPr>
            <a:spLocks noGrp="1"/>
          </p:cNvSpPr>
          <p:nvPr>
            <p:ph type="dt" sz="half" idx="14"/>
          </p:nvPr>
        </p:nvSpPr>
        <p:spPr/>
        <p:txBody>
          <a:bodyPr/>
          <a:lstStyle/>
          <a:p>
            <a:fld id="{DAB365D0-5BFF-4591-B84D-8953AC9A16AD}" type="datetime1">
              <a:rPr lang="en-US" smtClean="0"/>
              <a:t>12/7/20</a:t>
            </a:fld>
            <a:endParaRPr lang="en-US" dirty="0"/>
          </a:p>
        </p:txBody>
      </p:sp>
      <p:cxnSp>
        <p:nvCxnSpPr>
          <p:cNvPr id="10" name="Straight Connector 9"/>
          <p:cNvCxnSpPr/>
          <p:nvPr userDrawn="1"/>
        </p:nvCxnSpPr>
        <p:spPr>
          <a:xfrm>
            <a:off x="381000" y="1447800"/>
            <a:ext cx="8343900" cy="0"/>
          </a:xfrm>
          <a:prstGeom prst="line">
            <a:avLst/>
          </a:prstGeom>
          <a:ln>
            <a:solidFill>
              <a:srgbClr val="EEB111"/>
            </a:solidFill>
          </a:ln>
        </p:spPr>
        <p:style>
          <a:lnRef idx="1">
            <a:schemeClr val="accent1"/>
          </a:lnRef>
          <a:fillRef idx="0">
            <a:schemeClr val="accent1"/>
          </a:fillRef>
          <a:effectRef idx="0">
            <a:schemeClr val="accent1"/>
          </a:effectRef>
          <a:fontRef idx="minor">
            <a:schemeClr val="tx1"/>
          </a:fontRef>
        </p:style>
      </p:cxnSp>
      <p:pic>
        <p:nvPicPr>
          <p:cNvPr id="7" name="Picture 6" descr="LM_Auto_Icon_rev.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 y="509104"/>
            <a:ext cx="990600" cy="744488"/>
          </a:xfrm>
          <a:prstGeom prst="rect">
            <a:avLst/>
          </a:prstGeom>
        </p:spPr>
      </p:pic>
      <p:pic>
        <p:nvPicPr>
          <p:cNvPr id="13" name="Picture 12" descr="LM_Home_Icon_rev.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800" y="384194"/>
            <a:ext cx="914400" cy="873105"/>
          </a:xfrm>
          <a:prstGeom prst="rect">
            <a:avLst/>
          </a:prstGeom>
        </p:spPr>
      </p:pic>
    </p:spTree>
    <p:extLst>
      <p:ext uri="{BB962C8B-B14F-4D97-AF65-F5344CB8AC3E}">
        <p14:creationId xmlns:p14="http://schemas.microsoft.com/office/powerpoint/2010/main" val="159031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12/7/20</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12/7/20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12/7/20</a:t>
            </a:fld>
            <a:endParaRPr lang="en-US"/>
          </a:p>
        </p:txBody>
      </p:sp>
      <p:sp>
        <p:nvSpPr>
          <p:cNvPr id="8" name="Footer Placeholder 7"/>
          <p:cNvSpPr>
            <a:spLocks noGrp="1"/>
          </p:cNvSpPr>
          <p:nvPr>
            <p:ph type="ftr" sz="quarter" idx="11"/>
          </p:nvPr>
        </p:nvSpPr>
        <p:spPr/>
        <p:txBody>
          <a:bodyPr/>
          <a:lstStyle/>
          <a:p>
            <a:r>
              <a:rPr lang="en-US" dirty="0"/>
              <a:t>Kwartler CSCI 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12/7/20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12/7/20</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12/7/20</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12/7/20</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12/7/20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Recommendation Engines</a:t>
            </a:r>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12/7/20</a:t>
            </a:fld>
            <a:endParaRPr lang="en-US"/>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tortilla chips </a:t>
            </a:r>
            <a:r>
              <a:rPr lang="en-US" dirty="0">
                <a:solidFill>
                  <a:schemeClr val="accent6"/>
                </a:solidFill>
              </a:rPr>
              <a:t>then they will seek out and purchase </a:t>
            </a:r>
            <a:r>
              <a:rPr lang="en-US" u="sng" dirty="0">
                <a:solidFill>
                  <a:schemeClr val="accent6"/>
                </a:solidFill>
              </a:rPr>
              <a:t>salsa</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4287" y="5418158"/>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R, we will identify many rules with antecedents and consequents.</a:t>
            </a:r>
          </a:p>
        </p:txBody>
      </p: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23520"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a:t>ITEMSET = {tortilla chips, salsa}</a:t>
            </a:r>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a:solidFill>
                  <a:schemeClr val="accent4"/>
                </a:solidFill>
              </a:rPr>
              <a:t>Association</a:t>
            </a:r>
          </a:p>
          <a:p>
            <a:pPr algn="ctr"/>
            <a:r>
              <a:rPr lang="en-US" dirty="0">
                <a:solidFill>
                  <a:schemeClr val="accent4"/>
                </a:solidFill>
              </a:rPr>
              <a:t> Rule</a:t>
            </a: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a:solidFill>
                  <a:schemeClr val="accent4"/>
                </a:solidFill>
              </a:rPr>
              <a:t>Affected</a:t>
            </a:r>
          </a:p>
          <a:p>
            <a:pPr algn="ctr"/>
            <a:r>
              <a:rPr lang="en-US" dirty="0">
                <a:solidFill>
                  <a:schemeClr val="accent4"/>
                </a:solidFill>
              </a:rPr>
              <a:t>Items</a:t>
            </a: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a:t>Association rules must be “disjoint” meaning items in the antecedent &amp; consequent are not shared.</a:t>
            </a:r>
          </a:p>
        </p:txBody>
      </p:sp>
    </p:spTree>
    <p:extLst>
      <p:ext uri="{BB962C8B-B14F-4D97-AF65-F5344CB8AC3E}">
        <p14:creationId xmlns:p14="http://schemas.microsoft.com/office/powerpoint/2010/main" val="312884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1433009"/>
            <a:ext cx="8650090" cy="954107"/>
          </a:xfrm>
          <a:prstGeom prst="rect">
            <a:avLst/>
          </a:prstGeom>
          <a:noFill/>
        </p:spPr>
        <p:txBody>
          <a:bodyPr wrap="square" rtlCol="0">
            <a:spAutoFit/>
          </a:bodyPr>
          <a:lstStyle>
            <a:defPPr>
              <a:defRPr lang="en-US"/>
            </a:defPPr>
            <a:lvl1pPr algn="ctr">
              <a:defRPr sz="2800"/>
            </a:lvl1pPr>
          </a:lstStyle>
          <a:p>
            <a:r>
              <a:rPr lang="en-US" dirty="0">
                <a:solidFill>
                  <a:srgbClr val="FF0000"/>
                </a:solidFill>
              </a:rPr>
              <a:t>If a customer buys </a:t>
            </a:r>
            <a:r>
              <a:rPr lang="en-US" u="sng" dirty="0">
                <a:solidFill>
                  <a:srgbClr val="FF0000"/>
                </a:solidFill>
              </a:rPr>
              <a:t>salsa </a:t>
            </a:r>
            <a:r>
              <a:rPr lang="en-US" dirty="0">
                <a:solidFill>
                  <a:schemeClr val="accent6"/>
                </a:solidFill>
              </a:rPr>
              <a:t>then they will seek out and purchase </a:t>
            </a:r>
            <a:r>
              <a:rPr lang="en-US" u="sng" dirty="0">
                <a:solidFill>
                  <a:schemeClr val="accent6"/>
                </a:solidFill>
              </a:rPr>
              <a:t>tortilla chips</a:t>
            </a:r>
            <a:r>
              <a:rPr lang="en-US" dirty="0">
                <a:solidFill>
                  <a:schemeClr val="accent6"/>
                </a:solidFill>
              </a:rPr>
              <a:t>. </a:t>
            </a:r>
          </a:p>
        </p:txBody>
      </p:sp>
      <p:sp>
        <p:nvSpPr>
          <p:cNvPr id="10" name="Rectangle 9"/>
          <p:cNvSpPr/>
          <p:nvPr/>
        </p:nvSpPr>
        <p:spPr>
          <a:xfrm>
            <a:off x="982638" y="2750993"/>
            <a:ext cx="4572000" cy="707886"/>
          </a:xfrm>
          <a:prstGeom prst="rect">
            <a:avLst/>
          </a:prstGeom>
        </p:spPr>
        <p:txBody>
          <a:bodyPr>
            <a:spAutoFit/>
          </a:bodyPr>
          <a:lstStyle/>
          <a:p>
            <a:pPr marL="285750" indent="-285750">
              <a:buFont typeface="Arial" panose="020B0604020202020204" pitchFamily="34" charset="0"/>
              <a:buChar char="•"/>
            </a:pP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IF</a:t>
            </a:r>
            <a:r>
              <a:rPr lang="en-US" altLang="en-US" sz="2000" dirty="0">
                <a:solidFill>
                  <a:srgbClr val="FF0000"/>
                </a:solidFill>
                <a:ea typeface="ＭＳ Ｐゴシック" pitchFamily="34" charset="-128"/>
              </a:rPr>
              <a:t>”</a:t>
            </a:r>
            <a:r>
              <a:rPr lang="en-US" sz="2000" dirty="0">
                <a:solidFill>
                  <a:srgbClr val="FF0000"/>
                </a:solidFill>
                <a:ea typeface="ＭＳ Ｐゴシック" pitchFamily="34" charset="-128"/>
              </a:rPr>
              <a:t> part = </a:t>
            </a:r>
            <a:r>
              <a:rPr lang="en-US" sz="2000" b="1" dirty="0">
                <a:solidFill>
                  <a:srgbClr val="FF0000"/>
                </a:solidFill>
                <a:ea typeface="ＭＳ Ｐゴシック" pitchFamily="34" charset="-128"/>
              </a:rPr>
              <a:t>antecedent</a:t>
            </a:r>
          </a:p>
          <a:p>
            <a:pPr marL="285750" indent="-285750">
              <a:buFont typeface="Arial" panose="020B0604020202020204" pitchFamily="34" charset="0"/>
              <a:buChar char="•"/>
            </a:pP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THEN</a:t>
            </a:r>
            <a:r>
              <a:rPr lang="en-US" altLang="en-US" sz="2000" dirty="0">
                <a:solidFill>
                  <a:schemeClr val="accent6"/>
                </a:solidFill>
                <a:ea typeface="ＭＳ Ｐゴシック" pitchFamily="34" charset="-128"/>
              </a:rPr>
              <a:t>”</a:t>
            </a:r>
            <a:r>
              <a:rPr lang="en-US" sz="2000" dirty="0">
                <a:solidFill>
                  <a:schemeClr val="accent6"/>
                </a:solidFill>
                <a:ea typeface="ＭＳ Ｐゴシック" pitchFamily="34" charset="-128"/>
              </a:rPr>
              <a:t> part = </a:t>
            </a:r>
            <a:r>
              <a:rPr lang="en-US" sz="2000" b="1" dirty="0">
                <a:solidFill>
                  <a:schemeClr val="accent6"/>
                </a:solidFill>
                <a:ea typeface="ＭＳ Ｐゴシック" pitchFamily="34" charset="-128"/>
              </a:rPr>
              <a:t>consequent</a:t>
            </a:r>
          </a:p>
        </p:txBody>
      </p:sp>
      <p:cxnSp>
        <p:nvCxnSpPr>
          <p:cNvPr id="12" name="Straight Connector 11"/>
          <p:cNvCxnSpPr/>
          <p:nvPr/>
        </p:nvCxnSpPr>
        <p:spPr>
          <a:xfrm>
            <a:off x="709684" y="2715904"/>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1833" y="4246731"/>
            <a:ext cx="7478973" cy="0"/>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695" y="4490112"/>
            <a:ext cx="3701078" cy="400110"/>
          </a:xfrm>
          <a:prstGeom prst="rect">
            <a:avLst/>
          </a:prstGeom>
          <a:noFill/>
        </p:spPr>
        <p:txBody>
          <a:bodyPr wrap="none" rtlCol="0">
            <a:spAutoFit/>
          </a:bodyPr>
          <a:lstStyle/>
          <a:p>
            <a:pPr marL="285750" indent="-285750">
              <a:buFont typeface="Arial" panose="020B0604020202020204" pitchFamily="34" charset="0"/>
              <a:buChar char="•"/>
            </a:pPr>
            <a:r>
              <a:rPr lang="en-US" sz="2000" u="sng" dirty="0"/>
              <a:t>ITEMSET = {salsa, tortilla chips}</a:t>
            </a:r>
          </a:p>
        </p:txBody>
      </p:sp>
      <p:sp>
        <p:nvSpPr>
          <p:cNvPr id="16" name="TextBox 15"/>
          <p:cNvSpPr txBox="1"/>
          <p:nvPr/>
        </p:nvSpPr>
        <p:spPr>
          <a:xfrm rot="16200000">
            <a:off x="-216339" y="3082373"/>
            <a:ext cx="1251753" cy="646331"/>
          </a:xfrm>
          <a:prstGeom prst="rect">
            <a:avLst/>
          </a:prstGeom>
          <a:noFill/>
        </p:spPr>
        <p:txBody>
          <a:bodyPr wrap="none" rtlCol="0">
            <a:spAutoFit/>
          </a:bodyPr>
          <a:lstStyle/>
          <a:p>
            <a:pPr algn="ctr"/>
            <a:r>
              <a:rPr lang="en-US" dirty="0">
                <a:solidFill>
                  <a:schemeClr val="accent4"/>
                </a:solidFill>
              </a:rPr>
              <a:t>Association</a:t>
            </a:r>
          </a:p>
          <a:p>
            <a:pPr algn="ctr"/>
            <a:r>
              <a:rPr lang="en-US" dirty="0">
                <a:solidFill>
                  <a:schemeClr val="accent4"/>
                </a:solidFill>
              </a:rPr>
              <a:t> Rule</a:t>
            </a:r>
          </a:p>
        </p:txBody>
      </p:sp>
      <p:sp>
        <p:nvSpPr>
          <p:cNvPr id="17" name="TextBox 16"/>
          <p:cNvSpPr txBox="1"/>
          <p:nvPr/>
        </p:nvSpPr>
        <p:spPr>
          <a:xfrm rot="16200000">
            <a:off x="-164659" y="4463071"/>
            <a:ext cx="975652" cy="646331"/>
          </a:xfrm>
          <a:prstGeom prst="rect">
            <a:avLst/>
          </a:prstGeom>
          <a:noFill/>
        </p:spPr>
        <p:txBody>
          <a:bodyPr wrap="none" rtlCol="0">
            <a:spAutoFit/>
          </a:bodyPr>
          <a:lstStyle/>
          <a:p>
            <a:pPr algn="ctr"/>
            <a:r>
              <a:rPr lang="en-US" dirty="0">
                <a:solidFill>
                  <a:schemeClr val="accent4"/>
                </a:solidFill>
              </a:rPr>
              <a:t>Affected</a:t>
            </a:r>
          </a:p>
          <a:p>
            <a:pPr algn="ctr"/>
            <a:r>
              <a:rPr lang="en-US" dirty="0">
                <a:solidFill>
                  <a:schemeClr val="accent4"/>
                </a:solidFill>
              </a:rPr>
              <a:t>Items</a:t>
            </a:r>
          </a:p>
        </p:txBody>
      </p:sp>
      <p:sp>
        <p:nvSpPr>
          <p:cNvPr id="18" name="TextBox 17"/>
          <p:cNvSpPr txBox="1"/>
          <p:nvPr/>
        </p:nvSpPr>
        <p:spPr>
          <a:xfrm>
            <a:off x="955342" y="3425587"/>
            <a:ext cx="7806520" cy="646331"/>
          </a:xfrm>
          <a:prstGeom prst="rect">
            <a:avLst/>
          </a:prstGeom>
          <a:noFill/>
        </p:spPr>
        <p:txBody>
          <a:bodyPr wrap="square" rtlCol="0">
            <a:spAutoFit/>
          </a:bodyPr>
          <a:lstStyle/>
          <a:p>
            <a:r>
              <a:rPr lang="en-US" i="1" dirty="0"/>
              <a:t>Association rules must be “disjoint” meaning items in the antecedent &amp; consequent are not shared.</a:t>
            </a:r>
          </a:p>
        </p:txBody>
      </p:sp>
      <p:sp>
        <p:nvSpPr>
          <p:cNvPr id="19" name="Rectangle 18"/>
          <p:cNvSpPr/>
          <p:nvPr/>
        </p:nvSpPr>
        <p:spPr>
          <a:xfrm>
            <a:off x="314325" y="5272093"/>
            <a:ext cx="8629649"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Because this is transaction based, there is really no 1</a:t>
            </a:r>
            <a:r>
              <a:rPr lang="en-US" baseline="30000" dirty="0"/>
              <a:t>st</a:t>
            </a:r>
            <a:r>
              <a:rPr lang="en-US" dirty="0"/>
              <a:t> item to determine the antecedent/consequent order.  As a result, the items are a set which can be reordered into two rules.</a:t>
            </a:r>
          </a:p>
        </p:txBody>
      </p:sp>
    </p:spTree>
    <p:extLst>
      <p:ext uri="{BB962C8B-B14F-4D97-AF65-F5344CB8AC3E}">
        <p14:creationId xmlns:p14="http://schemas.microsoft.com/office/powerpoint/2010/main" val="363044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a:t>If a patient has poor circulation then check oxygen levels.</a:t>
            </a:r>
          </a:p>
        </p:txBody>
      </p:sp>
    </p:spTree>
    <p:extLst>
      <p:ext uri="{BB962C8B-B14F-4D97-AF65-F5344CB8AC3E}">
        <p14:creationId xmlns:p14="http://schemas.microsoft.com/office/powerpoint/2010/main" val="31053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461665"/>
          </a:xfrm>
          <a:prstGeom prst="rect">
            <a:avLst/>
          </a:prstGeom>
          <a:noFill/>
        </p:spPr>
        <p:txBody>
          <a:bodyPr wrap="square" rtlCol="0">
            <a:spAutoFit/>
          </a:bodyPr>
          <a:lstStyle/>
          <a:p>
            <a:pPr algn="ctr"/>
            <a:r>
              <a:rPr lang="en-US" sz="2400" dirty="0">
                <a:solidFill>
                  <a:srgbClr val="FF0000"/>
                </a:solidFill>
              </a:rPr>
              <a:t>If a patient has poor circulation </a:t>
            </a:r>
            <a:r>
              <a:rPr lang="en-US" sz="2400" dirty="0">
                <a:solidFill>
                  <a:schemeClr val="accent6"/>
                </a:solidFill>
              </a:rPr>
              <a:t>then check oxygen levels</a:t>
            </a:r>
            <a:r>
              <a:rPr lang="en-US" sz="2400" dirty="0"/>
              <a:t>.</a:t>
            </a:r>
          </a:p>
        </p:txBody>
      </p:sp>
      <p:sp>
        <p:nvSpPr>
          <p:cNvPr id="9" name="TextBox 8"/>
          <p:cNvSpPr txBox="1"/>
          <p:nvPr/>
        </p:nvSpPr>
        <p:spPr>
          <a:xfrm>
            <a:off x="2866030" y="5049671"/>
            <a:ext cx="3268202" cy="369332"/>
          </a:xfrm>
          <a:prstGeom prst="rect">
            <a:avLst/>
          </a:prstGeom>
          <a:noFill/>
        </p:spPr>
        <p:txBody>
          <a:bodyPr wrap="none" rtlCol="0">
            <a:spAutoFit/>
          </a:bodyPr>
          <a:lstStyle/>
          <a:p>
            <a:r>
              <a:rPr lang="en-US" dirty="0"/>
              <a:t>{ poor circulation, oxygen levels} </a:t>
            </a:r>
          </a:p>
        </p:txBody>
      </p:sp>
      <p:grpSp>
        <p:nvGrpSpPr>
          <p:cNvPr id="12" name="Group 11"/>
          <p:cNvGrpSpPr/>
          <p:nvPr/>
        </p:nvGrpSpPr>
        <p:grpSpPr>
          <a:xfrm>
            <a:off x="2265528" y="3030939"/>
            <a:ext cx="1037230" cy="850206"/>
            <a:chOff x="2265528" y="3030939"/>
            <a:chExt cx="1037230" cy="850206"/>
          </a:xfrm>
        </p:grpSpPr>
        <p:sp>
          <p:nvSpPr>
            <p:cNvPr id="7" name="TextBox 6"/>
            <p:cNvSpPr txBox="1"/>
            <p:nvPr/>
          </p:nvSpPr>
          <p:spPr>
            <a:xfrm>
              <a:off x="2329370" y="3604146"/>
              <a:ext cx="909544" cy="276999"/>
            </a:xfrm>
            <a:prstGeom prst="rect">
              <a:avLst/>
            </a:prstGeom>
            <a:noFill/>
          </p:spPr>
          <p:txBody>
            <a:bodyPr wrap="none" rtlCol="0">
              <a:spAutoFit/>
            </a:bodyPr>
            <a:lstStyle/>
            <a:p>
              <a:r>
                <a:rPr lang="en-US" sz="1200" dirty="0"/>
                <a:t>Antecedent</a:t>
              </a:r>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385309" y="3030940"/>
            <a:ext cx="1037230" cy="850205"/>
            <a:chOff x="6385309" y="3030940"/>
            <a:chExt cx="1037230" cy="850205"/>
          </a:xfrm>
        </p:grpSpPr>
        <p:sp>
          <p:nvSpPr>
            <p:cNvPr id="8" name="TextBox 7"/>
            <p:cNvSpPr txBox="1"/>
            <p:nvPr/>
          </p:nvSpPr>
          <p:spPr>
            <a:xfrm>
              <a:off x="6437194" y="3604146"/>
              <a:ext cx="933461" cy="276999"/>
            </a:xfrm>
            <a:prstGeom prst="rect">
              <a:avLst/>
            </a:prstGeom>
            <a:noFill/>
          </p:spPr>
          <p:txBody>
            <a:bodyPr wrap="none" rtlCol="0">
              <a:spAutoFit/>
            </a:bodyPr>
            <a:lstStyle/>
            <a:p>
              <a:r>
                <a:rPr lang="en-US" sz="1200" dirty="0"/>
                <a:t>Consequent</a:t>
              </a:r>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766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listens to Imagine Dragons then they may listen to AWOL-Nation &amp; 21 Pilots</a:t>
            </a:r>
          </a:p>
        </p:txBody>
      </p:sp>
    </p:spTree>
    <p:extLst>
      <p:ext uri="{BB962C8B-B14F-4D97-AF65-F5344CB8AC3E}">
        <p14:creationId xmlns:p14="http://schemas.microsoft.com/office/powerpoint/2010/main" val="227662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r"/>
            <a:r>
              <a:rPr lang="en-US" sz="2400" dirty="0">
                <a:solidFill>
                  <a:srgbClr val="FF0000"/>
                </a:solidFill>
              </a:rPr>
              <a:t>If a customer listens to Imagine Dragons </a:t>
            </a:r>
            <a:r>
              <a:rPr lang="en-US" sz="2400" dirty="0">
                <a:solidFill>
                  <a:schemeClr val="accent6"/>
                </a:solidFill>
              </a:rPr>
              <a:t>then they may listen to AWOL-Nation &amp; 21 Pilots</a:t>
            </a:r>
          </a:p>
        </p:txBody>
      </p:sp>
      <p:sp>
        <p:nvSpPr>
          <p:cNvPr id="7" name="TextBox 6"/>
          <p:cNvSpPr txBox="1"/>
          <p:nvPr/>
        </p:nvSpPr>
        <p:spPr>
          <a:xfrm>
            <a:off x="2306472" y="5431816"/>
            <a:ext cx="4308424" cy="369332"/>
          </a:xfrm>
          <a:prstGeom prst="rect">
            <a:avLst/>
          </a:prstGeom>
          <a:noFill/>
        </p:spPr>
        <p:txBody>
          <a:bodyPr wrap="none" rtlCol="0">
            <a:spAutoFit/>
          </a:bodyPr>
          <a:lstStyle/>
          <a:p>
            <a:r>
              <a:rPr lang="en-US" dirty="0"/>
              <a:t>{ Imagine Dragons, AWOL-Nation, 21 Pilots} </a:t>
            </a:r>
          </a:p>
        </p:txBody>
      </p:sp>
      <p:grpSp>
        <p:nvGrpSpPr>
          <p:cNvPr id="8" name="Group 7"/>
          <p:cNvGrpSpPr/>
          <p:nvPr/>
        </p:nvGrpSpPr>
        <p:grpSpPr>
          <a:xfrm>
            <a:off x="2265528" y="3454027"/>
            <a:ext cx="1037230" cy="850206"/>
            <a:chOff x="2265528" y="3030939"/>
            <a:chExt cx="1037230" cy="850206"/>
          </a:xfrm>
        </p:grpSpPr>
        <p:sp>
          <p:nvSpPr>
            <p:cNvPr id="9" name="TextBox 8"/>
            <p:cNvSpPr txBox="1"/>
            <p:nvPr/>
          </p:nvSpPr>
          <p:spPr>
            <a:xfrm>
              <a:off x="2329370" y="3604146"/>
              <a:ext cx="909544" cy="276999"/>
            </a:xfrm>
            <a:prstGeom prst="rect">
              <a:avLst/>
            </a:prstGeom>
            <a:noFill/>
          </p:spPr>
          <p:txBody>
            <a:bodyPr wrap="none" rtlCol="0">
              <a:spAutoFit/>
            </a:bodyPr>
            <a:lstStyle/>
            <a:p>
              <a:r>
                <a:rPr lang="en-US" sz="1200" dirty="0"/>
                <a:t>Antecedent</a:t>
              </a:r>
            </a:p>
          </p:txBody>
        </p:sp>
        <p:sp>
          <p:nvSpPr>
            <p:cNvPr id="10" name="Isosceles Triangle 9"/>
            <p:cNvSpPr/>
            <p:nvPr/>
          </p:nvSpPr>
          <p:spPr>
            <a:xfrm rot="10800000">
              <a:off x="2265528" y="3030939"/>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385309" y="3454028"/>
            <a:ext cx="1037230" cy="850205"/>
            <a:chOff x="6385309" y="3030940"/>
            <a:chExt cx="1037230" cy="850205"/>
          </a:xfrm>
        </p:grpSpPr>
        <p:sp>
          <p:nvSpPr>
            <p:cNvPr id="12" name="TextBox 11"/>
            <p:cNvSpPr txBox="1"/>
            <p:nvPr/>
          </p:nvSpPr>
          <p:spPr>
            <a:xfrm>
              <a:off x="6437194" y="3604146"/>
              <a:ext cx="933461" cy="276999"/>
            </a:xfrm>
            <a:prstGeom prst="rect">
              <a:avLst/>
            </a:prstGeom>
            <a:noFill/>
          </p:spPr>
          <p:txBody>
            <a:bodyPr wrap="none" rtlCol="0">
              <a:spAutoFit/>
            </a:bodyPr>
            <a:lstStyle/>
            <a:p>
              <a:r>
                <a:rPr lang="en-US" sz="1200" dirty="0"/>
                <a:t>Consequent</a:t>
              </a:r>
            </a:p>
          </p:txBody>
        </p:sp>
        <p:sp>
          <p:nvSpPr>
            <p:cNvPr id="13" name="Isosceles Triangle 12"/>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62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buys bread then they will buy cheese, meat and bread.</a:t>
            </a:r>
          </a:p>
        </p:txBody>
      </p:sp>
    </p:spTree>
    <p:extLst>
      <p:ext uri="{BB962C8B-B14F-4D97-AF65-F5344CB8AC3E}">
        <p14:creationId xmlns:p14="http://schemas.microsoft.com/office/powerpoint/2010/main" val="28296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What is the antecedent &amp; consequent?</a:t>
            </a:r>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627797" y="2606722"/>
            <a:ext cx="7888406" cy="830997"/>
          </a:xfrm>
          <a:prstGeom prst="rect">
            <a:avLst/>
          </a:prstGeom>
          <a:noFill/>
        </p:spPr>
        <p:txBody>
          <a:bodyPr wrap="square" rtlCol="0">
            <a:spAutoFit/>
          </a:bodyPr>
          <a:lstStyle/>
          <a:p>
            <a:pPr algn="ctr"/>
            <a:r>
              <a:rPr lang="en-US" sz="2400" dirty="0"/>
              <a:t>If a customer buys bread then they will buy cheese, meat and bread.</a:t>
            </a:r>
          </a:p>
        </p:txBody>
      </p:sp>
      <p:sp>
        <p:nvSpPr>
          <p:cNvPr id="7" name="Rectangle 6"/>
          <p:cNvSpPr/>
          <p:nvPr/>
        </p:nvSpPr>
        <p:spPr>
          <a:xfrm rot="19711825">
            <a:off x="2959542" y="2635941"/>
            <a:ext cx="3152633" cy="495284"/>
          </a:xfrm>
          <a:prstGeom prst="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WRONG!</a:t>
            </a:r>
          </a:p>
        </p:txBody>
      </p:sp>
      <p:sp>
        <p:nvSpPr>
          <p:cNvPr id="8" name="TextBox 7"/>
          <p:cNvSpPr txBox="1"/>
          <p:nvPr/>
        </p:nvSpPr>
        <p:spPr>
          <a:xfrm>
            <a:off x="2947916" y="4339994"/>
            <a:ext cx="3172150" cy="369332"/>
          </a:xfrm>
          <a:prstGeom prst="rect">
            <a:avLst/>
          </a:prstGeom>
          <a:noFill/>
        </p:spPr>
        <p:txBody>
          <a:bodyPr wrap="none" rtlCol="0">
            <a:spAutoFit/>
          </a:bodyPr>
          <a:lstStyle/>
          <a:p>
            <a:r>
              <a:rPr lang="en-US" dirty="0"/>
              <a:t>{ BREAD, meat, cheese, BREAD} </a:t>
            </a:r>
          </a:p>
        </p:txBody>
      </p:sp>
      <p:grpSp>
        <p:nvGrpSpPr>
          <p:cNvPr id="9" name="Group 8"/>
          <p:cNvGrpSpPr/>
          <p:nvPr/>
        </p:nvGrpSpPr>
        <p:grpSpPr>
          <a:xfrm>
            <a:off x="4065190" y="4832452"/>
            <a:ext cx="1037230" cy="850205"/>
            <a:chOff x="6385309" y="3030940"/>
            <a:chExt cx="1037230" cy="850205"/>
          </a:xfrm>
        </p:grpSpPr>
        <p:sp>
          <p:nvSpPr>
            <p:cNvPr id="10" name="TextBox 9"/>
            <p:cNvSpPr txBox="1"/>
            <p:nvPr/>
          </p:nvSpPr>
          <p:spPr>
            <a:xfrm>
              <a:off x="6437194" y="3604146"/>
              <a:ext cx="927049" cy="276999"/>
            </a:xfrm>
            <a:prstGeom prst="rect">
              <a:avLst/>
            </a:prstGeom>
            <a:noFill/>
          </p:spPr>
          <p:txBody>
            <a:bodyPr wrap="none" rtlCol="0">
              <a:spAutoFit/>
            </a:bodyPr>
            <a:lstStyle/>
            <a:p>
              <a:r>
                <a:rPr lang="en-US" sz="1200" dirty="0"/>
                <a:t>Not Disjoint</a:t>
              </a:r>
            </a:p>
          </p:txBody>
        </p:sp>
        <p:sp>
          <p:nvSpPr>
            <p:cNvPr id="11" name="Isosceles Triangle 10"/>
            <p:cNvSpPr/>
            <p:nvPr/>
          </p:nvSpPr>
          <p:spPr>
            <a:xfrm rot="10800000">
              <a:off x="6385309" y="3030940"/>
              <a:ext cx="1037230" cy="50496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81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2"/>
          <p:cNvSpPr>
            <a:spLocks noGrp="1"/>
          </p:cNvSpPr>
          <p:nvPr>
            <p:ph type="title"/>
          </p:nvPr>
        </p:nvSpPr>
        <p:spPr/>
        <p:txBody>
          <a:bodyPr/>
          <a:lstStyle/>
          <a:p>
            <a:pPr eaLnBrk="1" hangingPunct="1"/>
            <a:r>
              <a:rPr lang="en-US">
                <a:ea typeface="ＭＳ Ｐゴシック" pitchFamily="34" charset="-128"/>
              </a:rPr>
              <a:t>Tiny Example: Phone Faceplates</a:t>
            </a:r>
          </a:p>
        </p:txBody>
      </p:sp>
      <p:pic>
        <p:nvPicPr>
          <p:cNvPr id="24578" name="Picture 5"/>
          <p:cNvPicPr>
            <a:picLocks noChangeAspect="1" noChangeArrowheads="1"/>
          </p:cNvPicPr>
          <p:nvPr/>
        </p:nvPicPr>
        <p:blipFill>
          <a:blip r:embed="rId3" cstate="print"/>
          <a:srcRect/>
          <a:stretch>
            <a:fillRect/>
          </a:stretch>
        </p:blipFill>
        <p:spPr bwMode="auto">
          <a:xfrm>
            <a:off x="1219200" y="2209800"/>
            <a:ext cx="4333875" cy="2743200"/>
          </a:xfrm>
          <a:prstGeom prst="rect">
            <a:avLst/>
          </a:prstGeom>
          <a:noFill/>
          <a:ln w="9525">
            <a:noFill/>
            <a:miter lim="800000"/>
            <a:headEnd/>
            <a:tailEnd/>
          </a:ln>
        </p:spPr>
      </p:pic>
      <p:pic>
        <p:nvPicPr>
          <p:cNvPr id="24579" name="Picture 9" descr="http://t2.gstatic.com/images?q=tbn:ANd9GcRasFLudPijanNjGzbHGxTthZTMRRxIvFUCRqYXB8jg8E7SBTM&amp;t=1&amp;usg=__Hjh3ADf2Q9MI1bsBAGWu2XOxFHY="/>
          <p:cNvPicPr>
            <a:picLocks noChangeAspect="1" noChangeArrowheads="1"/>
          </p:cNvPicPr>
          <p:nvPr/>
        </p:nvPicPr>
        <p:blipFill>
          <a:blip r:embed="rId4" cstate="print"/>
          <a:srcRect/>
          <a:stretch>
            <a:fillRect/>
          </a:stretch>
        </p:blipFill>
        <p:spPr bwMode="auto">
          <a:xfrm>
            <a:off x="6172200" y="2438400"/>
            <a:ext cx="2038350" cy="2247900"/>
          </a:xfrm>
          <a:prstGeom prst="rect">
            <a:avLst/>
          </a:prstGeom>
          <a:noFill/>
          <a:ln w="9525">
            <a:noFill/>
            <a:miter lim="800000"/>
            <a:headEnd/>
            <a:tailEnd/>
          </a:ln>
        </p:spPr>
      </p:pic>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12/7/20</a:t>
            </a:fld>
            <a:endParaRPr lang="en-US"/>
          </a:p>
        </p:txBody>
      </p:sp>
      <p:sp>
        <p:nvSpPr>
          <p:cNvPr id="6"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21820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ea typeface="ＭＳ Ｐゴシック" pitchFamily="34" charset="-128"/>
              </a:rPr>
              <a:t>Many Rules are Possible</a:t>
            </a:r>
          </a:p>
        </p:txBody>
      </p:sp>
      <p:sp>
        <p:nvSpPr>
          <p:cNvPr id="26626" name="Content Placeholder 2"/>
          <p:cNvSpPr>
            <a:spLocks noGrp="1"/>
          </p:cNvSpPr>
          <p:nvPr>
            <p:ph sz="quarter" idx="1"/>
          </p:nvPr>
        </p:nvSpPr>
        <p:spPr>
          <a:xfrm>
            <a:off x="914400" y="2057400"/>
            <a:ext cx="7772400" cy="3962400"/>
          </a:xfrm>
        </p:spPr>
        <p:txBody>
          <a:bodyPr/>
          <a:lstStyle/>
          <a:p>
            <a:pPr eaLnBrk="1" hangingPunct="1">
              <a:buFont typeface="Wingdings 2" pitchFamily="18" charset="2"/>
              <a:buNone/>
            </a:pPr>
            <a:r>
              <a:rPr lang="en-US" dirty="0">
                <a:ea typeface="ＭＳ Ｐゴシック" pitchFamily="34" charset="-128"/>
              </a:rPr>
              <a:t>Transaction 1 supports several rules, such as </a:t>
            </a:r>
          </a:p>
          <a:p>
            <a:pPr lvl="1" eaLnBrk="1" hangingPunct="1"/>
            <a:r>
              <a:rPr lang="en-US" altLang="en-US" dirty="0">
                <a:ea typeface="ＭＳ Ｐゴシック" pitchFamily="34" charset="-128"/>
              </a:rPr>
              <a:t>“</a:t>
            </a:r>
            <a:r>
              <a:rPr lang="en-US" dirty="0">
                <a:ea typeface="ＭＳ Ｐゴシック" pitchFamily="34" charset="-128"/>
              </a:rPr>
              <a:t>If red, then white</a:t>
            </a:r>
            <a:r>
              <a:rPr lang="en-US" altLang="en-US" dirty="0">
                <a:ea typeface="ＭＳ Ｐゴシック" pitchFamily="34" charset="-128"/>
              </a:rPr>
              <a:t>”</a:t>
            </a:r>
            <a:r>
              <a:rPr lang="en-US" dirty="0">
                <a:ea typeface="ＭＳ Ｐゴシック" pitchFamily="34" charset="-128"/>
              </a:rPr>
              <a:t> (</a:t>
            </a:r>
            <a:r>
              <a:rPr lang="en-US" altLang="en-US" dirty="0">
                <a:ea typeface="ＭＳ Ｐゴシック" pitchFamily="34" charset="-128"/>
              </a:rPr>
              <a:t>“</a:t>
            </a:r>
            <a:r>
              <a:rPr lang="en-US" dirty="0">
                <a:ea typeface="ＭＳ Ｐゴシック" pitchFamily="34" charset="-128"/>
              </a:rPr>
              <a:t>If a red faceplate is purchased, then so is a white one</a:t>
            </a:r>
            <a:r>
              <a:rPr lang="en-US" altLang="en-US" dirty="0">
                <a:ea typeface="ＭＳ Ｐゴシック" pitchFamily="34" charset="-128"/>
              </a:rPr>
              <a:t>”</a:t>
            </a:r>
            <a:r>
              <a:rPr lang="en-US" dirty="0">
                <a:ea typeface="ＭＳ Ｐゴシック" pitchFamily="34" charset="-128"/>
              </a:rPr>
              <a:t>)</a:t>
            </a:r>
          </a:p>
          <a:p>
            <a:pPr lvl="1" eaLnBrk="1" hangingPunct="1"/>
            <a:r>
              <a:rPr lang="en-US" altLang="en-US" dirty="0">
                <a:ea typeface="ＭＳ Ｐゴシック" pitchFamily="34" charset="-128"/>
              </a:rPr>
              <a:t>“</a:t>
            </a:r>
            <a:r>
              <a:rPr lang="en-US" dirty="0">
                <a:ea typeface="ＭＳ Ｐゴシック" pitchFamily="34" charset="-128"/>
              </a:rPr>
              <a:t>If white, then red</a:t>
            </a:r>
            <a:r>
              <a:rPr lang="en-US" altLang="en-US" dirty="0">
                <a:ea typeface="ＭＳ Ｐゴシック" pitchFamily="34" charset="-128"/>
              </a:rPr>
              <a:t>”</a:t>
            </a:r>
            <a:endParaRPr lang="en-US" dirty="0">
              <a:ea typeface="ＭＳ Ｐゴシック" pitchFamily="34" charset="-128"/>
            </a:endParaRPr>
          </a:p>
          <a:p>
            <a:pPr lvl="1" eaLnBrk="1" hangingPunct="1"/>
            <a:r>
              <a:rPr lang="en-US" altLang="en-US" dirty="0">
                <a:ea typeface="ＭＳ Ｐゴシック" pitchFamily="34" charset="-128"/>
              </a:rPr>
              <a:t>“</a:t>
            </a:r>
            <a:r>
              <a:rPr lang="en-US" dirty="0">
                <a:ea typeface="ＭＳ Ｐゴシック" pitchFamily="34" charset="-128"/>
              </a:rPr>
              <a:t>If red and white, then green</a:t>
            </a:r>
            <a:r>
              <a:rPr lang="en-US" altLang="en-US" dirty="0">
                <a:ea typeface="ＭＳ Ｐゴシック" pitchFamily="34" charset="-128"/>
              </a:rPr>
              <a:t>”</a:t>
            </a:r>
            <a:endParaRPr lang="en-US" dirty="0">
              <a:ea typeface="ＭＳ Ｐゴシック" pitchFamily="34" charset="-128"/>
            </a:endParaRPr>
          </a:p>
          <a:p>
            <a:pPr lvl="1" eaLnBrk="1" hangingPunct="1"/>
            <a:r>
              <a:rPr lang="en-US" dirty="0">
                <a:ea typeface="ＭＳ Ｐゴシック" pitchFamily="34" charset="-128"/>
              </a:rPr>
              <a:t>+ several more</a:t>
            </a:r>
          </a:p>
          <a:p>
            <a:pPr eaLnBrk="1" hangingPunct="1">
              <a:buFont typeface="Wingdings 2" pitchFamily="18" charset="2"/>
              <a:buNone/>
            </a:pPr>
            <a:r>
              <a:rPr lang="en-US" dirty="0">
                <a:ea typeface="ＭＳ Ｐゴシック" pitchFamily="34" charset="-128"/>
              </a:rPr>
              <a:t> </a:t>
            </a:r>
          </a:p>
        </p:txBody>
      </p:sp>
      <p:pic>
        <p:nvPicPr>
          <p:cNvPr id="4" name="Picture 5"/>
          <p:cNvPicPr>
            <a:picLocks noChangeAspect="1" noChangeArrowheads="1"/>
          </p:cNvPicPr>
          <p:nvPr/>
        </p:nvPicPr>
        <p:blipFill rotWithShape="1">
          <a:blip r:embed="rId3" cstate="print"/>
          <a:srcRect b="80556"/>
          <a:stretch/>
        </p:blipFill>
        <p:spPr bwMode="auto">
          <a:xfrm>
            <a:off x="1082722" y="3847531"/>
            <a:ext cx="4333875" cy="533400"/>
          </a:xfrm>
          <a:prstGeom prst="rect">
            <a:avLst/>
          </a:prstGeom>
          <a:noFill/>
          <a:ln w="9525">
            <a:noFill/>
            <a:miter lim="800000"/>
            <a:headEnd/>
            <a:tailEnd/>
          </a:ln>
        </p:spPr>
      </p:pic>
    </p:spTree>
    <p:extLst>
      <p:ext uri="{BB962C8B-B14F-4D97-AF65-F5344CB8AC3E}">
        <p14:creationId xmlns:p14="http://schemas.microsoft.com/office/powerpoint/2010/main" val="36618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364009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Business</a:t>
                      </a:r>
                      <a:r>
                        <a:rPr lang="en-US" sz="2000" b="0" strike="noStrike" baseline="0" dirty="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Association</a:t>
                      </a:r>
                      <a:r>
                        <a:rPr lang="en-US" sz="2000" b="0" strike="noStrike" baseline="0" dirty="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Collaborative Filtering</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Personalized</a:t>
                      </a:r>
                      <a:r>
                        <a:rPr lang="en-US" sz="2000" b="0" strike="noStrike" baseline="0" dirty="0">
                          <a:solidFill>
                            <a:schemeClr val="tx1"/>
                          </a:solidFill>
                        </a:rPr>
                        <a:t> </a:t>
                      </a:r>
                      <a:r>
                        <a:rPr lang="en-US" sz="2000" b="0" strike="noStrike" baseline="0" dirty="0" err="1">
                          <a:solidFill>
                            <a:schemeClr val="tx1"/>
                          </a:solidFill>
                        </a:rPr>
                        <a:t>Reco</a:t>
                      </a:r>
                      <a:r>
                        <a:rPr lang="en-US" sz="2000" b="0" strike="noStrike" baseline="0" dirty="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12/7/20</a:t>
            </a:fld>
            <a:endParaRPr lang="en-US"/>
          </a:p>
        </p:txBody>
      </p:sp>
      <p:sp>
        <p:nvSpPr>
          <p:cNvPr id="6" name="Footer Placeholder 5"/>
          <p:cNvSpPr>
            <a:spLocks noGrp="1"/>
          </p:cNvSpPr>
          <p:nvPr>
            <p:ph type="ftr" sz="quarter" idx="3"/>
          </p:nvPr>
        </p:nvSpPr>
        <p:spPr/>
        <p:txBody>
          <a:bodyPr/>
          <a:lstStyle/>
          <a:p>
            <a:r>
              <a:rPr lang="en-US" dirty="0"/>
              <a:t>Kwartler CSCI 96</a:t>
            </a:r>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800" dirty="0"/>
              <a:t>Rules on Rules on Rules…10 transactions yet many possibilities</a:t>
            </a:r>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20</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3074" name="Picture 2" descr="Image result for rabbit hol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12" y="1252774"/>
            <a:ext cx="3643161" cy="27323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3" cstate="print"/>
          <a:srcRect/>
          <a:stretch>
            <a:fillRect/>
          </a:stretch>
        </p:blipFill>
        <p:spPr bwMode="auto">
          <a:xfrm>
            <a:off x="332096" y="1213514"/>
            <a:ext cx="4333875" cy="2743200"/>
          </a:xfrm>
          <a:prstGeom prst="rect">
            <a:avLst/>
          </a:prstGeom>
          <a:noFill/>
          <a:ln w="9525">
            <a:noFill/>
            <a:miter lim="800000"/>
            <a:headEnd/>
            <a:tailEnd/>
          </a:ln>
        </p:spPr>
      </p:pic>
      <p:sp>
        <p:nvSpPr>
          <p:cNvPr id="7" name="TextBox 6"/>
          <p:cNvSpPr txBox="1"/>
          <p:nvPr/>
        </p:nvSpPr>
        <p:spPr>
          <a:xfrm>
            <a:off x="409433" y="4626591"/>
            <a:ext cx="1933030" cy="1754326"/>
          </a:xfrm>
          <a:prstGeom prst="rect">
            <a:avLst/>
          </a:prstGeom>
          <a:noFill/>
        </p:spPr>
        <p:txBody>
          <a:bodyPr wrap="none" rtlCol="0">
            <a:spAutoFit/>
          </a:bodyPr>
          <a:lstStyle/>
          <a:p>
            <a:r>
              <a:rPr lang="en-US" dirty="0"/>
              <a:t>{</a:t>
            </a:r>
            <a:r>
              <a:rPr lang="en-US" dirty="0">
                <a:solidFill>
                  <a:srgbClr val="FF0000"/>
                </a:solidFill>
              </a:rPr>
              <a:t>red</a:t>
            </a:r>
            <a:r>
              <a:rPr lang="en-US" dirty="0"/>
              <a:t>, white}</a:t>
            </a:r>
          </a:p>
          <a:p>
            <a:r>
              <a:rPr lang="en-US" dirty="0"/>
              <a:t>{</a:t>
            </a:r>
            <a:r>
              <a:rPr lang="en-US" dirty="0">
                <a:solidFill>
                  <a:srgbClr val="FF0000"/>
                </a:solidFill>
              </a:rPr>
              <a:t>red</a:t>
            </a:r>
            <a:r>
              <a:rPr lang="en-US" dirty="0"/>
              <a:t>, white, green}</a:t>
            </a:r>
          </a:p>
          <a:p>
            <a:r>
              <a:rPr lang="en-US" dirty="0"/>
              <a:t>{</a:t>
            </a:r>
            <a:r>
              <a:rPr lang="en-US" dirty="0">
                <a:solidFill>
                  <a:srgbClr val="FF0000"/>
                </a:solidFill>
              </a:rPr>
              <a:t>white</a:t>
            </a:r>
            <a:r>
              <a:rPr lang="en-US" dirty="0"/>
              <a:t>, red}</a:t>
            </a:r>
          </a:p>
          <a:p>
            <a:r>
              <a:rPr lang="en-US" dirty="0"/>
              <a:t>{</a:t>
            </a:r>
            <a:r>
              <a:rPr lang="en-US" dirty="0">
                <a:solidFill>
                  <a:srgbClr val="FF0000"/>
                </a:solidFill>
              </a:rPr>
              <a:t>white</a:t>
            </a:r>
            <a:r>
              <a:rPr lang="en-US" dirty="0"/>
              <a:t>, green}</a:t>
            </a:r>
          </a:p>
          <a:p>
            <a:r>
              <a:rPr lang="en-US" dirty="0"/>
              <a:t>{</a:t>
            </a:r>
            <a:r>
              <a:rPr lang="en-US" dirty="0">
                <a:solidFill>
                  <a:srgbClr val="FF0000"/>
                </a:solidFill>
              </a:rPr>
              <a:t>red</a:t>
            </a:r>
            <a:r>
              <a:rPr lang="en-US" dirty="0"/>
              <a:t>, green}</a:t>
            </a:r>
          </a:p>
          <a:p>
            <a:r>
              <a:rPr lang="en-US" dirty="0"/>
              <a:t>{</a:t>
            </a:r>
            <a:r>
              <a:rPr lang="en-US" dirty="0">
                <a:solidFill>
                  <a:srgbClr val="FF0000"/>
                </a:solidFill>
              </a:rPr>
              <a:t>green</a:t>
            </a:r>
            <a:r>
              <a:rPr lang="en-US" dirty="0"/>
              <a:t>, …}</a:t>
            </a:r>
          </a:p>
        </p:txBody>
      </p:sp>
      <p:sp>
        <p:nvSpPr>
          <p:cNvPr id="9" name="TextBox 8"/>
          <p:cNvSpPr txBox="1"/>
          <p:nvPr/>
        </p:nvSpPr>
        <p:spPr>
          <a:xfrm>
            <a:off x="272955" y="4285397"/>
            <a:ext cx="1885131" cy="369332"/>
          </a:xfrm>
          <a:prstGeom prst="rect">
            <a:avLst/>
          </a:prstGeom>
          <a:noFill/>
        </p:spPr>
        <p:txBody>
          <a:bodyPr wrap="none" rtlCol="0">
            <a:spAutoFit/>
          </a:bodyPr>
          <a:lstStyle/>
          <a:p>
            <a:r>
              <a:rPr lang="en-US" u="sng" dirty="0"/>
              <a:t>Single Antecedent</a:t>
            </a:r>
          </a:p>
        </p:txBody>
      </p:sp>
      <p:sp>
        <p:nvSpPr>
          <p:cNvPr id="11" name="TextBox 10"/>
          <p:cNvSpPr txBox="1"/>
          <p:nvPr/>
        </p:nvSpPr>
        <p:spPr>
          <a:xfrm>
            <a:off x="2841009" y="4219432"/>
            <a:ext cx="2003754" cy="369332"/>
          </a:xfrm>
          <a:prstGeom prst="rect">
            <a:avLst/>
          </a:prstGeom>
          <a:noFill/>
        </p:spPr>
        <p:txBody>
          <a:bodyPr wrap="none" rtlCol="0">
            <a:spAutoFit/>
          </a:bodyPr>
          <a:lstStyle/>
          <a:p>
            <a:r>
              <a:rPr lang="en-US" u="sng" dirty="0"/>
              <a:t>Double Antecedent</a:t>
            </a:r>
          </a:p>
        </p:txBody>
      </p:sp>
      <p:sp>
        <p:nvSpPr>
          <p:cNvPr id="12" name="TextBox 11"/>
          <p:cNvSpPr txBox="1"/>
          <p:nvPr/>
        </p:nvSpPr>
        <p:spPr>
          <a:xfrm>
            <a:off x="2841009" y="4519684"/>
            <a:ext cx="1933030" cy="923330"/>
          </a:xfrm>
          <a:prstGeom prst="rect">
            <a:avLst/>
          </a:prstGeom>
          <a:noFill/>
        </p:spPr>
        <p:txBody>
          <a:bodyPr wrap="none" rtlCol="0">
            <a:spAutoFit/>
          </a:bodyPr>
          <a:lstStyle/>
          <a:p>
            <a:r>
              <a:rPr lang="en-US" dirty="0"/>
              <a:t>{</a:t>
            </a:r>
            <a:r>
              <a:rPr lang="en-US" dirty="0">
                <a:solidFill>
                  <a:srgbClr val="FF0000"/>
                </a:solidFill>
              </a:rPr>
              <a:t>red</a:t>
            </a:r>
            <a:r>
              <a:rPr lang="en-US" dirty="0"/>
              <a:t>, </a:t>
            </a:r>
            <a:r>
              <a:rPr lang="en-US" dirty="0">
                <a:solidFill>
                  <a:srgbClr val="FF0000"/>
                </a:solidFill>
              </a:rPr>
              <a:t>white</a:t>
            </a:r>
            <a:r>
              <a:rPr lang="en-US" dirty="0"/>
              <a:t>, green}</a:t>
            </a:r>
          </a:p>
          <a:p>
            <a:r>
              <a:rPr lang="en-US" dirty="0"/>
              <a:t>{</a:t>
            </a:r>
            <a:r>
              <a:rPr lang="en-US" dirty="0">
                <a:solidFill>
                  <a:srgbClr val="FF0000"/>
                </a:solidFill>
              </a:rPr>
              <a:t>white</a:t>
            </a:r>
            <a:r>
              <a:rPr lang="en-US" dirty="0"/>
              <a:t>, </a:t>
            </a:r>
            <a:r>
              <a:rPr lang="en-US" dirty="0">
                <a:solidFill>
                  <a:srgbClr val="FF0000"/>
                </a:solidFill>
              </a:rPr>
              <a:t>green</a:t>
            </a:r>
            <a:r>
              <a:rPr lang="en-US" dirty="0"/>
              <a:t>, red}</a:t>
            </a:r>
          </a:p>
          <a:p>
            <a:r>
              <a:rPr lang="en-US" dirty="0"/>
              <a:t>{</a:t>
            </a:r>
            <a:r>
              <a:rPr lang="en-US" dirty="0">
                <a:solidFill>
                  <a:srgbClr val="FF0000"/>
                </a:solidFill>
              </a:rPr>
              <a:t>red,</a:t>
            </a:r>
            <a:r>
              <a:rPr lang="en-US" dirty="0"/>
              <a:t> </a:t>
            </a:r>
            <a:r>
              <a:rPr lang="en-US" dirty="0">
                <a:solidFill>
                  <a:srgbClr val="FF0000"/>
                </a:solidFill>
              </a:rPr>
              <a:t>green</a:t>
            </a:r>
            <a:r>
              <a:rPr lang="en-US" dirty="0"/>
              <a:t>, white}</a:t>
            </a:r>
          </a:p>
        </p:txBody>
      </p:sp>
      <p:sp>
        <p:nvSpPr>
          <p:cNvPr id="15" name="TextBox 14"/>
          <p:cNvSpPr txBox="1"/>
          <p:nvPr/>
        </p:nvSpPr>
        <p:spPr>
          <a:xfrm>
            <a:off x="5614689" y="4204192"/>
            <a:ext cx="1848391" cy="369332"/>
          </a:xfrm>
          <a:prstGeom prst="rect">
            <a:avLst/>
          </a:prstGeom>
          <a:noFill/>
        </p:spPr>
        <p:txBody>
          <a:bodyPr wrap="none" rtlCol="0">
            <a:spAutoFit/>
          </a:bodyPr>
          <a:lstStyle/>
          <a:p>
            <a:r>
              <a:rPr lang="en-US" u="sng" dirty="0"/>
              <a:t>Triple Antecedent</a:t>
            </a:r>
          </a:p>
        </p:txBody>
      </p:sp>
      <p:sp>
        <p:nvSpPr>
          <p:cNvPr id="16" name="TextBox 15"/>
          <p:cNvSpPr txBox="1"/>
          <p:nvPr/>
        </p:nvSpPr>
        <p:spPr>
          <a:xfrm>
            <a:off x="5614689" y="4504444"/>
            <a:ext cx="2455609" cy="369332"/>
          </a:xfrm>
          <a:prstGeom prst="rect">
            <a:avLst/>
          </a:prstGeom>
          <a:noFill/>
        </p:spPr>
        <p:txBody>
          <a:bodyPr wrap="none" rtlCol="0">
            <a:spAutoFit/>
          </a:bodyPr>
          <a:lstStyle/>
          <a:p>
            <a:r>
              <a:rPr lang="en-US" dirty="0"/>
              <a:t>{</a:t>
            </a:r>
            <a:r>
              <a:rPr lang="en-US" dirty="0">
                <a:solidFill>
                  <a:srgbClr val="FF0000"/>
                </a:solidFill>
              </a:rPr>
              <a:t>red</a:t>
            </a:r>
            <a:r>
              <a:rPr lang="en-US" dirty="0"/>
              <a:t>, </a:t>
            </a:r>
            <a:r>
              <a:rPr lang="en-US" dirty="0">
                <a:solidFill>
                  <a:srgbClr val="FF0000"/>
                </a:solidFill>
              </a:rPr>
              <a:t>white</a:t>
            </a:r>
            <a:r>
              <a:rPr lang="en-US" dirty="0"/>
              <a:t>, </a:t>
            </a:r>
            <a:r>
              <a:rPr lang="en-US" dirty="0">
                <a:solidFill>
                  <a:srgbClr val="FF0000"/>
                </a:solidFill>
              </a:rPr>
              <a:t>blue</a:t>
            </a:r>
            <a:r>
              <a:rPr lang="en-US" dirty="0"/>
              <a:t>, green}</a:t>
            </a:r>
          </a:p>
        </p:txBody>
      </p:sp>
      <p:sp>
        <p:nvSpPr>
          <p:cNvPr id="23" name="Oval 22"/>
          <p:cNvSpPr/>
          <p:nvPr/>
        </p:nvSpPr>
        <p:spPr>
          <a:xfrm>
            <a:off x="350520" y="522732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1000" y="4678680"/>
            <a:ext cx="1371600" cy="289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63A89E-5E93-234A-8829-4EC8A0E3249D}"/>
              </a:ext>
            </a:extLst>
          </p:cNvPr>
          <p:cNvSpPr txBox="1"/>
          <p:nvPr/>
        </p:nvSpPr>
        <p:spPr>
          <a:xfrm>
            <a:off x="3812147" y="5782613"/>
            <a:ext cx="4686860" cy="369332"/>
          </a:xfrm>
          <a:prstGeom prst="rect">
            <a:avLst/>
          </a:prstGeom>
          <a:noFill/>
        </p:spPr>
        <p:txBody>
          <a:bodyPr wrap="none" rtlCol="0">
            <a:spAutoFit/>
          </a:bodyPr>
          <a:lstStyle/>
          <a:p>
            <a:r>
              <a:rPr lang="en-US" i="1" dirty="0"/>
              <a:t>Haven’t even gotten to orange, blue, and yellow.</a:t>
            </a:r>
          </a:p>
        </p:txBody>
      </p:sp>
    </p:spTree>
    <p:extLst>
      <p:ext uri="{BB962C8B-B14F-4D97-AF65-F5344CB8AC3E}">
        <p14:creationId xmlns:p14="http://schemas.microsoft.com/office/powerpoint/2010/main" val="1657299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ea typeface="ＭＳ Ｐゴシック" pitchFamily="34" charset="-128"/>
              </a:rPr>
              <a:t>Frequent Item Sets</a:t>
            </a:r>
          </a:p>
        </p:txBody>
      </p:sp>
      <p:sp>
        <p:nvSpPr>
          <p:cNvPr id="28674" name="Content Placeholder 2"/>
          <p:cNvSpPr>
            <a:spLocks noGrp="1"/>
          </p:cNvSpPr>
          <p:nvPr>
            <p:ph sz="quarter" idx="1"/>
          </p:nvPr>
        </p:nvSpPr>
        <p:spPr>
          <a:xfrm>
            <a:off x="300252" y="1345442"/>
            <a:ext cx="7772400" cy="4114800"/>
          </a:xfrm>
        </p:spPr>
        <p:txBody>
          <a:bodyPr/>
          <a:lstStyle/>
          <a:p>
            <a:pPr eaLnBrk="1" hangingPunct="1"/>
            <a:r>
              <a:rPr lang="en-US" dirty="0">
                <a:ea typeface="ＭＳ Ｐゴシック" pitchFamily="34" charset="-128"/>
              </a:rPr>
              <a:t>Ideally, we want to create all possible combinations of items</a:t>
            </a:r>
          </a:p>
          <a:p>
            <a:pPr eaLnBrk="1" hangingPunct="1"/>
            <a:endParaRPr lang="en-US" dirty="0">
              <a:ea typeface="ＭＳ Ｐゴシック" pitchFamily="34" charset="-128"/>
            </a:endParaRPr>
          </a:p>
          <a:p>
            <a:pPr eaLnBrk="1" hangingPunct="1"/>
            <a:r>
              <a:rPr lang="en-US" b="1" dirty="0">
                <a:ea typeface="ＭＳ Ｐゴシック" pitchFamily="34" charset="-128"/>
              </a:rPr>
              <a:t>Problem:</a:t>
            </a:r>
            <a:r>
              <a:rPr lang="en-US" dirty="0">
                <a:ea typeface="ＭＳ Ｐゴシック" pitchFamily="34" charset="-128"/>
              </a:rPr>
              <a:t> computation time grows exponentially as # items increases</a:t>
            </a:r>
          </a:p>
          <a:p>
            <a:pPr eaLnBrk="1" hangingPunct="1"/>
            <a:endParaRPr lang="en-US" dirty="0">
              <a:ea typeface="ＭＳ Ｐゴシック" pitchFamily="34" charset="-128"/>
            </a:endParaRPr>
          </a:p>
          <a:p>
            <a:pPr eaLnBrk="1" hangingPunct="1"/>
            <a:r>
              <a:rPr lang="en-US" b="1" dirty="0">
                <a:ea typeface="ＭＳ Ｐゴシック" pitchFamily="34" charset="-128"/>
              </a:rPr>
              <a:t>Solution:</a:t>
            </a:r>
            <a:r>
              <a:rPr lang="en-US" dirty="0">
                <a:ea typeface="ＭＳ Ｐゴシック" pitchFamily="34" charset="-128"/>
              </a:rPr>
              <a:t> consider only </a:t>
            </a:r>
            <a:r>
              <a:rPr lang="en-US" altLang="en-US" dirty="0">
                <a:ea typeface="ＭＳ Ｐゴシック" pitchFamily="34" charset="-128"/>
              </a:rPr>
              <a:t>“</a:t>
            </a:r>
            <a:r>
              <a:rPr lang="en-US" dirty="0">
                <a:ea typeface="ＭＳ Ｐゴシック" pitchFamily="34" charset="-128"/>
              </a:rPr>
              <a:t>frequent item sets</a:t>
            </a:r>
            <a:r>
              <a:rPr lang="en-US" altLang="en-US" dirty="0">
                <a:ea typeface="ＭＳ Ｐゴシック" pitchFamily="34" charset="-128"/>
              </a:rPr>
              <a:t>”</a:t>
            </a:r>
            <a:endParaRPr lang="en-US"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Criterion for frequent: </a:t>
            </a:r>
            <a:r>
              <a:rPr lang="en-US" i="1" dirty="0">
                <a:ea typeface="ＭＳ Ｐゴシック" pitchFamily="34" charset="-128"/>
              </a:rPr>
              <a:t>support</a:t>
            </a:r>
          </a:p>
        </p:txBody>
      </p:sp>
      <p:sp>
        <p:nvSpPr>
          <p:cNvPr id="2" name="Rectangle 1"/>
          <p:cNvSpPr/>
          <p:nvPr/>
        </p:nvSpPr>
        <p:spPr>
          <a:xfrm>
            <a:off x="218364" y="4844955"/>
            <a:ext cx="8284192" cy="1378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Focusing on frequent item sets keeps your rules from finding pockets of associations that have little evidence or business value. </a:t>
            </a:r>
          </a:p>
          <a:p>
            <a:pPr algn="ctr"/>
            <a:endParaRPr lang="en-US" dirty="0"/>
          </a:p>
          <a:p>
            <a:pPr algn="ctr"/>
            <a:r>
              <a:rPr lang="en-US" dirty="0"/>
              <a:t>E.g. If a person buys bread at Wal-Mart, then they will also buy a bike lock…sure that happens but likely not as often as other consequent items like peanut butter and jelly.</a:t>
            </a:r>
          </a:p>
        </p:txBody>
      </p:sp>
    </p:spTree>
    <p:extLst>
      <p:ext uri="{BB962C8B-B14F-4D97-AF65-F5344CB8AC3E}">
        <p14:creationId xmlns:p14="http://schemas.microsoft.com/office/powerpoint/2010/main" val="100559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ea typeface="ＭＳ Ｐゴシック" pitchFamily="34" charset="-128"/>
              </a:rPr>
              <a:t>Support</a:t>
            </a:r>
          </a:p>
        </p:txBody>
      </p:sp>
      <p:sp>
        <p:nvSpPr>
          <p:cNvPr id="30722" name="Content Placeholder 2"/>
          <p:cNvSpPr>
            <a:spLocks noGrp="1"/>
          </p:cNvSpPr>
          <p:nvPr>
            <p:ph sz="quarter" idx="1"/>
          </p:nvPr>
        </p:nvSpPr>
        <p:spPr>
          <a:xfrm>
            <a:off x="4926842" y="1260143"/>
            <a:ext cx="3691719" cy="3886200"/>
          </a:xfrm>
        </p:spPr>
        <p:txBody>
          <a:bodyPr>
            <a:normAutofit/>
          </a:bodyPr>
          <a:lstStyle/>
          <a:p>
            <a:pPr marL="0" indent="0" eaLnBrk="1" hangingPunct="1">
              <a:buFont typeface="Wingdings 2" charset="0"/>
              <a:buNone/>
              <a:defRPr/>
            </a:pPr>
            <a:r>
              <a:rPr lang="en-US" sz="2000" i="1" u="sng" dirty="0">
                <a:latin typeface="Franklin Gothic Book" charset="0"/>
              </a:rPr>
              <a:t>Support for an </a:t>
            </a:r>
            <a:r>
              <a:rPr lang="en-US" sz="2000" i="1" u="sng" dirty="0" err="1">
                <a:latin typeface="Franklin Gothic Book" charset="0"/>
              </a:rPr>
              <a:t>itemset</a:t>
            </a:r>
            <a:r>
              <a:rPr lang="en-US" sz="2000" u="sng" dirty="0">
                <a:latin typeface="Franklin Gothic Book" charset="0"/>
              </a:rPr>
              <a:t> </a:t>
            </a:r>
            <a:r>
              <a:rPr lang="en-US" sz="2000" dirty="0">
                <a:latin typeface="Franklin Gothic Book" charset="0"/>
              </a:rPr>
              <a:t>= # of transactions that include an </a:t>
            </a:r>
            <a:r>
              <a:rPr lang="en-US" sz="2000" dirty="0" err="1">
                <a:latin typeface="Franklin Gothic Book" charset="0"/>
              </a:rPr>
              <a:t>itemset</a:t>
            </a:r>
            <a:endParaRPr lang="en-US" sz="2000" dirty="0">
              <a:latin typeface="Franklin Gothic Book" charset="0"/>
            </a:endParaRPr>
          </a:p>
          <a:p>
            <a:pPr eaLnBrk="1" hangingPunct="1">
              <a:buFont typeface="Wingdings 2" charset="0"/>
              <a:buChar char=""/>
              <a:defRPr/>
            </a:pPr>
            <a:r>
              <a:rPr lang="en-US" sz="2000" dirty="0">
                <a:latin typeface="Franklin Gothic Book" charset="0"/>
              </a:rPr>
              <a:t>Example: support for the item set {red, white} is 4 out of 10 transactions, or 40%</a:t>
            </a:r>
          </a:p>
          <a:p>
            <a:pPr marL="0" indent="0" eaLnBrk="1" hangingPunct="1">
              <a:buFont typeface="Wingdings 2" charset="0"/>
              <a:buNone/>
              <a:defRPr/>
            </a:pPr>
            <a:endParaRPr lang="en-US" sz="2000" dirty="0">
              <a:latin typeface="Franklin Gothic Book" charset="0"/>
            </a:endParaRPr>
          </a:p>
          <a:p>
            <a:pPr marL="0" indent="0" eaLnBrk="1" hangingPunct="1">
              <a:buFont typeface="Wingdings 2" charset="0"/>
              <a:buNone/>
              <a:defRPr/>
            </a:pPr>
            <a:r>
              <a:rPr lang="en-US" sz="2000" i="1" u="sng" dirty="0">
                <a:latin typeface="Franklin Gothic Book" charset="0"/>
              </a:rPr>
              <a:t>Support for a rule</a:t>
            </a:r>
            <a:r>
              <a:rPr lang="en-US" sz="2000" u="sng" dirty="0">
                <a:latin typeface="Franklin Gothic Book" charset="0"/>
              </a:rPr>
              <a:t> </a:t>
            </a:r>
            <a:r>
              <a:rPr lang="en-US" sz="2000" dirty="0">
                <a:latin typeface="Franklin Gothic Book" charset="0"/>
              </a:rPr>
              <a:t>= # of transactions that include both the antecedent </a:t>
            </a:r>
            <a:r>
              <a:rPr lang="en-US" sz="2000" i="1" dirty="0">
                <a:latin typeface="Franklin Gothic Book" charset="0"/>
              </a:rPr>
              <a:t>and</a:t>
            </a:r>
            <a:r>
              <a:rPr lang="en-US" sz="2000" dirty="0">
                <a:latin typeface="Franklin Gothic Book" charset="0"/>
              </a:rPr>
              <a:t> the consequent</a:t>
            </a:r>
          </a:p>
          <a:p>
            <a:pPr marL="0" indent="0" eaLnBrk="1" hangingPunct="1">
              <a:buFont typeface="Wingdings 2" charset="0"/>
              <a:buChar char=""/>
              <a:defRPr/>
            </a:pPr>
            <a:endParaRPr lang="en-US" sz="2000" dirty="0">
              <a:latin typeface="Franklin Gothic Book" charset="0"/>
            </a:endParaRPr>
          </a:p>
        </p:txBody>
      </p:sp>
      <p:pic>
        <p:nvPicPr>
          <p:cNvPr id="4" name="Picture 5"/>
          <p:cNvPicPr>
            <a:picLocks noChangeAspect="1" noChangeArrowheads="1"/>
          </p:cNvPicPr>
          <p:nvPr/>
        </p:nvPicPr>
        <p:blipFill>
          <a:blip r:embed="rId3" cstate="print"/>
          <a:srcRect/>
          <a:stretch>
            <a:fillRect/>
          </a:stretch>
        </p:blipFill>
        <p:spPr bwMode="auto">
          <a:xfrm>
            <a:off x="345743" y="1268099"/>
            <a:ext cx="4333875" cy="2743200"/>
          </a:xfrm>
          <a:prstGeom prst="rect">
            <a:avLst/>
          </a:prstGeom>
          <a:noFill/>
          <a:ln w="9525">
            <a:noFill/>
            <a:miter lim="800000"/>
            <a:headEnd/>
            <a:tailEnd/>
          </a:ln>
        </p:spPr>
      </p:pic>
      <p:sp>
        <p:nvSpPr>
          <p:cNvPr id="2" name="Oval 1"/>
          <p:cNvSpPr/>
          <p:nvPr/>
        </p:nvSpPr>
        <p:spPr>
          <a:xfrm>
            <a:off x="1446663" y="1528544"/>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17176" y="2240502"/>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76233" y="3168550"/>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17176" y="3427858"/>
            <a:ext cx="1528549" cy="300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364" y="5268037"/>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825086" y="5308981"/>
            <a:ext cx="3706015" cy="369332"/>
          </a:xfrm>
          <a:prstGeom prst="rect">
            <a:avLst/>
          </a:prstGeom>
          <a:noFill/>
        </p:spPr>
        <p:txBody>
          <a:bodyPr wrap="none" rtlCol="0">
            <a:spAutoFit/>
          </a:bodyPr>
          <a:lstStyle/>
          <a:p>
            <a:r>
              <a:rPr lang="en-US" dirty="0">
                <a:solidFill>
                  <a:schemeClr val="bg1"/>
                </a:solidFill>
              </a:rPr>
              <a:t>Number of transactions with Item Set</a:t>
            </a:r>
          </a:p>
        </p:txBody>
      </p:sp>
      <p:sp>
        <p:nvSpPr>
          <p:cNvPr id="11" name="TextBox 10"/>
          <p:cNvSpPr txBox="1"/>
          <p:nvPr/>
        </p:nvSpPr>
        <p:spPr>
          <a:xfrm>
            <a:off x="3214744" y="5747983"/>
            <a:ext cx="2926699" cy="369332"/>
          </a:xfrm>
          <a:prstGeom prst="rect">
            <a:avLst/>
          </a:prstGeom>
          <a:noFill/>
        </p:spPr>
        <p:txBody>
          <a:bodyPr wrap="none" rtlCol="0">
            <a:spAutoFit/>
          </a:bodyPr>
          <a:lstStyle/>
          <a:p>
            <a:r>
              <a:rPr lang="en-US" dirty="0">
                <a:solidFill>
                  <a:schemeClr val="bg1"/>
                </a:solidFill>
              </a:rPr>
              <a:t>Total Number of Transactions</a:t>
            </a:r>
          </a:p>
        </p:txBody>
      </p:sp>
      <p:cxnSp>
        <p:nvCxnSpPr>
          <p:cNvPr id="13" name="Straight Connector 12"/>
          <p:cNvCxnSpPr/>
          <p:nvPr/>
        </p:nvCxnSpPr>
        <p:spPr>
          <a:xfrm>
            <a:off x="2620370" y="5704766"/>
            <a:ext cx="41079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161" y="5459106"/>
            <a:ext cx="1650003" cy="461665"/>
          </a:xfrm>
          <a:prstGeom prst="rect">
            <a:avLst/>
          </a:prstGeom>
          <a:noFill/>
        </p:spPr>
        <p:txBody>
          <a:bodyPr wrap="none" rtlCol="0">
            <a:spAutoFit/>
          </a:bodyPr>
          <a:lstStyle/>
          <a:p>
            <a:r>
              <a:rPr lang="en-US" sz="2400" dirty="0">
                <a:solidFill>
                  <a:schemeClr val="bg1"/>
                </a:solidFill>
              </a:rPr>
              <a:t>SUPPORT = </a:t>
            </a:r>
          </a:p>
        </p:txBody>
      </p:sp>
    </p:spTree>
    <p:extLst>
      <p:ext uri="{BB962C8B-B14F-4D97-AF65-F5344CB8AC3E}">
        <p14:creationId xmlns:p14="http://schemas.microsoft.com/office/powerpoint/2010/main" val="43622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914400" y="2514600"/>
            <a:ext cx="7772400" cy="1143000"/>
          </a:xfrm>
        </p:spPr>
        <p:txBody>
          <a:bodyPr/>
          <a:lstStyle/>
          <a:p>
            <a:pPr algn="ctr" eaLnBrk="1" hangingPunct="1"/>
            <a:r>
              <a:rPr lang="en-US">
                <a:ea typeface="ＭＳ Ｐゴシック" pitchFamily="34" charset="-128"/>
              </a:rPr>
              <a:t>Apriori Algorithm</a:t>
            </a:r>
          </a:p>
        </p:txBody>
      </p:sp>
    </p:spTree>
    <p:extLst>
      <p:ext uri="{BB962C8B-B14F-4D97-AF65-F5344CB8AC3E}">
        <p14:creationId xmlns:p14="http://schemas.microsoft.com/office/powerpoint/2010/main" val="28140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ea typeface="ＭＳ Ｐゴシック" pitchFamily="34" charset="-128"/>
              </a:rPr>
              <a:t>Generating Frequent Item Sets</a:t>
            </a:r>
          </a:p>
        </p:txBody>
      </p:sp>
      <p:sp>
        <p:nvSpPr>
          <p:cNvPr id="34818" name="Content Placeholder 2"/>
          <p:cNvSpPr>
            <a:spLocks noGrp="1"/>
          </p:cNvSpPr>
          <p:nvPr>
            <p:ph sz="quarter" idx="1"/>
          </p:nvPr>
        </p:nvSpPr>
        <p:spPr>
          <a:xfrm>
            <a:off x="559558" y="1157785"/>
            <a:ext cx="7772400" cy="4128590"/>
          </a:xfrm>
        </p:spPr>
        <p:txBody>
          <a:bodyPr>
            <a:normAutofit fontScale="92500"/>
          </a:bodyPr>
          <a:lstStyle/>
          <a:p>
            <a:pPr marL="381000" indent="-381000" eaLnBrk="1" hangingPunct="1">
              <a:buFont typeface="Wingdings 2" pitchFamily="18" charset="2"/>
              <a:buNone/>
            </a:pPr>
            <a:r>
              <a:rPr lang="en-US" dirty="0">
                <a:ea typeface="ＭＳ Ｐゴシック" pitchFamily="34" charset="-128"/>
              </a:rPr>
              <a:t>For </a:t>
            </a:r>
            <a:r>
              <a:rPr lang="en-US" i="1" dirty="0">
                <a:ea typeface="ＭＳ Ｐゴシック" pitchFamily="34" charset="-128"/>
              </a:rPr>
              <a:t>k</a:t>
            </a:r>
            <a:r>
              <a:rPr lang="en-US" dirty="0">
                <a:ea typeface="ＭＳ Ｐゴシック" pitchFamily="34" charset="-128"/>
              </a:rPr>
              <a:t> products…</a:t>
            </a:r>
          </a:p>
          <a:p>
            <a:pPr marL="381000" indent="-381000" eaLnBrk="1" hangingPunct="1">
              <a:buFont typeface="Wingdings 2" pitchFamily="18" charset="2"/>
              <a:buAutoNum type="arabicPeriod"/>
            </a:pPr>
            <a:r>
              <a:rPr lang="en-US" dirty="0">
                <a:ea typeface="ＭＳ Ｐゴシック" pitchFamily="34" charset="-128"/>
              </a:rPr>
              <a:t>User sets a minimum support criterion</a:t>
            </a:r>
          </a:p>
          <a:p>
            <a:pPr marL="381000" indent="-381000" eaLnBrk="1" hangingPunct="1">
              <a:buFont typeface="Wingdings 2" pitchFamily="18" charset="2"/>
              <a:buAutoNum type="arabicPeriod"/>
            </a:pPr>
            <a:r>
              <a:rPr lang="en-US" dirty="0">
                <a:ea typeface="ＭＳ Ｐゴシック" pitchFamily="34" charset="-128"/>
              </a:rPr>
              <a:t>Next, generate list of one-item sets </a:t>
            </a:r>
          </a:p>
          <a:p>
            <a:pPr marL="381000" indent="-381000" eaLnBrk="1" hangingPunct="1">
              <a:buFont typeface="Wingdings 2" pitchFamily="18" charset="2"/>
              <a:buAutoNum type="arabicPeriod"/>
            </a:pPr>
            <a:r>
              <a:rPr lang="en-US" u="sng" dirty="0">
                <a:ea typeface="ＭＳ Ｐゴシック" pitchFamily="34" charset="-128"/>
              </a:rPr>
              <a:t>Reduce the set of 1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Use the reduced list of one-item sets to generate list of two-item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2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Use the reduced list of two-item sets to generate list of three-item sets, omitting any items that were previously removed.</a:t>
            </a:r>
          </a:p>
          <a:p>
            <a:pPr marL="381000" indent="-381000">
              <a:buFont typeface="Wingdings 2" pitchFamily="18" charset="2"/>
              <a:buAutoNum type="arabicPeriod"/>
            </a:pPr>
            <a:r>
              <a:rPr lang="en-US" u="sng" dirty="0">
                <a:ea typeface="ＭＳ Ｐゴシック" pitchFamily="34" charset="-128"/>
              </a:rPr>
              <a:t>Reduce the set of 3 items to only those meeting the support criterion</a:t>
            </a:r>
          </a:p>
          <a:p>
            <a:pPr marL="381000" indent="-381000" eaLnBrk="1" hangingPunct="1">
              <a:buFont typeface="Wingdings 2" pitchFamily="18" charset="2"/>
              <a:buAutoNum type="arabicPeriod"/>
            </a:pPr>
            <a:r>
              <a:rPr lang="en-US" dirty="0">
                <a:ea typeface="ＭＳ Ｐゴシック" pitchFamily="34" charset="-128"/>
              </a:rPr>
              <a:t>Continue up through </a:t>
            </a:r>
            <a:r>
              <a:rPr lang="en-US" i="1" dirty="0">
                <a:ea typeface="ＭＳ Ｐゴシック" pitchFamily="34" charset="-128"/>
              </a:rPr>
              <a:t>k</a:t>
            </a:r>
            <a:r>
              <a:rPr lang="en-US" dirty="0">
                <a:ea typeface="ＭＳ Ｐゴシック" pitchFamily="34" charset="-128"/>
              </a:rPr>
              <a:t>-item sets</a:t>
            </a:r>
          </a:p>
        </p:txBody>
      </p:sp>
      <p:sp>
        <p:nvSpPr>
          <p:cNvPr id="4" name="Rectangle 3"/>
          <p:cNvSpPr/>
          <p:nvPr/>
        </p:nvSpPr>
        <p:spPr>
          <a:xfrm>
            <a:off x="204716" y="5272514"/>
            <a:ext cx="8284192" cy="914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Iteratively by calculating the sec run of 2+ item sets (if white, then red) you learn about frequencies as you find more complex item sets.  If item sets don’t have support in the prior run, they won’t have support in later runs.</a:t>
            </a:r>
          </a:p>
        </p:txBody>
      </p:sp>
    </p:spTree>
    <p:extLst>
      <p:ext uri="{BB962C8B-B14F-4D97-AF65-F5344CB8AC3E}">
        <p14:creationId xmlns:p14="http://schemas.microsoft.com/office/powerpoint/2010/main" val="385782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25</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a:t>If yellow then white.</a:t>
            </a:r>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a:t>0% support</a:t>
            </a:r>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{yellow, and any other color} has no support, there is no need to check it for subsequent item sets such as {yellow, white, blue} or {yellow, white, blue, green}</a:t>
            </a:r>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1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26</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53" y="4394580"/>
            <a:ext cx="2103653" cy="369332"/>
          </a:xfrm>
          <a:prstGeom prst="rect">
            <a:avLst/>
          </a:prstGeom>
          <a:noFill/>
        </p:spPr>
        <p:txBody>
          <a:bodyPr wrap="none" rtlCol="0">
            <a:spAutoFit/>
          </a:bodyPr>
          <a:lstStyle/>
          <a:p>
            <a:r>
              <a:rPr lang="en-US" dirty="0"/>
              <a:t>If yellow then white.</a:t>
            </a:r>
          </a:p>
        </p:txBody>
      </p:sp>
      <p:sp>
        <p:nvSpPr>
          <p:cNvPr id="9" name="TextBox 8"/>
          <p:cNvSpPr txBox="1"/>
          <p:nvPr/>
        </p:nvSpPr>
        <p:spPr>
          <a:xfrm>
            <a:off x="3269042" y="4394580"/>
            <a:ext cx="1253869" cy="369332"/>
          </a:xfrm>
          <a:prstGeom prst="rect">
            <a:avLst/>
          </a:prstGeom>
          <a:noFill/>
        </p:spPr>
        <p:txBody>
          <a:bodyPr wrap="none" rtlCol="0">
            <a:spAutoFit/>
          </a:bodyPr>
          <a:lstStyle/>
          <a:p>
            <a:r>
              <a:rPr lang="en-US" dirty="0"/>
              <a:t>0% support</a:t>
            </a:r>
          </a:p>
        </p:txBody>
      </p:sp>
      <p:cxnSp>
        <p:nvCxnSpPr>
          <p:cNvPr id="11" name="Straight Arrow Connector 10"/>
          <p:cNvCxnSpPr>
            <a:endCxn id="9" idx="1"/>
          </p:cNvCxnSpPr>
          <p:nvPr/>
        </p:nvCxnSpPr>
        <p:spPr>
          <a:xfrm flipV="1">
            <a:off x="2261006" y="457924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67352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284192"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{yellow, and any other color} has no support, there is no need to check it for subsequent item sets such as {yellow, white, blue} or {yellow, white, blue, green}</a:t>
            </a:r>
          </a:p>
        </p:txBody>
      </p:sp>
      <p:sp>
        <p:nvSpPr>
          <p:cNvPr id="3" name="Rectangle 2"/>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40% </a:t>
            </a:r>
          </a:p>
        </p:txBody>
      </p:sp>
      <p:sp>
        <p:nvSpPr>
          <p:cNvPr id="10" name="TextBox 9"/>
          <p:cNvSpPr txBox="1"/>
          <p:nvPr/>
        </p:nvSpPr>
        <p:spPr>
          <a:xfrm>
            <a:off x="5468471" y="2133600"/>
            <a:ext cx="2229265"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{Red} 5/10</a:t>
            </a:r>
          </a:p>
          <a:p>
            <a:pPr marL="285750" indent="-285750">
              <a:buFont typeface="Arial" panose="020B0604020202020204" pitchFamily="34" charset="0"/>
              <a:buChar char="•"/>
            </a:pPr>
            <a:r>
              <a:rPr lang="en-US" sz="2400" dirty="0"/>
              <a:t>{White} 8/10</a:t>
            </a:r>
          </a:p>
          <a:p>
            <a:pPr marL="285750" indent="-285750">
              <a:buFont typeface="Arial" panose="020B0604020202020204" pitchFamily="34" charset="0"/>
              <a:buChar char="•"/>
            </a:pPr>
            <a:r>
              <a:rPr lang="en-US" sz="2400" strike="sngStrike" dirty="0"/>
              <a:t>{Green} 2/10</a:t>
            </a:r>
          </a:p>
          <a:p>
            <a:pPr marL="285750" indent="-285750">
              <a:buFont typeface="Arial" panose="020B0604020202020204" pitchFamily="34" charset="0"/>
              <a:buChar char="•"/>
            </a:pPr>
            <a:r>
              <a:rPr lang="en-US" sz="2400" strike="sngStrike" dirty="0"/>
              <a:t>{Orange} 3/10</a:t>
            </a:r>
          </a:p>
          <a:p>
            <a:pPr marL="285750" indent="-285750">
              <a:buFont typeface="Arial" panose="020B0604020202020204" pitchFamily="34" charset="0"/>
              <a:buChar char="•"/>
            </a:pPr>
            <a:r>
              <a:rPr lang="en-US" sz="2400" dirty="0"/>
              <a:t>{Blue} 4/10</a:t>
            </a:r>
          </a:p>
          <a:p>
            <a:pPr marL="285750" indent="-285750">
              <a:buFont typeface="Arial" panose="020B0604020202020204" pitchFamily="34" charset="0"/>
              <a:buChar char="•"/>
            </a:pPr>
            <a:r>
              <a:rPr lang="en-US" sz="2400" strike="sngStrike" dirty="0"/>
              <a:t>{Yellow} 1/10</a:t>
            </a:r>
          </a:p>
        </p:txBody>
      </p:sp>
      <p:cxnSp>
        <p:nvCxnSpPr>
          <p:cNvPr id="15" name="Straight Connector 14"/>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787936" y="31858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995456" y="1509440"/>
            <a:ext cx="925773" cy="32527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51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27</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75284" y="4215290"/>
            <a:ext cx="1809406" cy="369332"/>
          </a:xfrm>
          <a:prstGeom prst="rect">
            <a:avLst/>
          </a:prstGeom>
          <a:noFill/>
        </p:spPr>
        <p:txBody>
          <a:bodyPr wrap="none" rtlCol="0">
            <a:spAutoFit/>
          </a:bodyPr>
          <a:lstStyle/>
          <a:p>
            <a:r>
              <a:rPr lang="en-US" dirty="0"/>
              <a:t>If red then white.</a:t>
            </a:r>
          </a:p>
        </p:txBody>
      </p:sp>
      <p:sp>
        <p:nvSpPr>
          <p:cNvPr id="9" name="TextBox 8"/>
          <p:cNvSpPr txBox="1"/>
          <p:nvPr/>
        </p:nvSpPr>
        <p:spPr>
          <a:xfrm>
            <a:off x="3286973" y="4215290"/>
            <a:ext cx="1370888" cy="369332"/>
          </a:xfrm>
          <a:prstGeom prst="rect">
            <a:avLst/>
          </a:prstGeom>
          <a:noFill/>
        </p:spPr>
        <p:txBody>
          <a:bodyPr wrap="none" rtlCol="0">
            <a:spAutoFit/>
          </a:bodyPr>
          <a:lstStyle/>
          <a:p>
            <a:r>
              <a:rPr lang="en-US" dirty="0"/>
              <a:t>40% support</a:t>
            </a:r>
          </a:p>
        </p:txBody>
      </p:sp>
      <p:cxnSp>
        <p:nvCxnSpPr>
          <p:cNvPr id="11" name="Straight Arrow Connector 10"/>
          <p:cNvCxnSpPr>
            <a:endCxn id="9" idx="1"/>
          </p:cNvCxnSpPr>
          <p:nvPr/>
        </p:nvCxnSpPr>
        <p:spPr>
          <a:xfrm flipV="1">
            <a:off x="2278937" y="439995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If your </a:t>
            </a:r>
            <a:r>
              <a:rPr lang="en-US" sz="1400" dirty="0" err="1"/>
              <a:t>apriori</a:t>
            </a:r>
            <a:r>
              <a:rPr lang="en-US" sz="1400" dirty="0"/>
              <a:t> </a:t>
            </a:r>
            <a:r>
              <a:rPr lang="en-US" sz="1400" dirty="0" err="1"/>
              <a:t>critreon</a:t>
            </a:r>
            <a:r>
              <a:rPr lang="en-US" sz="1400" dirty="0"/>
              <a:t> was 30% not 40% both {red, white} and {white, orange} would move to look for 3 item sets. </a:t>
            </a:r>
          </a:p>
          <a:p>
            <a:pPr algn="ctr"/>
            <a:r>
              <a:rPr lang="en-US" sz="1400" dirty="0"/>
              <a:t>However if our support criterion is 40% we wouldn’t explore {white, orange …} because its support is 30%</a:t>
            </a:r>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0521" y="4596290"/>
            <a:ext cx="2147191" cy="369332"/>
          </a:xfrm>
          <a:prstGeom prst="rect">
            <a:avLst/>
          </a:prstGeom>
          <a:noFill/>
        </p:spPr>
        <p:txBody>
          <a:bodyPr wrap="none" rtlCol="0">
            <a:spAutoFit/>
          </a:bodyPr>
          <a:lstStyle/>
          <a:p>
            <a:r>
              <a:rPr lang="en-US" dirty="0"/>
              <a:t>If white then orange.</a:t>
            </a:r>
          </a:p>
        </p:txBody>
      </p:sp>
      <p:sp>
        <p:nvSpPr>
          <p:cNvPr id="16" name="TextBox 15"/>
          <p:cNvSpPr txBox="1"/>
          <p:nvPr/>
        </p:nvSpPr>
        <p:spPr>
          <a:xfrm>
            <a:off x="3282210" y="4596290"/>
            <a:ext cx="1370888" cy="369332"/>
          </a:xfrm>
          <a:prstGeom prst="rect">
            <a:avLst/>
          </a:prstGeom>
          <a:noFill/>
        </p:spPr>
        <p:txBody>
          <a:bodyPr wrap="none" rtlCol="0">
            <a:spAutoFit/>
          </a:bodyPr>
          <a:lstStyle/>
          <a:p>
            <a:r>
              <a:rPr lang="en-US" dirty="0"/>
              <a:t>30% support</a:t>
            </a:r>
          </a:p>
        </p:txBody>
      </p:sp>
      <p:cxnSp>
        <p:nvCxnSpPr>
          <p:cNvPr id="17" name="Straight Arrow Connector 16"/>
          <p:cNvCxnSpPr>
            <a:endCxn id="16" idx="1"/>
          </p:cNvCxnSpPr>
          <p:nvPr/>
        </p:nvCxnSpPr>
        <p:spPr>
          <a:xfrm flipV="1">
            <a:off x="2274174" y="4780956"/>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67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28</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157348" y="4117306"/>
            <a:ext cx="1809406" cy="369332"/>
          </a:xfrm>
          <a:prstGeom prst="rect">
            <a:avLst/>
          </a:prstGeom>
          <a:noFill/>
        </p:spPr>
        <p:txBody>
          <a:bodyPr wrap="none" rtlCol="0">
            <a:spAutoFit/>
          </a:bodyPr>
          <a:lstStyle/>
          <a:p>
            <a:r>
              <a:rPr lang="en-US" dirty="0"/>
              <a:t>If red then white.</a:t>
            </a:r>
          </a:p>
        </p:txBody>
      </p:sp>
      <p:sp>
        <p:nvSpPr>
          <p:cNvPr id="9" name="TextBox 8"/>
          <p:cNvSpPr txBox="1"/>
          <p:nvPr/>
        </p:nvSpPr>
        <p:spPr>
          <a:xfrm>
            <a:off x="3269037" y="4117306"/>
            <a:ext cx="1370888" cy="369332"/>
          </a:xfrm>
          <a:prstGeom prst="rect">
            <a:avLst/>
          </a:prstGeom>
          <a:noFill/>
        </p:spPr>
        <p:txBody>
          <a:bodyPr wrap="none" rtlCol="0">
            <a:spAutoFit/>
          </a:bodyPr>
          <a:lstStyle/>
          <a:p>
            <a:r>
              <a:rPr lang="en-US" dirty="0"/>
              <a:t>40% support</a:t>
            </a:r>
          </a:p>
        </p:txBody>
      </p:sp>
      <p:cxnSp>
        <p:nvCxnSpPr>
          <p:cNvPr id="11" name="Straight Arrow Connector 10"/>
          <p:cNvCxnSpPr>
            <a:endCxn id="9" idx="1"/>
          </p:cNvCxnSpPr>
          <p:nvPr/>
        </p:nvCxnSpPr>
        <p:spPr>
          <a:xfrm flipV="1">
            <a:off x="2261001" y="4301972"/>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02889" y="31734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336275"/>
            <a:ext cx="9144000" cy="682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Since {red, white} and {blue, white} are at 40+% criterion, we should check for three item sets.   </a:t>
            </a:r>
          </a:p>
        </p:txBody>
      </p:sp>
      <p:sp>
        <p:nvSpPr>
          <p:cNvPr id="12" name="Oval 11"/>
          <p:cNvSpPr/>
          <p:nvPr/>
        </p:nvSpPr>
        <p:spPr>
          <a:xfrm>
            <a:off x="1540989" y="1768521"/>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2585" y="4498306"/>
            <a:ext cx="2147191" cy="369332"/>
          </a:xfrm>
          <a:prstGeom prst="rect">
            <a:avLst/>
          </a:prstGeom>
          <a:noFill/>
        </p:spPr>
        <p:txBody>
          <a:bodyPr wrap="none" rtlCol="0">
            <a:spAutoFit/>
          </a:bodyPr>
          <a:lstStyle/>
          <a:p>
            <a:r>
              <a:rPr lang="en-US" dirty="0"/>
              <a:t>If white then orange.</a:t>
            </a:r>
          </a:p>
        </p:txBody>
      </p:sp>
      <p:sp>
        <p:nvSpPr>
          <p:cNvPr id="16" name="TextBox 15"/>
          <p:cNvSpPr txBox="1"/>
          <p:nvPr/>
        </p:nvSpPr>
        <p:spPr>
          <a:xfrm>
            <a:off x="3264274" y="4498306"/>
            <a:ext cx="1370888" cy="369332"/>
          </a:xfrm>
          <a:prstGeom prst="rect">
            <a:avLst/>
          </a:prstGeom>
          <a:noFill/>
        </p:spPr>
        <p:txBody>
          <a:bodyPr wrap="none" rtlCol="0">
            <a:spAutoFit/>
          </a:bodyPr>
          <a:lstStyle/>
          <a:p>
            <a:r>
              <a:rPr lang="en-US" dirty="0"/>
              <a:t>30% support</a:t>
            </a:r>
          </a:p>
        </p:txBody>
      </p:sp>
      <p:cxnSp>
        <p:nvCxnSpPr>
          <p:cNvPr id="17" name="Straight Arrow Connector 16"/>
          <p:cNvCxnSpPr>
            <a:endCxn id="16" idx="1"/>
          </p:cNvCxnSpPr>
          <p:nvPr/>
        </p:nvCxnSpPr>
        <p:spPr>
          <a:xfrm flipV="1">
            <a:off x="2256238" y="4682972"/>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98126" y="1525623"/>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55277" y="3440148"/>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07651" y="2263811"/>
            <a:ext cx="1526062" cy="298405"/>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64789" y="2992485"/>
            <a:ext cx="1526062" cy="2222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50614" y="2278109"/>
            <a:ext cx="15260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38164" y="1272989"/>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40% </a:t>
            </a:r>
          </a:p>
        </p:txBody>
      </p:sp>
      <p:sp>
        <p:nvSpPr>
          <p:cNvPr id="25" name="TextBox 24"/>
          <p:cNvSpPr txBox="1"/>
          <p:nvPr/>
        </p:nvSpPr>
        <p:spPr>
          <a:xfrm>
            <a:off x="5468471" y="2133600"/>
            <a:ext cx="310758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00B050"/>
                </a:solidFill>
              </a:rPr>
              <a:t>{Red/White} 4/10</a:t>
            </a:r>
          </a:p>
          <a:p>
            <a:pPr marL="285750" indent="-285750">
              <a:buFont typeface="Arial" panose="020B0604020202020204" pitchFamily="34" charset="0"/>
              <a:buChar char="•"/>
            </a:pPr>
            <a:r>
              <a:rPr lang="en-US" sz="2400" strike="sngStrike" dirty="0">
                <a:solidFill>
                  <a:srgbClr val="FF0000"/>
                </a:solidFill>
              </a:rPr>
              <a:t>{White/Orange} 3/10</a:t>
            </a:r>
          </a:p>
          <a:p>
            <a:pPr marL="285750" indent="-285750">
              <a:buFont typeface="Arial" panose="020B0604020202020204" pitchFamily="34" charset="0"/>
              <a:buChar char="•"/>
            </a:pPr>
            <a:r>
              <a:rPr lang="en-US" sz="2400" dirty="0">
                <a:solidFill>
                  <a:srgbClr val="FFC000"/>
                </a:solidFill>
              </a:rPr>
              <a:t>{Blue/White} 4/10</a:t>
            </a:r>
          </a:p>
          <a:p>
            <a:pPr marL="285750" indent="-285750">
              <a:buFont typeface="Arial" panose="020B0604020202020204" pitchFamily="34" charset="0"/>
              <a:buChar char="•"/>
            </a:pPr>
            <a:r>
              <a:rPr lang="en-US" sz="2400" strike="sngStrike" dirty="0"/>
              <a:t>{Red/Blue} 3/10</a:t>
            </a:r>
          </a:p>
          <a:p>
            <a:pPr marL="285750" indent="-285750">
              <a:buFont typeface="Arial" panose="020B0604020202020204" pitchFamily="34" charset="0"/>
              <a:buChar char="•"/>
            </a:pPr>
            <a:r>
              <a:rPr lang="en-US" sz="2400" dirty="0"/>
              <a:t>…</a:t>
            </a:r>
          </a:p>
        </p:txBody>
      </p:sp>
      <p:cxnSp>
        <p:nvCxnSpPr>
          <p:cNvPr id="26" name="Straight Connector 25"/>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212297C7-413E-0B48-B819-4DBD469C61EA}"/>
              </a:ext>
            </a:extLst>
          </p:cNvPr>
          <p:cNvSpPr/>
          <p:nvPr/>
        </p:nvSpPr>
        <p:spPr>
          <a:xfrm>
            <a:off x="1547495" y="1987116"/>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4632D12-44BD-B846-94D2-C03472662078}"/>
              </a:ext>
            </a:extLst>
          </p:cNvPr>
          <p:cNvSpPr/>
          <p:nvPr/>
        </p:nvSpPr>
        <p:spPr>
          <a:xfrm>
            <a:off x="1545348" y="2706188"/>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5A03930-C9CA-7544-A613-237153345025}"/>
              </a:ext>
            </a:extLst>
          </p:cNvPr>
          <p:cNvSpPr/>
          <p:nvPr/>
        </p:nvSpPr>
        <p:spPr>
          <a:xfrm>
            <a:off x="2240808" y="3169825"/>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BFBEE8-5815-BD44-8BB0-4F7F5DC0F224}"/>
              </a:ext>
            </a:extLst>
          </p:cNvPr>
          <p:cNvSpPr/>
          <p:nvPr/>
        </p:nvSpPr>
        <p:spPr>
          <a:xfrm>
            <a:off x="2330960" y="3414523"/>
            <a:ext cx="1526062" cy="29840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83340FE-87EE-EF42-ACAC-B683EBF79FD7}"/>
              </a:ext>
            </a:extLst>
          </p:cNvPr>
          <p:cNvSpPr txBox="1"/>
          <p:nvPr/>
        </p:nvSpPr>
        <p:spPr>
          <a:xfrm>
            <a:off x="168079" y="4862135"/>
            <a:ext cx="1906997" cy="369332"/>
          </a:xfrm>
          <a:prstGeom prst="rect">
            <a:avLst/>
          </a:prstGeom>
          <a:noFill/>
        </p:spPr>
        <p:txBody>
          <a:bodyPr wrap="none" rtlCol="0">
            <a:spAutoFit/>
          </a:bodyPr>
          <a:lstStyle/>
          <a:p>
            <a:r>
              <a:rPr lang="en-US" dirty="0"/>
              <a:t>If white then blue.</a:t>
            </a:r>
          </a:p>
        </p:txBody>
      </p:sp>
      <p:sp>
        <p:nvSpPr>
          <p:cNvPr id="32" name="TextBox 31">
            <a:extLst>
              <a:ext uri="{FF2B5EF4-FFF2-40B4-BE49-F238E27FC236}">
                <a16:creationId xmlns:a16="http://schemas.microsoft.com/office/drawing/2014/main" id="{DC965D1B-596D-0542-AEB1-3E83D977A356}"/>
              </a:ext>
            </a:extLst>
          </p:cNvPr>
          <p:cNvSpPr txBox="1"/>
          <p:nvPr/>
        </p:nvSpPr>
        <p:spPr>
          <a:xfrm>
            <a:off x="3279768" y="4862135"/>
            <a:ext cx="1370888" cy="369332"/>
          </a:xfrm>
          <a:prstGeom prst="rect">
            <a:avLst/>
          </a:prstGeom>
          <a:noFill/>
        </p:spPr>
        <p:txBody>
          <a:bodyPr wrap="none" rtlCol="0">
            <a:spAutoFit/>
          </a:bodyPr>
          <a:lstStyle/>
          <a:p>
            <a:r>
              <a:rPr lang="en-US" dirty="0"/>
              <a:t>40% support</a:t>
            </a:r>
          </a:p>
        </p:txBody>
      </p:sp>
      <p:cxnSp>
        <p:nvCxnSpPr>
          <p:cNvPr id="33" name="Straight Arrow Connector 32">
            <a:extLst>
              <a:ext uri="{FF2B5EF4-FFF2-40B4-BE49-F238E27FC236}">
                <a16:creationId xmlns:a16="http://schemas.microsoft.com/office/drawing/2014/main" id="{037750AC-E686-4849-BAAA-28216648BB04}"/>
              </a:ext>
            </a:extLst>
          </p:cNvPr>
          <p:cNvCxnSpPr>
            <a:endCxn id="32" idx="1"/>
          </p:cNvCxnSpPr>
          <p:nvPr/>
        </p:nvCxnSpPr>
        <p:spPr>
          <a:xfrm flipV="1">
            <a:off x="2271732" y="504680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25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Apriori</a:t>
            </a:r>
            <a:r>
              <a:rPr lang="en-US" dirty="0"/>
              <a:t> </a:t>
            </a:r>
            <a:r>
              <a:rPr lang="en-US" dirty="0" err="1"/>
              <a:t>Algo</a:t>
            </a: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5"/>
          <p:cNvPicPr>
            <a:picLocks noChangeAspect="1" noChangeArrowheads="1"/>
          </p:cNvPicPr>
          <p:nvPr/>
        </p:nvPicPr>
        <p:blipFill>
          <a:blip r:embed="rId2" cstate="print"/>
          <a:srcRect/>
          <a:stretch>
            <a:fillRect/>
          </a:stretch>
        </p:blipFill>
        <p:spPr bwMode="auto">
          <a:xfrm>
            <a:off x="345743" y="1268099"/>
            <a:ext cx="4333875" cy="2743200"/>
          </a:xfrm>
          <a:prstGeom prst="rect">
            <a:avLst/>
          </a:prstGeom>
          <a:noFill/>
          <a:ln w="9525">
            <a:noFill/>
            <a:miter lim="800000"/>
            <a:headEnd/>
            <a:tailEnd/>
          </a:ln>
        </p:spPr>
      </p:pic>
      <p:sp>
        <p:nvSpPr>
          <p:cNvPr id="8" name="TextBox 7"/>
          <p:cNvSpPr txBox="1"/>
          <p:nvPr/>
        </p:nvSpPr>
        <p:spPr>
          <a:xfrm>
            <a:off x="-64524" y="4040745"/>
            <a:ext cx="2384884" cy="369332"/>
          </a:xfrm>
          <a:prstGeom prst="rect">
            <a:avLst/>
          </a:prstGeom>
          <a:noFill/>
        </p:spPr>
        <p:txBody>
          <a:bodyPr wrap="none" rtlCol="0">
            <a:spAutoFit/>
          </a:bodyPr>
          <a:lstStyle/>
          <a:p>
            <a:r>
              <a:rPr lang="en-US" dirty="0"/>
              <a:t>If red , white then blue.</a:t>
            </a:r>
          </a:p>
        </p:txBody>
      </p:sp>
      <p:sp>
        <p:nvSpPr>
          <p:cNvPr id="9" name="TextBox 8"/>
          <p:cNvSpPr txBox="1"/>
          <p:nvPr/>
        </p:nvSpPr>
        <p:spPr>
          <a:xfrm>
            <a:off x="3466267" y="4040745"/>
            <a:ext cx="1370888" cy="369332"/>
          </a:xfrm>
          <a:prstGeom prst="rect">
            <a:avLst/>
          </a:prstGeom>
          <a:noFill/>
        </p:spPr>
        <p:txBody>
          <a:bodyPr wrap="none" rtlCol="0">
            <a:spAutoFit/>
          </a:bodyPr>
          <a:lstStyle/>
          <a:p>
            <a:r>
              <a:rPr lang="en-US" dirty="0"/>
              <a:t>20% support</a:t>
            </a:r>
          </a:p>
        </p:txBody>
      </p:sp>
      <p:cxnSp>
        <p:nvCxnSpPr>
          <p:cNvPr id="11" name="Straight Arrow Connector 10"/>
          <p:cNvCxnSpPr>
            <a:endCxn id="9" idx="1"/>
          </p:cNvCxnSpPr>
          <p:nvPr/>
        </p:nvCxnSpPr>
        <p:spPr>
          <a:xfrm flipV="1">
            <a:off x="2458231" y="4225411"/>
            <a:ext cx="1008036"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17176" y="3430633"/>
            <a:ext cx="2211862" cy="2984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2954" y="5336275"/>
            <a:ext cx="8585296" cy="835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only check rules that are still in the pool, so no sets with {yellow} or with {white, orange} which were knocked out earlier.  </a:t>
            </a:r>
            <a:endParaRPr lang="en-US" i="1" dirty="0"/>
          </a:p>
        </p:txBody>
      </p:sp>
      <p:sp>
        <p:nvSpPr>
          <p:cNvPr id="23" name="Oval 22"/>
          <p:cNvSpPr/>
          <p:nvPr/>
        </p:nvSpPr>
        <p:spPr>
          <a:xfrm>
            <a:off x="1483838" y="3182983"/>
            <a:ext cx="1653809" cy="313252"/>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65694" y="1344707"/>
            <a:ext cx="2958353" cy="50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Criteria = 40% </a:t>
            </a:r>
          </a:p>
        </p:txBody>
      </p:sp>
      <p:sp>
        <p:nvSpPr>
          <p:cNvPr id="25" name="TextBox 24"/>
          <p:cNvSpPr txBox="1"/>
          <p:nvPr/>
        </p:nvSpPr>
        <p:spPr>
          <a:xfrm>
            <a:off x="5468471" y="2133600"/>
            <a:ext cx="3346685" cy="461665"/>
          </a:xfrm>
          <a:prstGeom prst="rect">
            <a:avLst/>
          </a:prstGeom>
          <a:noFill/>
        </p:spPr>
        <p:txBody>
          <a:bodyPr wrap="none" rtlCol="0">
            <a:spAutoFit/>
          </a:bodyPr>
          <a:lstStyle/>
          <a:p>
            <a:pPr marL="285750" indent="-285750">
              <a:buFont typeface="Arial" panose="020B0604020202020204" pitchFamily="34" charset="0"/>
              <a:buChar char="•"/>
            </a:pPr>
            <a:r>
              <a:rPr lang="en-US" sz="2400" strike="sngStrike" dirty="0">
                <a:solidFill>
                  <a:schemeClr val="tx2"/>
                </a:solidFill>
              </a:rPr>
              <a:t>{Red/White/Blue} 2/10</a:t>
            </a:r>
          </a:p>
        </p:txBody>
      </p:sp>
      <p:sp>
        <p:nvSpPr>
          <p:cNvPr id="26" name="Oval 25"/>
          <p:cNvSpPr/>
          <p:nvPr/>
        </p:nvSpPr>
        <p:spPr>
          <a:xfrm>
            <a:off x="3890682" y="3209877"/>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56964" y="3165054"/>
            <a:ext cx="708211" cy="304288"/>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769224" y="1470212"/>
            <a:ext cx="0" cy="3550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ea typeface="ＭＳ Ｐゴシック" pitchFamily="34" charset="-128"/>
              </a:rPr>
              <a:t>What are Association Rules?</a:t>
            </a:r>
          </a:p>
        </p:txBody>
      </p:sp>
      <p:sp>
        <p:nvSpPr>
          <p:cNvPr id="16386" name="Content Placeholder 2"/>
          <p:cNvSpPr>
            <a:spLocks noGrp="1"/>
          </p:cNvSpPr>
          <p:nvPr>
            <p:ph sz="quarter" idx="1"/>
          </p:nvPr>
        </p:nvSpPr>
        <p:spPr>
          <a:xfrm>
            <a:off x="914400" y="1828800"/>
            <a:ext cx="7772400" cy="4191000"/>
          </a:xfrm>
        </p:spPr>
        <p:txBody>
          <a:bodyPr/>
          <a:lstStyle/>
          <a:p>
            <a:pPr eaLnBrk="1" hangingPunct="1"/>
            <a:r>
              <a:rPr lang="en-US" dirty="0">
                <a:ea typeface="ＭＳ Ｐゴシック" pitchFamily="34" charset="-128"/>
              </a:rPr>
              <a:t>Study of </a:t>
            </a:r>
            <a:r>
              <a:rPr lang="en-US" altLang="en-US" dirty="0">
                <a:ea typeface="ＭＳ Ｐゴシック" pitchFamily="34" charset="-128"/>
              </a:rPr>
              <a:t>“</a:t>
            </a:r>
            <a:r>
              <a:rPr lang="en-US" dirty="0">
                <a:ea typeface="ＭＳ Ｐゴシック" pitchFamily="34" charset="-128"/>
              </a:rPr>
              <a:t>what goes with what</a:t>
            </a:r>
            <a:r>
              <a:rPr lang="en-US" altLang="en-US" dirty="0">
                <a:ea typeface="ＭＳ Ｐゴシック" pitchFamily="34" charset="-128"/>
              </a:rPr>
              <a:t>”</a:t>
            </a:r>
            <a:endParaRPr lang="en-US" dirty="0">
              <a:ea typeface="ＭＳ Ｐゴシック" pitchFamily="34" charset="-128"/>
            </a:endParaRPr>
          </a:p>
          <a:p>
            <a:pPr marL="742950" lvl="1" indent="-285750" eaLnBrk="1" hangingPunct="1"/>
            <a:r>
              <a:rPr lang="en-US" altLang="en-US" sz="2200" dirty="0">
                <a:ea typeface="ＭＳ Ｐゴシック" pitchFamily="34" charset="-128"/>
              </a:rPr>
              <a:t>“</a:t>
            </a:r>
            <a:r>
              <a:rPr lang="en-US" sz="2200" dirty="0">
                <a:ea typeface="ＭＳ Ｐゴシック" pitchFamily="34" charset="-128"/>
              </a:rPr>
              <a:t>Customers who bought X also bought Y</a:t>
            </a:r>
            <a:r>
              <a:rPr lang="en-US" altLang="en-US" sz="2200" dirty="0">
                <a:ea typeface="ＭＳ Ｐゴシック" pitchFamily="34" charset="-128"/>
              </a:rPr>
              <a:t>”</a:t>
            </a:r>
            <a:endParaRPr lang="en-US" sz="2200" dirty="0">
              <a:ea typeface="ＭＳ Ｐゴシック" pitchFamily="34" charset="-128"/>
            </a:endParaRPr>
          </a:p>
          <a:p>
            <a:pPr eaLnBrk="1" hangingPunct="1"/>
            <a:endParaRPr lang="en-US" dirty="0">
              <a:ea typeface="ＭＳ Ｐゴシック" pitchFamily="34" charset="-128"/>
            </a:endParaRPr>
          </a:p>
          <a:p>
            <a:pPr eaLnBrk="1" hangingPunct="1"/>
            <a:r>
              <a:rPr lang="en-US" dirty="0">
                <a:ea typeface="ＭＳ Ｐゴシック" pitchFamily="34" charset="-128"/>
              </a:rPr>
              <a:t>Transaction-based or event-based</a:t>
            </a:r>
          </a:p>
          <a:p>
            <a:pPr lvl="1"/>
            <a:r>
              <a:rPr lang="en-US" dirty="0">
                <a:ea typeface="ＭＳ Ｐゴシック" pitchFamily="34" charset="-128"/>
              </a:rPr>
              <a:t>Customer A bought peanut butter and bread.</a:t>
            </a:r>
          </a:p>
          <a:p>
            <a:pPr lvl="1"/>
            <a:r>
              <a:rPr lang="en-US" dirty="0">
                <a:ea typeface="ＭＳ Ｐゴシック" pitchFamily="34" charset="-128"/>
              </a:rPr>
              <a:t>When someone has body aches, and fever they also have chills</a:t>
            </a:r>
          </a:p>
          <a:p>
            <a:pPr lvl="1"/>
            <a:endParaRPr lang="en-US" dirty="0">
              <a:ea typeface="ＭＳ Ｐゴシック" pitchFamily="34" charset="-128"/>
            </a:endParaRPr>
          </a:p>
          <a:p>
            <a:pPr eaLnBrk="1" hangingPunct="1"/>
            <a:r>
              <a:rPr lang="en-US" dirty="0">
                <a:ea typeface="ＭＳ Ｐゴシック" pitchFamily="34" charset="-128"/>
              </a:rPr>
              <a:t>Also called </a:t>
            </a:r>
            <a:r>
              <a:rPr lang="en-US" altLang="en-US" dirty="0">
                <a:ea typeface="ＭＳ Ｐゴシック" pitchFamily="34" charset="-128"/>
              </a:rPr>
              <a:t>“</a:t>
            </a:r>
            <a:r>
              <a:rPr lang="en-US" dirty="0">
                <a:ea typeface="ＭＳ Ｐゴシック" pitchFamily="34" charset="-128"/>
              </a:rPr>
              <a:t>market basket analysis</a:t>
            </a:r>
            <a:r>
              <a:rPr lang="en-US" altLang="en-US" dirty="0">
                <a:ea typeface="ＭＳ Ｐゴシック" pitchFamily="34" charset="-128"/>
              </a:rPr>
              <a:t>”</a:t>
            </a:r>
            <a:r>
              <a:rPr lang="en-US" dirty="0">
                <a:ea typeface="ＭＳ Ｐゴシック" pitchFamily="34" charset="-128"/>
              </a:rPr>
              <a:t> and </a:t>
            </a:r>
            <a:r>
              <a:rPr lang="en-US" altLang="en-US" dirty="0">
                <a:ea typeface="ＭＳ Ｐゴシック" pitchFamily="34" charset="-128"/>
              </a:rPr>
              <a:t>“</a:t>
            </a:r>
            <a:r>
              <a:rPr lang="en-US" dirty="0">
                <a:ea typeface="ＭＳ Ｐゴシック" pitchFamily="34" charset="-128"/>
              </a:rPr>
              <a:t>affinity analysis</a:t>
            </a:r>
            <a:r>
              <a:rPr lang="en-US" altLang="en-US" dirty="0">
                <a:ea typeface="ＭＳ Ｐゴシック" pitchFamily="34" charset="-128"/>
              </a:rPr>
              <a:t>”</a:t>
            </a:r>
          </a:p>
          <a:p>
            <a:pPr eaLnBrk="1" hangingPunct="1"/>
            <a:endParaRPr lang="en-US" dirty="0">
              <a:ea typeface="ＭＳ Ｐゴシック" pitchFamily="34" charset="-128"/>
            </a:endParaRPr>
          </a:p>
          <a:p>
            <a:pPr eaLnBrk="1" hangingPunct="1"/>
            <a:r>
              <a:rPr lang="en-US" dirty="0">
                <a:ea typeface="ＭＳ Ｐゴシック" pitchFamily="34" charset="-128"/>
              </a:rPr>
              <a:t>Originated with study of customer transactions databases to determine associations among items purchased</a:t>
            </a:r>
          </a:p>
          <a:p>
            <a:pPr eaLnBrk="1" hangingPunct="1">
              <a:buFont typeface="Wingdings 2" pitchFamily="18" charset="2"/>
              <a:buNone/>
            </a:pPr>
            <a:endParaRPr lang="en-US" dirty="0">
              <a:ea typeface="ＭＳ Ｐゴシック" pitchFamily="34" charset="-128"/>
            </a:endParaRPr>
          </a:p>
          <a:p>
            <a:pPr eaLnBrk="1" hangingPunct="1">
              <a:buFont typeface="Wingdings 2" pitchFamily="18" charset="2"/>
              <a:buNone/>
            </a:pPr>
            <a:endParaRPr lang="en-US" dirty="0">
              <a:ea typeface="ＭＳ Ｐゴシック" pitchFamily="34" charset="-128"/>
            </a:endParaRP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12/7/20</a:t>
            </a:fld>
            <a:endParaRPr lang="en-US"/>
          </a:p>
        </p:txBody>
      </p:sp>
      <p:sp>
        <p:nvSpPr>
          <p:cNvPr id="5"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39537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ea typeface="ＭＳ Ｐゴシック" pitchFamily="34" charset="-128"/>
              </a:rPr>
              <a:t>Measures of Rule Performance</a:t>
            </a:r>
          </a:p>
        </p:txBody>
      </p:sp>
      <p:sp>
        <p:nvSpPr>
          <p:cNvPr id="20483" name="Content Placeholder 2"/>
          <p:cNvSpPr>
            <a:spLocks noGrp="1"/>
          </p:cNvSpPr>
          <p:nvPr>
            <p:ph sz="quarter" idx="1"/>
          </p:nvPr>
        </p:nvSpPr>
        <p:spPr>
          <a:xfrm>
            <a:off x="657225" y="1795462"/>
            <a:ext cx="2971800" cy="2847976"/>
          </a:xfrm>
        </p:spPr>
        <p:txBody>
          <a:bodyPr>
            <a:normAutofit/>
          </a:bodyPr>
          <a:lstStyle/>
          <a:p>
            <a:pPr marL="0" indent="0" eaLnBrk="1" hangingPunct="1">
              <a:buFont typeface="Wingdings 2" pitchFamily="18" charset="2"/>
              <a:buNone/>
              <a:defRPr/>
            </a:pPr>
            <a:r>
              <a:rPr lang="en-US" b="1" i="1" dirty="0">
                <a:latin typeface="+mj-lt"/>
                <a:ea typeface="+mn-ea"/>
                <a:cs typeface="+mn-cs"/>
              </a:rPr>
              <a:t>Confidence</a:t>
            </a:r>
            <a:r>
              <a:rPr lang="en-US" b="1" dirty="0">
                <a:latin typeface="+mj-lt"/>
                <a:ea typeface="+mn-ea"/>
                <a:cs typeface="+mn-cs"/>
              </a:rPr>
              <a:t>:</a:t>
            </a:r>
            <a:r>
              <a:rPr lang="en-US" dirty="0">
                <a:latin typeface="+mj-lt"/>
                <a:ea typeface="+mn-ea"/>
                <a:cs typeface="+mn-cs"/>
              </a:rPr>
              <a:t> the % of antecedent transactions that also have the consequent item set</a:t>
            </a:r>
          </a:p>
          <a:p>
            <a:pPr marL="0" indent="0" eaLnBrk="1" hangingPunct="1">
              <a:buNone/>
              <a:defRPr/>
            </a:pPr>
            <a:endParaRPr lang="en-US" dirty="0">
              <a:latin typeface="+mj-lt"/>
              <a:ea typeface="+mn-ea"/>
              <a:cs typeface="+mn-cs"/>
            </a:endParaRPr>
          </a:p>
        </p:txBody>
      </p:sp>
      <p:sp>
        <p:nvSpPr>
          <p:cNvPr id="2" name="Rectangle 1"/>
          <p:cNvSpPr/>
          <p:nvPr/>
        </p:nvSpPr>
        <p:spPr>
          <a:xfrm>
            <a:off x="1014413" y="5300662"/>
            <a:ext cx="7315200"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confident are you that the </a:t>
            </a:r>
            <a:r>
              <a:rPr lang="en-US" b="1" i="1" u="sng" dirty="0"/>
              <a:t>antecedent</a:t>
            </a:r>
            <a:r>
              <a:rPr lang="en-US" dirty="0"/>
              <a:t> isn’t just naturally occurring. </a:t>
            </a:r>
          </a:p>
        </p:txBody>
      </p:sp>
      <p:pic>
        <p:nvPicPr>
          <p:cNvPr id="1026" name="Picture 2" descr="Image result for confide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84" y="1630363"/>
            <a:ext cx="4300016"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1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Confidence</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414462"/>
            <a:ext cx="6041782" cy="523220"/>
          </a:xfrm>
          <a:prstGeom prst="rect">
            <a:avLst/>
          </a:prstGeom>
          <a:noFill/>
        </p:spPr>
        <p:txBody>
          <a:bodyPr wrap="none" rtlCol="0">
            <a:spAutoFit/>
          </a:bodyPr>
          <a:lstStyle/>
          <a:p>
            <a:r>
              <a:rPr lang="en-US" sz="2800" u="sng" dirty="0"/>
              <a:t>Suppose you have 100,000 transactions.</a:t>
            </a:r>
          </a:p>
        </p:txBody>
      </p:sp>
    </p:spTree>
    <p:extLst>
      <p:ext uri="{BB962C8B-B14F-4D97-AF65-F5344CB8AC3E}">
        <p14:creationId xmlns:p14="http://schemas.microsoft.com/office/powerpoint/2010/main" val="1989012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KPI Example – Baseline Transactions</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199309"/>
            <a:ext cx="6041782" cy="523220"/>
          </a:xfrm>
          <a:prstGeom prst="rect">
            <a:avLst/>
          </a:prstGeom>
          <a:noFill/>
        </p:spPr>
        <p:txBody>
          <a:bodyPr wrap="none" rtlCol="0">
            <a:spAutoFit/>
          </a:bodyPr>
          <a:lstStyle/>
          <a:p>
            <a:r>
              <a:rPr lang="en-US" sz="2800" u="sng" dirty="0"/>
              <a:t>Suppose you have 100,000 transactions.</a:t>
            </a:r>
          </a:p>
        </p:txBody>
      </p:sp>
      <p:sp>
        <p:nvSpPr>
          <p:cNvPr id="7" name="TextBox 6"/>
          <p:cNvSpPr txBox="1"/>
          <p:nvPr/>
        </p:nvSpPr>
        <p:spPr>
          <a:xfrm>
            <a:off x="1039627" y="2383765"/>
            <a:ext cx="3973717" cy="369332"/>
          </a:xfrm>
          <a:prstGeom prst="rect">
            <a:avLst/>
          </a:prstGeom>
          <a:noFill/>
        </p:spPr>
        <p:txBody>
          <a:bodyPr wrap="none" rtlCol="0">
            <a:spAutoFit/>
          </a:bodyPr>
          <a:lstStyle/>
          <a:p>
            <a:r>
              <a:rPr lang="en-US" dirty="0"/>
              <a:t>If </a:t>
            </a:r>
            <a:r>
              <a:rPr lang="en-US" u="sng" dirty="0"/>
              <a:t>candles, cake mix</a:t>
            </a:r>
            <a:r>
              <a:rPr lang="en-US" dirty="0"/>
              <a:t>, then any other item</a:t>
            </a:r>
          </a:p>
        </p:txBody>
      </p:sp>
      <p:sp>
        <p:nvSpPr>
          <p:cNvPr id="8" name="TextBox 7"/>
          <p:cNvSpPr txBox="1"/>
          <p:nvPr/>
        </p:nvSpPr>
        <p:spPr>
          <a:xfrm rot="16200000">
            <a:off x="7359" y="2063905"/>
            <a:ext cx="1274388" cy="923330"/>
          </a:xfrm>
          <a:prstGeom prst="rect">
            <a:avLst/>
          </a:prstGeom>
          <a:noFill/>
        </p:spPr>
        <p:txBody>
          <a:bodyPr wrap="none" rtlCol="0">
            <a:spAutoFit/>
          </a:bodyPr>
          <a:lstStyle/>
          <a:p>
            <a:pPr algn="ctr"/>
            <a:r>
              <a:rPr lang="en-US" u="sng" dirty="0"/>
              <a:t>Number of </a:t>
            </a:r>
          </a:p>
          <a:p>
            <a:pPr algn="ctr"/>
            <a:r>
              <a:rPr lang="en-US" u="sng" dirty="0"/>
              <a:t>Antecedent</a:t>
            </a:r>
          </a:p>
          <a:p>
            <a:pPr algn="ctr"/>
            <a:r>
              <a:rPr lang="en-US" u="sng" dirty="0"/>
              <a:t>Rules</a:t>
            </a:r>
          </a:p>
        </p:txBody>
      </p:sp>
      <p:sp>
        <p:nvSpPr>
          <p:cNvPr id="9" name="TextBox 8"/>
          <p:cNvSpPr txBox="1"/>
          <p:nvPr/>
        </p:nvSpPr>
        <p:spPr>
          <a:xfrm>
            <a:off x="6178371" y="2336140"/>
            <a:ext cx="1872820" cy="369332"/>
          </a:xfrm>
          <a:prstGeom prst="rect">
            <a:avLst/>
          </a:prstGeom>
          <a:noFill/>
        </p:spPr>
        <p:txBody>
          <a:bodyPr wrap="none" rtlCol="0">
            <a:spAutoFit/>
          </a:bodyPr>
          <a:lstStyle/>
          <a:p>
            <a:r>
              <a:rPr lang="en-US" dirty="0"/>
              <a:t>5000 Transactions</a:t>
            </a:r>
          </a:p>
        </p:txBody>
      </p:sp>
      <p:sp>
        <p:nvSpPr>
          <p:cNvPr id="10" name="Equal 9"/>
          <p:cNvSpPr/>
          <p:nvPr/>
        </p:nvSpPr>
        <p:spPr>
          <a:xfrm>
            <a:off x="5125851" y="2226603"/>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85838" y="4827222"/>
            <a:ext cx="3296031" cy="369332"/>
          </a:xfrm>
          <a:prstGeom prst="rect">
            <a:avLst/>
          </a:prstGeom>
          <a:noFill/>
        </p:spPr>
        <p:txBody>
          <a:bodyPr wrap="none" rtlCol="0">
            <a:spAutoFit/>
          </a:bodyPr>
          <a:lstStyle/>
          <a:p>
            <a:r>
              <a:rPr lang="en-US" dirty="0"/>
              <a:t>If </a:t>
            </a:r>
            <a:r>
              <a:rPr lang="en-US" u="sng" dirty="0"/>
              <a:t>candles, cake mix</a:t>
            </a:r>
            <a:r>
              <a:rPr lang="en-US" dirty="0"/>
              <a:t>, then balloon</a:t>
            </a:r>
          </a:p>
        </p:txBody>
      </p:sp>
      <p:sp>
        <p:nvSpPr>
          <p:cNvPr id="12" name="TextBox 11"/>
          <p:cNvSpPr txBox="1"/>
          <p:nvPr/>
        </p:nvSpPr>
        <p:spPr>
          <a:xfrm rot="16200000">
            <a:off x="218530" y="4688723"/>
            <a:ext cx="944490" cy="646331"/>
          </a:xfrm>
          <a:prstGeom prst="rect">
            <a:avLst/>
          </a:prstGeom>
          <a:noFill/>
        </p:spPr>
        <p:txBody>
          <a:bodyPr wrap="none" rtlCol="0">
            <a:spAutoFit/>
          </a:bodyPr>
          <a:lstStyle/>
          <a:p>
            <a:pPr algn="ctr"/>
            <a:r>
              <a:rPr lang="en-US" u="sng" dirty="0"/>
              <a:t>Balloon </a:t>
            </a:r>
          </a:p>
          <a:p>
            <a:pPr algn="ctr"/>
            <a:r>
              <a:rPr lang="en-US" u="sng" dirty="0"/>
              <a:t>Rule</a:t>
            </a:r>
          </a:p>
        </p:txBody>
      </p:sp>
      <p:sp>
        <p:nvSpPr>
          <p:cNvPr id="13" name="TextBox 12"/>
          <p:cNvSpPr txBox="1"/>
          <p:nvPr/>
        </p:nvSpPr>
        <p:spPr>
          <a:xfrm>
            <a:off x="6045854" y="4743739"/>
            <a:ext cx="1755802" cy="369332"/>
          </a:xfrm>
          <a:prstGeom prst="rect">
            <a:avLst/>
          </a:prstGeom>
          <a:noFill/>
        </p:spPr>
        <p:txBody>
          <a:bodyPr wrap="none" rtlCol="0">
            <a:spAutoFit/>
          </a:bodyPr>
          <a:lstStyle/>
          <a:p>
            <a:r>
              <a:rPr lang="en-US" dirty="0"/>
              <a:t>500 Transactions</a:t>
            </a:r>
          </a:p>
        </p:txBody>
      </p:sp>
      <p:sp>
        <p:nvSpPr>
          <p:cNvPr id="14" name="TextBox 13"/>
          <p:cNvSpPr txBox="1"/>
          <p:nvPr/>
        </p:nvSpPr>
        <p:spPr>
          <a:xfrm>
            <a:off x="985838" y="3727076"/>
            <a:ext cx="3408818" cy="369332"/>
          </a:xfrm>
          <a:prstGeom prst="rect">
            <a:avLst/>
          </a:prstGeom>
          <a:noFill/>
        </p:spPr>
        <p:txBody>
          <a:bodyPr wrap="none" rtlCol="0">
            <a:spAutoFit/>
          </a:bodyPr>
          <a:lstStyle/>
          <a:p>
            <a:r>
              <a:rPr lang="en-US" dirty="0"/>
              <a:t>If </a:t>
            </a:r>
            <a:r>
              <a:rPr lang="en-US" u="sng" dirty="0"/>
              <a:t>candles, cake mix</a:t>
            </a:r>
            <a:r>
              <a:rPr lang="en-US" dirty="0"/>
              <a:t>, then bike lock</a:t>
            </a:r>
          </a:p>
        </p:txBody>
      </p:sp>
      <p:sp>
        <p:nvSpPr>
          <p:cNvPr id="15" name="TextBox 14"/>
          <p:cNvSpPr txBox="1"/>
          <p:nvPr/>
        </p:nvSpPr>
        <p:spPr>
          <a:xfrm rot="16200000">
            <a:off x="66132" y="3545715"/>
            <a:ext cx="1049262" cy="646331"/>
          </a:xfrm>
          <a:prstGeom prst="rect">
            <a:avLst/>
          </a:prstGeom>
          <a:noFill/>
        </p:spPr>
        <p:txBody>
          <a:bodyPr wrap="none" rtlCol="0">
            <a:spAutoFit/>
          </a:bodyPr>
          <a:lstStyle/>
          <a:p>
            <a:pPr algn="ctr"/>
            <a:r>
              <a:rPr lang="en-US" u="sng" dirty="0"/>
              <a:t>Bike Lock</a:t>
            </a:r>
          </a:p>
          <a:p>
            <a:pPr algn="ctr"/>
            <a:r>
              <a:rPr lang="en-US" u="sng" dirty="0"/>
              <a:t>Rule</a:t>
            </a:r>
          </a:p>
        </p:txBody>
      </p:sp>
      <p:sp>
        <p:nvSpPr>
          <p:cNvPr id="16" name="TextBox 15"/>
          <p:cNvSpPr txBox="1"/>
          <p:nvPr/>
        </p:nvSpPr>
        <p:spPr>
          <a:xfrm>
            <a:off x="6124582" y="3679451"/>
            <a:ext cx="1755802" cy="369332"/>
          </a:xfrm>
          <a:prstGeom prst="rect">
            <a:avLst/>
          </a:prstGeom>
          <a:noFill/>
        </p:spPr>
        <p:txBody>
          <a:bodyPr wrap="none" rtlCol="0">
            <a:spAutoFit/>
          </a:bodyPr>
          <a:lstStyle/>
          <a:p>
            <a:r>
              <a:rPr lang="en-US" dirty="0"/>
              <a:t>100 Transactions</a:t>
            </a:r>
          </a:p>
        </p:txBody>
      </p:sp>
      <p:sp>
        <p:nvSpPr>
          <p:cNvPr id="17" name="Equal 16"/>
          <p:cNvSpPr/>
          <p:nvPr/>
        </p:nvSpPr>
        <p:spPr>
          <a:xfrm>
            <a:off x="5072062" y="356991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88590" y="4643719"/>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21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SUPPORT – </a:t>
            </a:r>
            <a:r>
              <a:rPr lang="en-US" i="1" dirty="0"/>
              <a:t>frequency among all transactions</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984161"/>
            <a:ext cx="6041782" cy="523220"/>
          </a:xfrm>
          <a:prstGeom prst="rect">
            <a:avLst/>
          </a:prstGeom>
          <a:noFill/>
        </p:spPr>
        <p:txBody>
          <a:bodyPr wrap="none" rtlCol="0">
            <a:spAutoFit/>
          </a:bodyPr>
          <a:lstStyle/>
          <a:p>
            <a:r>
              <a:rPr lang="en-US" sz="2800" u="sng" dirty="0"/>
              <a:t>Suppose you have 100,000 transactions.</a:t>
            </a:r>
          </a:p>
        </p:txBody>
      </p:sp>
      <p:sp>
        <p:nvSpPr>
          <p:cNvPr id="7" name="TextBox 6"/>
          <p:cNvSpPr txBox="1"/>
          <p:nvPr/>
        </p:nvSpPr>
        <p:spPr>
          <a:xfrm>
            <a:off x="1039627" y="1881746"/>
            <a:ext cx="3973717" cy="369332"/>
          </a:xfrm>
          <a:prstGeom prst="rect">
            <a:avLst/>
          </a:prstGeom>
          <a:noFill/>
        </p:spPr>
        <p:txBody>
          <a:bodyPr wrap="none" rtlCol="0">
            <a:spAutoFit/>
          </a:bodyPr>
          <a:lstStyle/>
          <a:p>
            <a:r>
              <a:rPr lang="en-US" dirty="0"/>
              <a:t>If </a:t>
            </a:r>
            <a:r>
              <a:rPr lang="en-US" u="sng" dirty="0"/>
              <a:t>candles, cake mix</a:t>
            </a:r>
            <a:r>
              <a:rPr lang="en-US" dirty="0"/>
              <a:t>, then any other item</a:t>
            </a:r>
          </a:p>
        </p:txBody>
      </p:sp>
      <p:sp>
        <p:nvSpPr>
          <p:cNvPr id="8" name="TextBox 7"/>
          <p:cNvSpPr txBox="1"/>
          <p:nvPr/>
        </p:nvSpPr>
        <p:spPr>
          <a:xfrm rot="16200000">
            <a:off x="7359" y="1561886"/>
            <a:ext cx="1274388" cy="923330"/>
          </a:xfrm>
          <a:prstGeom prst="rect">
            <a:avLst/>
          </a:prstGeom>
          <a:noFill/>
        </p:spPr>
        <p:txBody>
          <a:bodyPr wrap="none" rtlCol="0">
            <a:spAutoFit/>
          </a:bodyPr>
          <a:lstStyle/>
          <a:p>
            <a:pPr algn="ctr"/>
            <a:r>
              <a:rPr lang="en-US" u="sng" dirty="0"/>
              <a:t>Number of </a:t>
            </a:r>
          </a:p>
          <a:p>
            <a:pPr algn="ctr"/>
            <a:r>
              <a:rPr lang="en-US" u="sng" dirty="0"/>
              <a:t>Antecedent</a:t>
            </a:r>
          </a:p>
          <a:p>
            <a:pPr algn="ctr"/>
            <a:r>
              <a:rPr lang="en-US" u="sng" dirty="0"/>
              <a:t>Rules</a:t>
            </a:r>
          </a:p>
        </p:txBody>
      </p:sp>
      <p:sp>
        <p:nvSpPr>
          <p:cNvPr id="9" name="TextBox 8"/>
          <p:cNvSpPr txBox="1"/>
          <p:nvPr/>
        </p:nvSpPr>
        <p:spPr>
          <a:xfrm>
            <a:off x="6178371" y="1834121"/>
            <a:ext cx="1872820" cy="369332"/>
          </a:xfrm>
          <a:prstGeom prst="rect">
            <a:avLst/>
          </a:prstGeom>
          <a:noFill/>
        </p:spPr>
        <p:txBody>
          <a:bodyPr wrap="none" rtlCol="0">
            <a:spAutoFit/>
          </a:bodyPr>
          <a:lstStyle/>
          <a:p>
            <a:r>
              <a:rPr lang="en-US" dirty="0"/>
              <a:t>5000 Transactions</a:t>
            </a:r>
          </a:p>
        </p:txBody>
      </p:sp>
      <p:sp>
        <p:nvSpPr>
          <p:cNvPr id="10" name="Equal 9"/>
          <p:cNvSpPr/>
          <p:nvPr/>
        </p:nvSpPr>
        <p:spPr>
          <a:xfrm>
            <a:off x="5125851" y="1724584"/>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967909" y="3859043"/>
            <a:ext cx="3296031" cy="369332"/>
          </a:xfrm>
          <a:prstGeom prst="rect">
            <a:avLst/>
          </a:prstGeom>
          <a:noFill/>
        </p:spPr>
        <p:txBody>
          <a:bodyPr wrap="none" rtlCol="0">
            <a:spAutoFit/>
          </a:bodyPr>
          <a:lstStyle/>
          <a:p>
            <a:r>
              <a:rPr lang="en-US" dirty="0"/>
              <a:t>If </a:t>
            </a:r>
            <a:r>
              <a:rPr lang="en-US" u="sng" dirty="0"/>
              <a:t>candles, cake mix</a:t>
            </a:r>
            <a:r>
              <a:rPr lang="en-US" dirty="0"/>
              <a:t>, then balloon</a:t>
            </a:r>
          </a:p>
        </p:txBody>
      </p:sp>
      <p:sp>
        <p:nvSpPr>
          <p:cNvPr id="12" name="TextBox 11"/>
          <p:cNvSpPr txBox="1"/>
          <p:nvPr/>
        </p:nvSpPr>
        <p:spPr>
          <a:xfrm rot="16200000">
            <a:off x="128884" y="3720544"/>
            <a:ext cx="944490" cy="646331"/>
          </a:xfrm>
          <a:prstGeom prst="rect">
            <a:avLst/>
          </a:prstGeom>
          <a:noFill/>
        </p:spPr>
        <p:txBody>
          <a:bodyPr wrap="none" rtlCol="0">
            <a:spAutoFit/>
          </a:bodyPr>
          <a:lstStyle/>
          <a:p>
            <a:pPr algn="ctr"/>
            <a:r>
              <a:rPr lang="en-US" u="sng" dirty="0"/>
              <a:t>Balloon </a:t>
            </a:r>
          </a:p>
          <a:p>
            <a:pPr algn="ctr"/>
            <a:r>
              <a:rPr lang="en-US" u="sng" dirty="0"/>
              <a:t>Rule</a:t>
            </a:r>
          </a:p>
        </p:txBody>
      </p:sp>
      <p:sp>
        <p:nvSpPr>
          <p:cNvPr id="13" name="TextBox 12"/>
          <p:cNvSpPr txBox="1"/>
          <p:nvPr/>
        </p:nvSpPr>
        <p:spPr>
          <a:xfrm>
            <a:off x="6027925" y="3775560"/>
            <a:ext cx="1755802" cy="369332"/>
          </a:xfrm>
          <a:prstGeom prst="rect">
            <a:avLst/>
          </a:prstGeom>
          <a:noFill/>
        </p:spPr>
        <p:txBody>
          <a:bodyPr wrap="none" rtlCol="0">
            <a:spAutoFit/>
          </a:bodyPr>
          <a:lstStyle/>
          <a:p>
            <a:r>
              <a:rPr lang="en-US" dirty="0"/>
              <a:t>500 Transactions</a:t>
            </a:r>
          </a:p>
        </p:txBody>
      </p:sp>
      <p:sp>
        <p:nvSpPr>
          <p:cNvPr id="14" name="TextBox 13"/>
          <p:cNvSpPr txBox="1"/>
          <p:nvPr/>
        </p:nvSpPr>
        <p:spPr>
          <a:xfrm>
            <a:off x="985838" y="2956122"/>
            <a:ext cx="3408818" cy="369332"/>
          </a:xfrm>
          <a:prstGeom prst="rect">
            <a:avLst/>
          </a:prstGeom>
          <a:noFill/>
        </p:spPr>
        <p:txBody>
          <a:bodyPr wrap="none" rtlCol="0">
            <a:spAutoFit/>
          </a:bodyPr>
          <a:lstStyle/>
          <a:p>
            <a:r>
              <a:rPr lang="en-US" dirty="0"/>
              <a:t>If </a:t>
            </a:r>
            <a:r>
              <a:rPr lang="en-US" u="sng" dirty="0"/>
              <a:t>candles, cake mix</a:t>
            </a:r>
            <a:r>
              <a:rPr lang="en-US" dirty="0"/>
              <a:t>, then bike lock</a:t>
            </a:r>
          </a:p>
        </p:txBody>
      </p:sp>
      <p:sp>
        <p:nvSpPr>
          <p:cNvPr id="15" name="TextBox 14"/>
          <p:cNvSpPr txBox="1"/>
          <p:nvPr/>
        </p:nvSpPr>
        <p:spPr>
          <a:xfrm rot="16200000">
            <a:off x="66132" y="2810619"/>
            <a:ext cx="1049262" cy="646331"/>
          </a:xfrm>
          <a:prstGeom prst="rect">
            <a:avLst/>
          </a:prstGeom>
          <a:noFill/>
        </p:spPr>
        <p:txBody>
          <a:bodyPr wrap="none" rtlCol="0">
            <a:spAutoFit/>
          </a:bodyPr>
          <a:lstStyle/>
          <a:p>
            <a:pPr algn="ctr"/>
            <a:r>
              <a:rPr lang="en-US" u="sng" dirty="0"/>
              <a:t>Bike Lock</a:t>
            </a:r>
          </a:p>
          <a:p>
            <a:pPr algn="ctr"/>
            <a:r>
              <a:rPr lang="en-US" u="sng" dirty="0"/>
              <a:t>Rule</a:t>
            </a:r>
          </a:p>
        </p:txBody>
      </p:sp>
      <p:sp>
        <p:nvSpPr>
          <p:cNvPr id="16" name="TextBox 15"/>
          <p:cNvSpPr txBox="1"/>
          <p:nvPr/>
        </p:nvSpPr>
        <p:spPr>
          <a:xfrm>
            <a:off x="6124582" y="2908497"/>
            <a:ext cx="1755802" cy="369332"/>
          </a:xfrm>
          <a:prstGeom prst="rect">
            <a:avLst/>
          </a:prstGeom>
          <a:noFill/>
        </p:spPr>
        <p:txBody>
          <a:bodyPr wrap="none" rtlCol="0">
            <a:spAutoFit/>
          </a:bodyPr>
          <a:lstStyle/>
          <a:p>
            <a:r>
              <a:rPr lang="en-US" dirty="0"/>
              <a:t>100 Transactions</a:t>
            </a:r>
          </a:p>
        </p:txBody>
      </p:sp>
      <p:sp>
        <p:nvSpPr>
          <p:cNvPr id="17" name="Equal 16"/>
          <p:cNvSpPr/>
          <p:nvPr/>
        </p:nvSpPr>
        <p:spPr>
          <a:xfrm>
            <a:off x="5072062" y="279896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 17"/>
          <p:cNvSpPr/>
          <p:nvPr/>
        </p:nvSpPr>
        <p:spPr>
          <a:xfrm>
            <a:off x="5070661" y="3675540"/>
            <a:ext cx="1028700" cy="614362"/>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rot="16200000">
            <a:off x="84063" y="5683816"/>
            <a:ext cx="944490" cy="646331"/>
          </a:xfrm>
          <a:prstGeom prst="rect">
            <a:avLst/>
          </a:prstGeom>
          <a:noFill/>
        </p:spPr>
        <p:txBody>
          <a:bodyPr wrap="none" rtlCol="0">
            <a:spAutoFit/>
          </a:bodyPr>
          <a:lstStyle/>
          <a:p>
            <a:pPr algn="ctr"/>
            <a:r>
              <a:rPr lang="en-US" u="sng" dirty="0"/>
              <a:t>Balloon </a:t>
            </a:r>
          </a:p>
          <a:p>
            <a:pPr algn="ctr"/>
            <a:r>
              <a:rPr lang="en-US" u="sng" dirty="0"/>
              <a:t>Support</a:t>
            </a:r>
          </a:p>
        </p:txBody>
      </p:sp>
      <p:sp>
        <p:nvSpPr>
          <p:cNvPr id="20" name="TextBox 19"/>
          <p:cNvSpPr txBox="1"/>
          <p:nvPr/>
        </p:nvSpPr>
        <p:spPr>
          <a:xfrm rot="16200000">
            <a:off x="37560" y="4688448"/>
            <a:ext cx="1049262" cy="646331"/>
          </a:xfrm>
          <a:prstGeom prst="rect">
            <a:avLst/>
          </a:prstGeom>
          <a:noFill/>
        </p:spPr>
        <p:txBody>
          <a:bodyPr wrap="none" rtlCol="0">
            <a:spAutoFit/>
          </a:bodyPr>
          <a:lstStyle/>
          <a:p>
            <a:pPr algn="ctr"/>
            <a:r>
              <a:rPr lang="en-US" u="sng" dirty="0"/>
              <a:t>Bike Lock</a:t>
            </a:r>
          </a:p>
          <a:p>
            <a:pPr algn="ctr"/>
            <a:r>
              <a:rPr lang="en-US" u="sng" dirty="0"/>
              <a:t>Support</a:t>
            </a:r>
          </a:p>
        </p:txBody>
      </p:sp>
      <p:sp>
        <p:nvSpPr>
          <p:cNvPr id="21" name="TextBox 20"/>
          <p:cNvSpPr txBox="1"/>
          <p:nvPr/>
        </p:nvSpPr>
        <p:spPr>
          <a:xfrm>
            <a:off x="1762677" y="5624801"/>
            <a:ext cx="1808700" cy="369332"/>
          </a:xfrm>
          <a:prstGeom prst="rect">
            <a:avLst/>
          </a:prstGeom>
          <a:noFill/>
        </p:spPr>
        <p:txBody>
          <a:bodyPr wrap="none" rtlCol="0">
            <a:spAutoFit/>
          </a:bodyPr>
          <a:lstStyle/>
          <a:p>
            <a:r>
              <a:rPr lang="en-US" dirty="0"/>
              <a:t>500 Transactions</a:t>
            </a:r>
          </a:p>
        </p:txBody>
      </p:sp>
      <p:sp>
        <p:nvSpPr>
          <p:cNvPr id="22" name="TextBox 21"/>
          <p:cNvSpPr txBox="1"/>
          <p:nvPr/>
        </p:nvSpPr>
        <p:spPr>
          <a:xfrm>
            <a:off x="5944152" y="5577176"/>
            <a:ext cx="2207656" cy="369332"/>
          </a:xfrm>
          <a:prstGeom prst="rect">
            <a:avLst/>
          </a:prstGeom>
          <a:noFill/>
        </p:spPr>
        <p:txBody>
          <a:bodyPr wrap="none" rtlCol="0">
            <a:spAutoFit/>
          </a:bodyPr>
          <a:lstStyle/>
          <a:p>
            <a:r>
              <a:rPr lang="en-US" dirty="0"/>
              <a:t>500 / 100,000 or .005</a:t>
            </a:r>
          </a:p>
        </p:txBody>
      </p:sp>
      <p:sp>
        <p:nvSpPr>
          <p:cNvPr id="23" name="Division 22"/>
          <p:cNvSpPr/>
          <p:nvPr/>
        </p:nvSpPr>
        <p:spPr>
          <a:xfrm>
            <a:off x="5053564" y="5386673"/>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771642" y="4665577"/>
            <a:ext cx="1755802" cy="369332"/>
          </a:xfrm>
          <a:prstGeom prst="rect">
            <a:avLst/>
          </a:prstGeom>
          <a:noFill/>
        </p:spPr>
        <p:txBody>
          <a:bodyPr wrap="none" rtlCol="0">
            <a:spAutoFit/>
          </a:bodyPr>
          <a:lstStyle/>
          <a:p>
            <a:r>
              <a:rPr lang="en-US" dirty="0"/>
              <a:t>100 Transactions</a:t>
            </a:r>
          </a:p>
        </p:txBody>
      </p:sp>
      <p:sp>
        <p:nvSpPr>
          <p:cNvPr id="25" name="TextBox 24"/>
          <p:cNvSpPr txBox="1"/>
          <p:nvPr/>
        </p:nvSpPr>
        <p:spPr>
          <a:xfrm>
            <a:off x="5953117" y="4617952"/>
            <a:ext cx="2207656" cy="369332"/>
          </a:xfrm>
          <a:prstGeom prst="rect">
            <a:avLst/>
          </a:prstGeom>
          <a:noFill/>
        </p:spPr>
        <p:txBody>
          <a:bodyPr wrap="none" rtlCol="0">
            <a:spAutoFit/>
          </a:bodyPr>
          <a:lstStyle/>
          <a:p>
            <a:r>
              <a:rPr lang="en-US" dirty="0"/>
              <a:t>100 / 100,000 or .001</a:t>
            </a:r>
          </a:p>
        </p:txBody>
      </p:sp>
      <p:sp>
        <p:nvSpPr>
          <p:cNvPr id="26" name="Division 25"/>
          <p:cNvSpPr/>
          <p:nvPr/>
        </p:nvSpPr>
        <p:spPr>
          <a:xfrm>
            <a:off x="5062529" y="4427449"/>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0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animBg="1"/>
      <p:bldP spid="24" grpId="0"/>
      <p:bldP spid="25" grpId="0"/>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a:xfrm>
            <a:off x="224173" y="365126"/>
            <a:ext cx="8695654" cy="591477"/>
          </a:xfrm>
        </p:spPr>
        <p:txBody>
          <a:bodyPr/>
          <a:lstStyle/>
          <a:p>
            <a:r>
              <a:rPr lang="en-US" dirty="0"/>
              <a:t>CONFIDENCE </a:t>
            </a:r>
            <a:r>
              <a:rPr lang="en-US" i="1" dirty="0"/>
              <a:t>– better than natural occurrence</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7" name="TextBox 6"/>
          <p:cNvSpPr txBox="1"/>
          <p:nvPr/>
        </p:nvSpPr>
        <p:spPr>
          <a:xfrm>
            <a:off x="1039627" y="1774172"/>
            <a:ext cx="3129831" cy="307777"/>
          </a:xfrm>
          <a:prstGeom prst="rect">
            <a:avLst/>
          </a:prstGeom>
          <a:noFill/>
        </p:spPr>
        <p:txBody>
          <a:bodyPr wrap="none" rtlCol="0">
            <a:spAutoFit/>
          </a:bodyPr>
          <a:lstStyle/>
          <a:p>
            <a:r>
              <a:rPr lang="en-US" sz="1400" dirty="0"/>
              <a:t>If </a:t>
            </a:r>
            <a:r>
              <a:rPr lang="en-US" sz="1400" u="sng" dirty="0"/>
              <a:t>candles, cake mix</a:t>
            </a:r>
            <a:r>
              <a:rPr lang="en-US" sz="1400" dirty="0"/>
              <a:t>, then any other item</a:t>
            </a:r>
          </a:p>
        </p:txBody>
      </p:sp>
      <p:sp>
        <p:nvSpPr>
          <p:cNvPr id="8" name="TextBox 7"/>
          <p:cNvSpPr txBox="1"/>
          <p:nvPr/>
        </p:nvSpPr>
        <p:spPr>
          <a:xfrm rot="16200000">
            <a:off x="127648" y="1546645"/>
            <a:ext cx="1033808" cy="738664"/>
          </a:xfrm>
          <a:prstGeom prst="rect">
            <a:avLst/>
          </a:prstGeom>
          <a:noFill/>
        </p:spPr>
        <p:txBody>
          <a:bodyPr wrap="none" rtlCol="0">
            <a:spAutoFit/>
          </a:bodyPr>
          <a:lstStyle/>
          <a:p>
            <a:pPr algn="ctr"/>
            <a:r>
              <a:rPr lang="en-US" sz="1400" u="sng" dirty="0"/>
              <a:t>Number of </a:t>
            </a:r>
          </a:p>
          <a:p>
            <a:pPr algn="ctr"/>
            <a:r>
              <a:rPr lang="en-US" sz="1400" u="sng" dirty="0"/>
              <a:t>Antecedent</a:t>
            </a:r>
          </a:p>
          <a:p>
            <a:pPr algn="ctr"/>
            <a:r>
              <a:rPr lang="en-US" sz="1400" u="sng" dirty="0"/>
              <a:t>Rules</a:t>
            </a:r>
          </a:p>
        </p:txBody>
      </p:sp>
      <p:sp>
        <p:nvSpPr>
          <p:cNvPr id="9" name="TextBox 8"/>
          <p:cNvSpPr txBox="1"/>
          <p:nvPr/>
        </p:nvSpPr>
        <p:spPr>
          <a:xfrm>
            <a:off x="6178371" y="1726547"/>
            <a:ext cx="1501950" cy="307777"/>
          </a:xfrm>
          <a:prstGeom prst="rect">
            <a:avLst/>
          </a:prstGeom>
          <a:noFill/>
        </p:spPr>
        <p:txBody>
          <a:bodyPr wrap="none" rtlCol="0">
            <a:spAutoFit/>
          </a:bodyPr>
          <a:lstStyle/>
          <a:p>
            <a:r>
              <a:rPr lang="en-US" sz="1400" dirty="0"/>
              <a:t>5000 Transactions</a:t>
            </a:r>
          </a:p>
        </p:txBody>
      </p:sp>
      <p:sp>
        <p:nvSpPr>
          <p:cNvPr id="10" name="Equal 9"/>
          <p:cNvSpPr/>
          <p:nvPr/>
        </p:nvSpPr>
        <p:spPr>
          <a:xfrm>
            <a:off x="4344721" y="1724584"/>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TextBox 10"/>
          <p:cNvSpPr txBox="1"/>
          <p:nvPr/>
        </p:nvSpPr>
        <p:spPr>
          <a:xfrm>
            <a:off x="967909" y="3339098"/>
            <a:ext cx="2602892" cy="307777"/>
          </a:xfrm>
          <a:prstGeom prst="rect">
            <a:avLst/>
          </a:prstGeom>
          <a:noFill/>
        </p:spPr>
        <p:txBody>
          <a:bodyPr wrap="none" rtlCol="0">
            <a:spAutoFit/>
          </a:bodyPr>
          <a:lstStyle/>
          <a:p>
            <a:r>
              <a:rPr lang="en-US" sz="1400" u="sng" dirty="0"/>
              <a:t>If candles, cake mix</a:t>
            </a:r>
            <a:r>
              <a:rPr lang="en-US" sz="1400" dirty="0"/>
              <a:t>, then balloon</a:t>
            </a:r>
          </a:p>
        </p:txBody>
      </p:sp>
      <p:sp>
        <p:nvSpPr>
          <p:cNvPr id="12" name="TextBox 11"/>
          <p:cNvSpPr txBox="1"/>
          <p:nvPr/>
        </p:nvSpPr>
        <p:spPr>
          <a:xfrm rot="16200000">
            <a:off x="213042" y="3262154"/>
            <a:ext cx="776175" cy="523220"/>
          </a:xfrm>
          <a:prstGeom prst="rect">
            <a:avLst/>
          </a:prstGeom>
          <a:noFill/>
        </p:spPr>
        <p:txBody>
          <a:bodyPr wrap="none" rtlCol="0">
            <a:spAutoFit/>
          </a:bodyPr>
          <a:lstStyle/>
          <a:p>
            <a:pPr algn="ctr"/>
            <a:r>
              <a:rPr lang="en-US" sz="1400" u="sng" dirty="0"/>
              <a:t>Balloon </a:t>
            </a:r>
          </a:p>
          <a:p>
            <a:pPr algn="ctr"/>
            <a:r>
              <a:rPr lang="en-US" sz="1400" u="sng" dirty="0"/>
              <a:t>Rule</a:t>
            </a:r>
          </a:p>
        </p:txBody>
      </p:sp>
      <p:sp>
        <p:nvSpPr>
          <p:cNvPr id="13" name="TextBox 12"/>
          <p:cNvSpPr txBox="1"/>
          <p:nvPr/>
        </p:nvSpPr>
        <p:spPr>
          <a:xfrm>
            <a:off x="6027925" y="3255615"/>
            <a:ext cx="1410579" cy="307777"/>
          </a:xfrm>
          <a:prstGeom prst="rect">
            <a:avLst/>
          </a:prstGeom>
          <a:noFill/>
        </p:spPr>
        <p:txBody>
          <a:bodyPr wrap="none" rtlCol="0">
            <a:spAutoFit/>
          </a:bodyPr>
          <a:lstStyle/>
          <a:p>
            <a:r>
              <a:rPr lang="en-US" sz="1400" dirty="0"/>
              <a:t>500 Transactions</a:t>
            </a:r>
          </a:p>
        </p:txBody>
      </p:sp>
      <p:sp>
        <p:nvSpPr>
          <p:cNvPr id="14" name="TextBox 13"/>
          <p:cNvSpPr txBox="1"/>
          <p:nvPr/>
        </p:nvSpPr>
        <p:spPr>
          <a:xfrm>
            <a:off x="985838" y="2597541"/>
            <a:ext cx="2690095" cy="307777"/>
          </a:xfrm>
          <a:prstGeom prst="rect">
            <a:avLst/>
          </a:prstGeom>
          <a:noFill/>
        </p:spPr>
        <p:txBody>
          <a:bodyPr wrap="none" rtlCol="0">
            <a:spAutoFit/>
          </a:bodyPr>
          <a:lstStyle/>
          <a:p>
            <a:r>
              <a:rPr lang="en-US" sz="1400" dirty="0"/>
              <a:t>If </a:t>
            </a:r>
            <a:r>
              <a:rPr lang="en-US" sz="1400" u="sng" dirty="0"/>
              <a:t>candles, cake mix</a:t>
            </a:r>
            <a:r>
              <a:rPr lang="en-US" sz="1400" dirty="0"/>
              <a:t>, then bike lock</a:t>
            </a:r>
          </a:p>
        </p:txBody>
      </p:sp>
      <p:sp>
        <p:nvSpPr>
          <p:cNvPr id="15" name="TextBox 14"/>
          <p:cNvSpPr txBox="1"/>
          <p:nvPr/>
        </p:nvSpPr>
        <p:spPr>
          <a:xfrm rot="16200000">
            <a:off x="162279" y="2513593"/>
            <a:ext cx="856966" cy="523220"/>
          </a:xfrm>
          <a:prstGeom prst="rect">
            <a:avLst/>
          </a:prstGeom>
          <a:noFill/>
        </p:spPr>
        <p:txBody>
          <a:bodyPr wrap="none" rtlCol="0">
            <a:spAutoFit/>
          </a:bodyPr>
          <a:lstStyle/>
          <a:p>
            <a:pPr algn="ctr"/>
            <a:r>
              <a:rPr lang="en-US" sz="1400" u="sng" dirty="0"/>
              <a:t>Bike Lock</a:t>
            </a:r>
          </a:p>
          <a:p>
            <a:pPr algn="ctr"/>
            <a:r>
              <a:rPr lang="en-US" sz="1400" u="sng" dirty="0"/>
              <a:t>Rule</a:t>
            </a:r>
          </a:p>
        </p:txBody>
      </p:sp>
      <p:sp>
        <p:nvSpPr>
          <p:cNvPr id="16" name="TextBox 15"/>
          <p:cNvSpPr txBox="1"/>
          <p:nvPr/>
        </p:nvSpPr>
        <p:spPr>
          <a:xfrm>
            <a:off x="6124582" y="2549916"/>
            <a:ext cx="1410579" cy="307777"/>
          </a:xfrm>
          <a:prstGeom prst="rect">
            <a:avLst/>
          </a:prstGeom>
          <a:noFill/>
        </p:spPr>
        <p:txBody>
          <a:bodyPr wrap="none" rtlCol="0">
            <a:spAutoFit/>
          </a:bodyPr>
          <a:lstStyle/>
          <a:p>
            <a:r>
              <a:rPr lang="en-US" sz="1400" dirty="0"/>
              <a:t>100 Transactions</a:t>
            </a:r>
          </a:p>
        </p:txBody>
      </p:sp>
      <p:sp>
        <p:nvSpPr>
          <p:cNvPr id="17" name="Equal 16"/>
          <p:cNvSpPr/>
          <p:nvPr/>
        </p:nvSpPr>
        <p:spPr>
          <a:xfrm>
            <a:off x="4344721" y="2476631"/>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8" name="Equal 17"/>
          <p:cNvSpPr/>
          <p:nvPr/>
        </p:nvSpPr>
        <p:spPr>
          <a:xfrm>
            <a:off x="4344721" y="3228678"/>
            <a:ext cx="764135" cy="417496"/>
          </a:xfrm>
          <a:prstGeom prst="mathEqual">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cxnSp>
        <p:nvCxnSpPr>
          <p:cNvPr id="30" name="Straight Connector 29"/>
          <p:cNvCxnSpPr/>
          <p:nvPr/>
        </p:nvCxnSpPr>
        <p:spPr>
          <a:xfrm flipH="1">
            <a:off x="385482" y="2366682"/>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85482" y="3146611"/>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85482" y="3953435"/>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385482" y="5387796"/>
            <a:ext cx="8122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19177" y="4544004"/>
            <a:ext cx="1755802" cy="369332"/>
          </a:xfrm>
          <a:prstGeom prst="rect">
            <a:avLst/>
          </a:prstGeom>
          <a:noFill/>
        </p:spPr>
        <p:txBody>
          <a:bodyPr wrap="none" rtlCol="0">
            <a:spAutoFit/>
          </a:bodyPr>
          <a:lstStyle/>
          <a:p>
            <a:r>
              <a:rPr lang="en-US" dirty="0"/>
              <a:t>100 Transactions</a:t>
            </a:r>
          </a:p>
        </p:txBody>
      </p:sp>
      <p:sp>
        <p:nvSpPr>
          <p:cNvPr id="36" name="TextBox 35"/>
          <p:cNvSpPr txBox="1"/>
          <p:nvPr/>
        </p:nvSpPr>
        <p:spPr>
          <a:xfrm rot="16200000">
            <a:off x="58161" y="4467060"/>
            <a:ext cx="1009187" cy="523220"/>
          </a:xfrm>
          <a:prstGeom prst="rect">
            <a:avLst/>
          </a:prstGeom>
          <a:noFill/>
        </p:spPr>
        <p:txBody>
          <a:bodyPr wrap="none" rtlCol="0">
            <a:spAutoFit/>
          </a:bodyPr>
          <a:lstStyle/>
          <a:p>
            <a:pPr algn="ctr"/>
            <a:r>
              <a:rPr lang="en-US" sz="1400" u="sng" dirty="0"/>
              <a:t>Bike Lock </a:t>
            </a:r>
          </a:p>
          <a:p>
            <a:pPr algn="ctr"/>
            <a:r>
              <a:rPr lang="en-US" sz="1400" u="sng" dirty="0"/>
              <a:t>Confidence</a:t>
            </a:r>
          </a:p>
        </p:txBody>
      </p:sp>
      <p:sp>
        <p:nvSpPr>
          <p:cNvPr id="37" name="TextBox 36"/>
          <p:cNvSpPr txBox="1"/>
          <p:nvPr/>
        </p:nvSpPr>
        <p:spPr>
          <a:xfrm>
            <a:off x="5859554" y="4544004"/>
            <a:ext cx="1856598" cy="369332"/>
          </a:xfrm>
          <a:prstGeom prst="rect">
            <a:avLst/>
          </a:prstGeom>
          <a:noFill/>
        </p:spPr>
        <p:txBody>
          <a:bodyPr wrap="none" rtlCol="0">
            <a:spAutoFit/>
          </a:bodyPr>
          <a:lstStyle/>
          <a:p>
            <a:r>
              <a:rPr lang="en-US" dirty="0"/>
              <a:t>100 / 5,000 or .02</a:t>
            </a:r>
          </a:p>
        </p:txBody>
      </p:sp>
      <p:sp>
        <p:nvSpPr>
          <p:cNvPr id="40" name="Division 39"/>
          <p:cNvSpPr/>
          <p:nvPr/>
        </p:nvSpPr>
        <p:spPr>
          <a:xfrm>
            <a:off x="4333746" y="4476231"/>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p:cNvSpPr txBox="1"/>
          <p:nvPr/>
        </p:nvSpPr>
        <p:spPr>
          <a:xfrm>
            <a:off x="1046072" y="5628732"/>
            <a:ext cx="1755802" cy="369332"/>
          </a:xfrm>
          <a:prstGeom prst="rect">
            <a:avLst/>
          </a:prstGeom>
          <a:noFill/>
        </p:spPr>
        <p:txBody>
          <a:bodyPr wrap="none" rtlCol="0">
            <a:spAutoFit/>
          </a:bodyPr>
          <a:lstStyle/>
          <a:p>
            <a:r>
              <a:rPr lang="en-US" dirty="0"/>
              <a:t>500 Transactions</a:t>
            </a:r>
          </a:p>
        </p:txBody>
      </p:sp>
      <p:sp>
        <p:nvSpPr>
          <p:cNvPr id="42" name="TextBox 41"/>
          <p:cNvSpPr txBox="1"/>
          <p:nvPr/>
        </p:nvSpPr>
        <p:spPr>
          <a:xfrm rot="16200000">
            <a:off x="85056" y="5551788"/>
            <a:ext cx="1009187" cy="523220"/>
          </a:xfrm>
          <a:prstGeom prst="rect">
            <a:avLst/>
          </a:prstGeom>
          <a:noFill/>
        </p:spPr>
        <p:txBody>
          <a:bodyPr wrap="none" rtlCol="0">
            <a:spAutoFit/>
          </a:bodyPr>
          <a:lstStyle/>
          <a:p>
            <a:pPr algn="ctr"/>
            <a:r>
              <a:rPr lang="en-US" sz="1400" u="sng" dirty="0"/>
              <a:t>Balloon </a:t>
            </a:r>
          </a:p>
          <a:p>
            <a:pPr algn="ctr"/>
            <a:r>
              <a:rPr lang="en-US" sz="1400" u="sng" dirty="0"/>
              <a:t>Confidence</a:t>
            </a:r>
          </a:p>
        </p:txBody>
      </p:sp>
      <p:sp>
        <p:nvSpPr>
          <p:cNvPr id="43" name="TextBox 42"/>
          <p:cNvSpPr txBox="1"/>
          <p:nvPr/>
        </p:nvSpPr>
        <p:spPr>
          <a:xfrm>
            <a:off x="5886449" y="5628732"/>
            <a:ext cx="1856598" cy="369332"/>
          </a:xfrm>
          <a:prstGeom prst="rect">
            <a:avLst/>
          </a:prstGeom>
          <a:noFill/>
        </p:spPr>
        <p:txBody>
          <a:bodyPr wrap="none" rtlCol="0">
            <a:spAutoFit/>
          </a:bodyPr>
          <a:lstStyle/>
          <a:p>
            <a:r>
              <a:rPr lang="en-US" dirty="0"/>
              <a:t>500 / 5,000 or .10</a:t>
            </a:r>
          </a:p>
        </p:txBody>
      </p:sp>
      <p:sp>
        <p:nvSpPr>
          <p:cNvPr id="44" name="Division 43"/>
          <p:cNvSpPr/>
          <p:nvPr/>
        </p:nvSpPr>
        <p:spPr>
          <a:xfrm>
            <a:off x="4360641" y="5560959"/>
            <a:ext cx="732296" cy="504879"/>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42139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40" grpId="0" animBg="1"/>
      <p:bldP spid="41" grpId="0"/>
      <p:bldP spid="42" grpId="0"/>
      <p:bldP spid="43" grpId="0"/>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Confidence</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5" name="Footer Placeholder 4"/>
          <p:cNvSpPr>
            <a:spLocks noGrp="1"/>
          </p:cNvSpPr>
          <p:nvPr>
            <p:ph type="ftr" sz="quarter" idx="3"/>
          </p:nvPr>
        </p:nvSpPr>
        <p:spPr/>
        <p:txBody>
          <a:bodyPr/>
          <a:lstStyle/>
          <a:p>
            <a:r>
              <a:rPr lang="en-US" dirty="0"/>
              <a:t>Kwartler CSCI 96</a:t>
            </a:r>
          </a:p>
        </p:txBody>
      </p:sp>
      <p:graphicFrame>
        <p:nvGraphicFramePr>
          <p:cNvPr id="6" name="Table 5"/>
          <p:cNvGraphicFramePr>
            <a:graphicFrameLocks noGrp="1"/>
          </p:cNvGraphicFramePr>
          <p:nvPr>
            <p:extLst>
              <p:ext uri="{D42A27DB-BD31-4B8C-83A1-F6EECF244321}">
                <p14:modId xmlns:p14="http://schemas.microsoft.com/office/powerpoint/2010/main" val="1117516297"/>
              </p:ext>
            </p:extLst>
          </p:nvPr>
        </p:nvGraphicFramePr>
        <p:xfrm>
          <a:off x="914400" y="1651000"/>
          <a:ext cx="6290437" cy="1038860"/>
        </p:xfrm>
        <a:graphic>
          <a:graphicData uri="http://schemas.openxmlformats.org/drawingml/2006/table">
            <a:tbl>
              <a:tblPr firstRow="1" bandRow="1">
                <a:tableStyleId>{5C22544A-7EE6-4342-B048-85BDC9FD1C3A}</a:tableStyleId>
              </a:tblPr>
              <a:tblGrid>
                <a:gridCol w="2226437">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algn="ctr"/>
                      <a:r>
                        <a:rPr lang="en-US" dirty="0"/>
                        <a:t>Item Set</a:t>
                      </a:r>
                    </a:p>
                  </a:txBody>
                  <a:tcPr/>
                </a:tc>
                <a:tc>
                  <a:txBody>
                    <a:bodyPr/>
                    <a:lstStyle/>
                    <a:p>
                      <a:pPr algn="ctr"/>
                      <a:r>
                        <a:rPr lang="en-US" dirty="0"/>
                        <a:t>Support</a:t>
                      </a:r>
                    </a:p>
                  </a:txBody>
                  <a:tcPr/>
                </a:tc>
                <a:tc>
                  <a:txBody>
                    <a:bodyPr/>
                    <a:lstStyle/>
                    <a:p>
                      <a:pPr algn="ctr"/>
                      <a:r>
                        <a:rPr lang="en-US" dirty="0"/>
                        <a:t>Confidence</a:t>
                      </a:r>
                    </a:p>
                  </a:txBody>
                  <a:tcPr/>
                </a:tc>
                <a:extLst>
                  <a:ext uri="{0D108BD9-81ED-4DB2-BD59-A6C34878D82A}">
                    <a16:rowId xmlns:a16="http://schemas.microsoft.com/office/drawing/2014/main" val="10000"/>
                  </a:ext>
                </a:extLst>
              </a:tr>
              <a:tr h="370840">
                <a:tc>
                  <a:txBody>
                    <a:bodyPr/>
                    <a:lstStyle/>
                    <a:p>
                      <a:pPr algn="ctr"/>
                      <a:r>
                        <a:rPr lang="en-US" dirty="0"/>
                        <a:t>{candles, cake mix, bike lock}</a:t>
                      </a:r>
                    </a:p>
                  </a:txBody>
                  <a:tcPr/>
                </a:tc>
                <a:tc>
                  <a:txBody>
                    <a:bodyPr/>
                    <a:lstStyle/>
                    <a:p>
                      <a:pPr algn="ctr"/>
                      <a:r>
                        <a:rPr lang="en-US" dirty="0"/>
                        <a:t>.001</a:t>
                      </a:r>
                    </a:p>
                  </a:txBody>
                  <a:tcPr/>
                </a:tc>
                <a:tc>
                  <a:txBody>
                    <a:bodyPr/>
                    <a:lstStyle/>
                    <a:p>
                      <a:pPr algn="ctr"/>
                      <a:r>
                        <a:rPr lang="en-US" dirty="0"/>
                        <a:t>.02</a:t>
                      </a:r>
                    </a:p>
                  </a:txBody>
                  <a:tcPr/>
                </a:tc>
                <a:extLst>
                  <a:ext uri="{0D108BD9-81ED-4DB2-BD59-A6C34878D82A}">
                    <a16:rowId xmlns:a16="http://schemas.microsoft.com/office/drawing/2014/main" val="10001"/>
                  </a:ext>
                </a:extLst>
              </a:tr>
              <a:tr h="370840">
                <a:tc>
                  <a:txBody>
                    <a:bodyPr/>
                    <a:lstStyle/>
                    <a:p>
                      <a:pPr algn="ctr"/>
                      <a:r>
                        <a:rPr lang="en-US" dirty="0"/>
                        <a:t>{candles, cake</a:t>
                      </a:r>
                      <a:r>
                        <a:rPr lang="en-US" baseline="0" dirty="0"/>
                        <a:t> mix, balloon}</a:t>
                      </a:r>
                      <a:endParaRPr lang="en-US" dirty="0"/>
                    </a:p>
                  </a:txBody>
                  <a:tcPr/>
                </a:tc>
                <a:tc>
                  <a:txBody>
                    <a:bodyPr/>
                    <a:lstStyle/>
                    <a:p>
                      <a:pPr algn="ctr"/>
                      <a:r>
                        <a:rPr lang="en-US" dirty="0"/>
                        <a:t>.005</a:t>
                      </a:r>
                    </a:p>
                  </a:txBody>
                  <a:tcPr/>
                </a:tc>
                <a:tc>
                  <a:txBody>
                    <a:bodyPr/>
                    <a:lstStyle/>
                    <a:p>
                      <a:pPr algn="ctr"/>
                      <a:r>
                        <a:rPr lang="en-US" dirty="0"/>
                        <a:t>.10</a:t>
                      </a:r>
                    </a:p>
                  </a:txBody>
                  <a:tcPr/>
                </a:tc>
                <a:extLst>
                  <a:ext uri="{0D108BD9-81ED-4DB2-BD59-A6C34878D82A}">
                    <a16:rowId xmlns:a16="http://schemas.microsoft.com/office/drawing/2014/main" val="10002"/>
                  </a:ext>
                </a:extLst>
              </a:tr>
            </a:tbl>
          </a:graphicData>
        </a:graphic>
      </p:graphicFrame>
      <p:sp>
        <p:nvSpPr>
          <p:cNvPr id="46" name="Rectangle 45"/>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have low support, meaning its an infrequent purchase.  BUT when it does happen the confidence is higher that balloons will be purchased.</a:t>
            </a:r>
          </a:p>
        </p:txBody>
      </p:sp>
    </p:spTree>
    <p:extLst>
      <p:ext uri="{BB962C8B-B14F-4D97-AF65-F5344CB8AC3E}">
        <p14:creationId xmlns:p14="http://schemas.microsoft.com/office/powerpoint/2010/main" val="1503733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ea typeface="ＭＳ Ｐゴシック" pitchFamily="34" charset="-128"/>
              </a:rPr>
              <a:t>Measures of Rule Performance</a:t>
            </a:r>
          </a:p>
        </p:txBody>
      </p:sp>
      <p:sp>
        <p:nvSpPr>
          <p:cNvPr id="20483" name="Content Placeholder 2"/>
          <p:cNvSpPr>
            <a:spLocks noGrp="1"/>
          </p:cNvSpPr>
          <p:nvPr>
            <p:ph sz="quarter" idx="1"/>
          </p:nvPr>
        </p:nvSpPr>
        <p:spPr>
          <a:xfrm>
            <a:off x="773430" y="1512570"/>
            <a:ext cx="3786188" cy="773430"/>
          </a:xfrm>
        </p:spPr>
        <p:txBody>
          <a:bodyPr>
            <a:normAutofit/>
          </a:bodyPr>
          <a:lstStyle/>
          <a:p>
            <a:pPr marL="0" indent="0" eaLnBrk="1" hangingPunct="1">
              <a:buFont typeface="Wingdings 2" pitchFamily="18" charset="2"/>
              <a:buNone/>
              <a:defRPr/>
            </a:pPr>
            <a:r>
              <a:rPr lang="en-US" b="1" dirty="0">
                <a:latin typeface="+mj-lt"/>
                <a:ea typeface="+mn-ea"/>
                <a:cs typeface="+mn-cs"/>
              </a:rPr>
              <a:t>Lift</a:t>
            </a:r>
            <a:r>
              <a:rPr lang="en-US" dirty="0">
                <a:latin typeface="+mj-lt"/>
                <a:ea typeface="+mn-ea"/>
                <a:cs typeface="+mn-cs"/>
              </a:rPr>
              <a:t> = </a:t>
            </a:r>
            <a:r>
              <a:rPr lang="en-US" i="1" dirty="0">
                <a:latin typeface="+mj-lt"/>
                <a:ea typeface="+mn-ea"/>
                <a:cs typeface="+mn-cs"/>
              </a:rPr>
              <a:t>confidence</a:t>
            </a:r>
            <a:r>
              <a:rPr lang="en-US" dirty="0">
                <a:latin typeface="+mj-lt"/>
                <a:ea typeface="+mn-ea"/>
                <a:cs typeface="+mn-cs"/>
              </a:rPr>
              <a:t>/(</a:t>
            </a:r>
            <a:r>
              <a:rPr lang="en-US" i="1" dirty="0">
                <a:latin typeface="+mj-lt"/>
                <a:ea typeface="+mn-ea"/>
                <a:cs typeface="+mn-cs"/>
              </a:rPr>
              <a:t>benchmark confidence</a:t>
            </a:r>
            <a:r>
              <a:rPr lang="en-US" dirty="0">
                <a:latin typeface="+mj-lt"/>
                <a:ea typeface="+mn-ea"/>
                <a:cs typeface="+mn-cs"/>
              </a:rPr>
              <a:t>)</a:t>
            </a:r>
          </a:p>
        </p:txBody>
      </p:sp>
      <p:pic>
        <p:nvPicPr>
          <p:cNvPr id="2050" name="Picture 2" descr="Image result for lif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1585912"/>
            <a:ext cx="27432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7188" y="5529266"/>
            <a:ext cx="83724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naturally buy or select the </a:t>
            </a:r>
            <a:r>
              <a:rPr lang="en-US" b="1" i="1" u="sng" dirty="0"/>
              <a:t>consequent</a:t>
            </a:r>
            <a:r>
              <a:rPr lang="en-US" dirty="0"/>
              <a:t> at some rate, how much better is this specific item set?</a:t>
            </a:r>
          </a:p>
        </p:txBody>
      </p:sp>
      <p:sp>
        <p:nvSpPr>
          <p:cNvPr id="6" name="Content Placeholder 2">
            <a:extLst>
              <a:ext uri="{FF2B5EF4-FFF2-40B4-BE49-F238E27FC236}">
                <a16:creationId xmlns:a16="http://schemas.microsoft.com/office/drawing/2014/main" id="{07E178E5-ABFE-F447-8DBB-938F5606723A}"/>
              </a:ext>
            </a:extLst>
          </p:cNvPr>
          <p:cNvSpPr txBox="1">
            <a:spLocks/>
          </p:cNvSpPr>
          <p:nvPr/>
        </p:nvSpPr>
        <p:spPr>
          <a:xfrm>
            <a:off x="773430" y="2522220"/>
            <a:ext cx="3786188" cy="10210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2" pitchFamily="18" charset="2"/>
              <a:buNone/>
              <a:defRPr/>
            </a:pPr>
            <a:r>
              <a:rPr lang="en-US" b="1" i="1" dirty="0">
                <a:latin typeface="+mj-lt"/>
              </a:rPr>
              <a:t>Benchmark confidence</a:t>
            </a:r>
            <a:r>
              <a:rPr lang="en-US" b="1" dirty="0">
                <a:latin typeface="+mj-lt"/>
              </a:rPr>
              <a:t> </a:t>
            </a:r>
            <a:r>
              <a:rPr lang="en-US" dirty="0">
                <a:latin typeface="+mj-lt"/>
              </a:rPr>
              <a:t>= transactions with consequent as % of all transactions</a:t>
            </a:r>
          </a:p>
        </p:txBody>
      </p:sp>
      <p:sp>
        <p:nvSpPr>
          <p:cNvPr id="7" name="Content Placeholder 2">
            <a:extLst>
              <a:ext uri="{FF2B5EF4-FFF2-40B4-BE49-F238E27FC236}">
                <a16:creationId xmlns:a16="http://schemas.microsoft.com/office/drawing/2014/main" id="{004B00A2-6B25-7546-B1E5-3356C340A786}"/>
              </a:ext>
            </a:extLst>
          </p:cNvPr>
          <p:cNvSpPr txBox="1">
            <a:spLocks/>
          </p:cNvSpPr>
          <p:nvPr/>
        </p:nvSpPr>
        <p:spPr>
          <a:xfrm>
            <a:off x="773430" y="3726180"/>
            <a:ext cx="3786188" cy="168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2" pitchFamily="18" charset="2"/>
              <a:buNone/>
              <a:defRPr/>
            </a:pPr>
            <a:r>
              <a:rPr lang="en-US" dirty="0">
                <a:latin typeface="+mj-lt"/>
              </a:rPr>
              <a:t>Lift &gt; 1 indicates a rule that is useful in finding consequent items sets (i.e., more useful than just selecting transactions randomly)</a:t>
            </a:r>
          </a:p>
        </p:txBody>
      </p:sp>
    </p:spTree>
    <p:extLst>
      <p:ext uri="{BB962C8B-B14F-4D97-AF65-F5344CB8AC3E}">
        <p14:creationId xmlns:p14="http://schemas.microsoft.com/office/powerpoint/2010/main" val="106982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Lift</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057265"/>
            <a:ext cx="3999556" cy="523220"/>
          </a:xfrm>
          <a:prstGeom prst="rect">
            <a:avLst/>
          </a:prstGeom>
          <a:noFill/>
        </p:spPr>
        <p:txBody>
          <a:bodyPr wrap="none" rtlCol="0">
            <a:spAutoFit/>
          </a:bodyPr>
          <a:lstStyle/>
          <a:p>
            <a:r>
              <a:rPr lang="en-US" sz="2800" u="sng" dirty="0" err="1"/>
              <a:t>Ballooon</a:t>
            </a:r>
            <a:r>
              <a:rPr lang="en-US" sz="2800" u="sng" dirty="0"/>
              <a:t> confidence is 0.1</a:t>
            </a:r>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a:t>“then balloon” occurs 600 times out of 100k transactions</a:t>
            </a:r>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a:t>Benchmark </a:t>
            </a:r>
          </a:p>
          <a:p>
            <a:r>
              <a:rPr lang="en-US" u="sng" dirty="0"/>
              <a:t>CONFIDENCE</a:t>
            </a:r>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600 / 100K</a:t>
            </a:r>
          </a:p>
          <a:p>
            <a:pPr algn="ctr"/>
            <a:r>
              <a:rPr lang="en-US" dirty="0"/>
              <a:t> or .006</a:t>
            </a:r>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90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Lift</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814387" y="1057265"/>
            <a:ext cx="4794005" cy="523220"/>
          </a:xfrm>
          <a:prstGeom prst="rect">
            <a:avLst/>
          </a:prstGeom>
          <a:noFill/>
        </p:spPr>
        <p:txBody>
          <a:bodyPr wrap="none" rtlCol="0">
            <a:spAutoFit/>
          </a:bodyPr>
          <a:lstStyle/>
          <a:p>
            <a:r>
              <a:rPr lang="en-US" sz="2800" u="sng" dirty="0"/>
              <a:t>Now you know confidence is .1.</a:t>
            </a:r>
          </a:p>
        </p:txBody>
      </p:sp>
      <p:sp>
        <p:nvSpPr>
          <p:cNvPr id="20" name="TextBox 19"/>
          <p:cNvSpPr txBox="1"/>
          <p:nvPr/>
        </p:nvSpPr>
        <p:spPr>
          <a:xfrm>
            <a:off x="1019177" y="2333630"/>
            <a:ext cx="5529975" cy="369332"/>
          </a:xfrm>
          <a:prstGeom prst="rect">
            <a:avLst/>
          </a:prstGeom>
          <a:noFill/>
        </p:spPr>
        <p:txBody>
          <a:bodyPr wrap="none" rtlCol="0">
            <a:spAutoFit/>
          </a:bodyPr>
          <a:lstStyle/>
          <a:p>
            <a:r>
              <a:rPr lang="en-US" dirty="0"/>
              <a:t>“then balloon” occurs 600 times out of 100k transactions</a:t>
            </a:r>
          </a:p>
        </p:txBody>
      </p:sp>
      <p:sp>
        <p:nvSpPr>
          <p:cNvPr id="21" name="TextBox 20"/>
          <p:cNvSpPr txBox="1"/>
          <p:nvPr/>
        </p:nvSpPr>
        <p:spPr>
          <a:xfrm rot="16200000">
            <a:off x="18861" y="2195131"/>
            <a:ext cx="1410514" cy="646331"/>
          </a:xfrm>
          <a:prstGeom prst="rect">
            <a:avLst/>
          </a:prstGeom>
          <a:noFill/>
        </p:spPr>
        <p:txBody>
          <a:bodyPr wrap="none" rtlCol="0">
            <a:spAutoFit/>
          </a:bodyPr>
          <a:lstStyle/>
          <a:p>
            <a:r>
              <a:rPr lang="en-US" u="sng" dirty="0"/>
              <a:t>Benchmark </a:t>
            </a:r>
          </a:p>
          <a:p>
            <a:r>
              <a:rPr lang="en-US" u="sng" dirty="0"/>
              <a:t>CONFIDENCE</a:t>
            </a:r>
          </a:p>
        </p:txBody>
      </p:sp>
      <p:sp>
        <p:nvSpPr>
          <p:cNvPr id="22" name="TextBox 21"/>
          <p:cNvSpPr txBox="1"/>
          <p:nvPr/>
        </p:nvSpPr>
        <p:spPr>
          <a:xfrm>
            <a:off x="7358066" y="2143130"/>
            <a:ext cx="1202573" cy="646331"/>
          </a:xfrm>
          <a:prstGeom prst="rect">
            <a:avLst/>
          </a:prstGeom>
          <a:noFill/>
        </p:spPr>
        <p:txBody>
          <a:bodyPr wrap="none" rtlCol="0">
            <a:spAutoFit/>
          </a:bodyPr>
          <a:lstStyle/>
          <a:p>
            <a:pPr algn="ctr"/>
            <a:r>
              <a:rPr lang="en-US" dirty="0"/>
              <a:t>600 / 100K</a:t>
            </a:r>
          </a:p>
          <a:p>
            <a:pPr algn="ctr"/>
            <a:r>
              <a:rPr lang="en-US" dirty="0"/>
              <a:t> or .006</a:t>
            </a:r>
          </a:p>
        </p:txBody>
      </p:sp>
      <p:sp>
        <p:nvSpPr>
          <p:cNvPr id="23" name="Division 22"/>
          <p:cNvSpPr/>
          <p:nvPr/>
        </p:nvSpPr>
        <p:spPr>
          <a:xfrm>
            <a:off x="6453191" y="2095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8690" y="3729042"/>
            <a:ext cx="5200648" cy="646331"/>
          </a:xfrm>
          <a:prstGeom prst="rect">
            <a:avLst/>
          </a:prstGeom>
          <a:noFill/>
        </p:spPr>
        <p:txBody>
          <a:bodyPr wrap="square" rtlCol="0">
            <a:spAutoFit/>
          </a:bodyPr>
          <a:lstStyle/>
          <a:p>
            <a:r>
              <a:rPr lang="en-US" dirty="0"/>
              <a:t>For balloon purchases, how much better than the average occurrence is the rule?</a:t>
            </a:r>
          </a:p>
        </p:txBody>
      </p:sp>
      <p:sp>
        <p:nvSpPr>
          <p:cNvPr id="13" name="TextBox 12"/>
          <p:cNvSpPr txBox="1"/>
          <p:nvPr/>
        </p:nvSpPr>
        <p:spPr>
          <a:xfrm rot="16200000">
            <a:off x="437204" y="3857630"/>
            <a:ext cx="535724" cy="369332"/>
          </a:xfrm>
          <a:prstGeom prst="rect">
            <a:avLst/>
          </a:prstGeom>
          <a:noFill/>
        </p:spPr>
        <p:txBody>
          <a:bodyPr wrap="none" rtlCol="0">
            <a:spAutoFit/>
          </a:bodyPr>
          <a:lstStyle/>
          <a:p>
            <a:r>
              <a:rPr lang="en-US" u="sng" dirty="0"/>
              <a:t>Lift </a:t>
            </a:r>
          </a:p>
        </p:txBody>
      </p:sp>
      <p:sp>
        <p:nvSpPr>
          <p:cNvPr id="14" name="TextBox 13"/>
          <p:cNvSpPr txBox="1"/>
          <p:nvPr/>
        </p:nvSpPr>
        <p:spPr>
          <a:xfrm>
            <a:off x="7330999" y="3667130"/>
            <a:ext cx="1218602" cy="646331"/>
          </a:xfrm>
          <a:prstGeom prst="rect">
            <a:avLst/>
          </a:prstGeom>
          <a:noFill/>
        </p:spPr>
        <p:txBody>
          <a:bodyPr wrap="none" rtlCol="0">
            <a:spAutoFit/>
          </a:bodyPr>
          <a:lstStyle/>
          <a:p>
            <a:pPr algn="ctr"/>
            <a:r>
              <a:rPr lang="en-US" dirty="0"/>
              <a:t>.1 / .006 or</a:t>
            </a:r>
          </a:p>
          <a:p>
            <a:pPr algn="ctr"/>
            <a:r>
              <a:rPr lang="en-US" dirty="0"/>
              <a:t>16.6</a:t>
            </a:r>
          </a:p>
        </p:txBody>
      </p:sp>
      <p:sp>
        <p:nvSpPr>
          <p:cNvPr id="15" name="Division 14"/>
          <p:cNvSpPr/>
          <p:nvPr/>
        </p:nvSpPr>
        <p:spPr>
          <a:xfrm>
            <a:off x="6434141" y="3619502"/>
            <a:ext cx="985838" cy="742950"/>
          </a:xfrm>
          <a:prstGeom prst="mathDivid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4061" y="5643563"/>
            <a:ext cx="7615878" cy="43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rule is providing lift over the natural propensity to purchase balloons.  </a:t>
            </a:r>
          </a:p>
        </p:txBody>
      </p:sp>
    </p:spTree>
    <p:extLst>
      <p:ext uri="{BB962C8B-B14F-4D97-AF65-F5344CB8AC3E}">
        <p14:creationId xmlns:p14="http://schemas.microsoft.com/office/powerpoint/2010/main" val="942626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600">
                <a:ea typeface="ＭＳ Ｐゴシック" pitchFamily="34" charset="-128"/>
              </a:rPr>
              <a:t>Alternate Data Format: Binary Matrix </a:t>
            </a:r>
          </a:p>
        </p:txBody>
      </p:sp>
      <p:pic>
        <p:nvPicPr>
          <p:cNvPr id="38914" name="Picture 4"/>
          <p:cNvPicPr>
            <a:picLocks noChangeAspect="1" noChangeArrowheads="1"/>
          </p:cNvPicPr>
          <p:nvPr/>
        </p:nvPicPr>
        <p:blipFill>
          <a:blip r:embed="rId3" cstate="print"/>
          <a:srcRect/>
          <a:stretch>
            <a:fillRect/>
          </a:stretch>
        </p:blipFill>
        <p:spPr bwMode="auto">
          <a:xfrm>
            <a:off x="1190625" y="1771650"/>
            <a:ext cx="6762750" cy="3314700"/>
          </a:xfrm>
          <a:prstGeom prst="rect">
            <a:avLst/>
          </a:prstGeom>
          <a:noFill/>
          <a:ln w="9525">
            <a:noFill/>
            <a:miter lim="800000"/>
            <a:headEnd/>
            <a:tailEnd/>
          </a:ln>
        </p:spPr>
      </p:pic>
    </p:spTree>
    <p:extLst>
      <p:ext uri="{BB962C8B-B14F-4D97-AF65-F5344CB8AC3E}">
        <p14:creationId xmlns:p14="http://schemas.microsoft.com/office/powerpoint/2010/main" val="179138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a:t>What are some recommendation systems you have encountered?</a:t>
            </a:r>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a:t>
            </a:fld>
            <a:endParaRPr lang="en-US"/>
          </a:p>
        </p:txBody>
      </p:sp>
      <p:sp>
        <p:nvSpPr>
          <p:cNvPr id="6" name="Footer Placeholder 5"/>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685906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ea typeface="ＭＳ Ｐゴシック" pitchFamily="34" charset="-128"/>
              </a:rPr>
              <a:t>Process of Rule Selection	</a:t>
            </a:r>
          </a:p>
        </p:txBody>
      </p:sp>
      <p:sp>
        <p:nvSpPr>
          <p:cNvPr id="40962" name="Content Placeholder 2"/>
          <p:cNvSpPr>
            <a:spLocks noGrp="1"/>
          </p:cNvSpPr>
          <p:nvPr>
            <p:ph sz="quarter" idx="1"/>
          </p:nvPr>
        </p:nvSpPr>
        <p:spPr>
          <a:xfrm>
            <a:off x="914400" y="1752600"/>
            <a:ext cx="7772400" cy="3733800"/>
          </a:xfrm>
        </p:spPr>
        <p:txBody>
          <a:bodyPr/>
          <a:lstStyle/>
          <a:p>
            <a:pPr marL="0" indent="0" eaLnBrk="1" hangingPunct="1">
              <a:buFont typeface="Wingdings 2" pitchFamily="18" charset="2"/>
              <a:buNone/>
            </a:pPr>
            <a:r>
              <a:rPr lang="en-US" dirty="0">
                <a:ea typeface="ＭＳ Ｐゴシック" pitchFamily="34" charset="-128"/>
              </a:rPr>
              <a:t>Generate all rules that meet specified support &amp; confidence</a:t>
            </a:r>
          </a:p>
          <a:p>
            <a:pPr marL="742950" lvl="1" indent="-342900" eaLnBrk="1" hangingPunct="1">
              <a:buFont typeface="+mj-lt"/>
              <a:buAutoNum type="arabicPeriod"/>
            </a:pPr>
            <a:r>
              <a:rPr lang="en-US" dirty="0">
                <a:ea typeface="ＭＳ Ｐゴシック" pitchFamily="34" charset="-128"/>
              </a:rPr>
              <a:t>Find frequent item sets (those with sufficient support – see previous)</a:t>
            </a:r>
          </a:p>
          <a:p>
            <a:pPr marL="1085850" lvl="2" indent="-342900"/>
            <a:r>
              <a:rPr lang="en-US" dirty="0">
                <a:ea typeface="ＭＳ Ｐゴシック" pitchFamily="34" charset="-128"/>
              </a:rPr>
              <a:t>Avoids investigating possible all rules (a priori algorithm)</a:t>
            </a:r>
          </a:p>
          <a:p>
            <a:pPr marL="742950" lvl="1" indent="-342900" eaLnBrk="1" hangingPunct="1">
              <a:buFont typeface="+mj-lt"/>
              <a:buAutoNum type="arabicPeriod"/>
            </a:pPr>
            <a:r>
              <a:rPr lang="en-US" dirty="0">
                <a:ea typeface="ＭＳ Ｐゴシック" pitchFamily="34" charset="-128"/>
              </a:rPr>
              <a:t>From the frequent item sets, generate rules with sufficient confidence &amp; lift</a:t>
            </a:r>
          </a:p>
          <a:p>
            <a:pPr marL="1085850" lvl="2" indent="-342900"/>
            <a:r>
              <a:rPr lang="en-US" dirty="0">
                <a:ea typeface="ＭＳ Ｐゴシック" pitchFamily="34" charset="-128"/>
              </a:rPr>
              <a:t>Only use rules that you are confident have antecedents that occur more than natural (confidence)</a:t>
            </a:r>
          </a:p>
          <a:p>
            <a:pPr marL="1085850" lvl="2" indent="-342900"/>
            <a:r>
              <a:rPr lang="en-US" dirty="0">
                <a:ea typeface="ＭＳ Ｐゴシック" pitchFamily="34" charset="-128"/>
              </a:rPr>
              <a:t>Only use rules where the antecedent / consequent relationship is stronger than (lift) how often the consequent occurs  </a:t>
            </a:r>
          </a:p>
          <a:p>
            <a:pPr marL="571500" lvl="1" eaLnBrk="1" hangingPunct="1"/>
            <a:endParaRPr lang="en-US" dirty="0">
              <a:ea typeface="ＭＳ Ｐゴシック" pitchFamily="34" charset="-128"/>
            </a:endParaRPr>
          </a:p>
          <a:p>
            <a:pPr marL="571500" lvl="1" eaLnBrk="1" hangingPunct="1">
              <a:buFont typeface="Wingdings 2" pitchFamily="18" charset="2"/>
              <a:buNone/>
            </a:pPr>
            <a:endParaRPr lang="en-US" dirty="0">
              <a:ea typeface="ＭＳ Ｐゴシック" pitchFamily="34" charset="-128"/>
            </a:endParaRPr>
          </a:p>
        </p:txBody>
      </p:sp>
    </p:spTree>
    <p:extLst>
      <p:ext uri="{BB962C8B-B14F-4D97-AF65-F5344CB8AC3E}">
        <p14:creationId xmlns:p14="http://schemas.microsoft.com/office/powerpoint/2010/main" val="3719913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914400" y="274638"/>
            <a:ext cx="7772400" cy="563562"/>
          </a:xfrm>
        </p:spPr>
        <p:txBody>
          <a:bodyPr/>
          <a:lstStyle/>
          <a:p>
            <a:pPr algn="ctr" eaLnBrk="1" hangingPunct="1"/>
            <a:r>
              <a:rPr lang="en-US" sz="3200" dirty="0">
                <a:ea typeface="ＭＳ Ｐゴシック" pitchFamily="34" charset="-128"/>
              </a:rPr>
              <a:t>Generating Rules in R</a:t>
            </a:r>
          </a:p>
        </p:txBody>
      </p:sp>
      <p:sp>
        <p:nvSpPr>
          <p:cNvPr id="5" name="Rectangle 4"/>
          <p:cNvSpPr/>
          <p:nvPr/>
        </p:nvSpPr>
        <p:spPr>
          <a:xfrm>
            <a:off x="838200" y="2705100"/>
            <a:ext cx="7924800" cy="1492716"/>
          </a:xfrm>
          <a:prstGeom prst="rect">
            <a:avLst/>
          </a:prstGeom>
        </p:spPr>
        <p:txBody>
          <a:bodyPr wrap="square">
            <a:spAutoFit/>
          </a:bodyPr>
          <a:lstStyle/>
          <a:p>
            <a:r>
              <a:rPr lang="en-US" sz="1300" dirty="0">
                <a:latin typeface="Courier New" pitchFamily="49" charset="0"/>
                <a:cs typeface="Courier New" pitchFamily="49" charset="0"/>
              </a:rPr>
              <a:t>     lhs              </a:t>
            </a:r>
            <a:r>
              <a:rPr lang="en-US" sz="1300" dirty="0" err="1">
                <a:latin typeface="Courier New" pitchFamily="49" charset="0"/>
                <a:cs typeface="Courier New" pitchFamily="49" charset="0"/>
              </a:rPr>
              <a:t>rhs</a:t>
            </a:r>
            <a:r>
              <a:rPr lang="en-US" sz="1300" dirty="0">
                <a:latin typeface="Courier New" pitchFamily="49" charset="0"/>
                <a:cs typeface="Courier New" pitchFamily="49" charset="0"/>
              </a:rPr>
              <a:t> support confidence lift</a:t>
            </a:r>
          </a:p>
          <a:p>
            <a:r>
              <a:rPr lang="en-US" sz="1300" dirty="0">
                <a:latin typeface="Courier New" pitchFamily="49" charset="0"/>
                <a:cs typeface="Courier New" pitchFamily="49" charset="0"/>
              </a:rPr>
              <a:t>15 {</a:t>
            </a:r>
            <a:r>
              <a:rPr lang="en-US" sz="1300" dirty="0" err="1">
                <a:latin typeface="Courier New" pitchFamily="49" charset="0"/>
                <a:cs typeface="Courier New" pitchFamily="49" charset="0"/>
              </a:rPr>
              <a:t>Red,White</a:t>
            </a:r>
            <a:r>
              <a:rPr lang="en-US" sz="1300" dirty="0">
                <a:latin typeface="Courier New" pitchFamily="49" charset="0"/>
                <a:cs typeface="Courier New" pitchFamily="49" charset="0"/>
              </a:rPr>
              <a:t>}   =&gt; {Green} 0.2    0.5    2.500000</a:t>
            </a:r>
          </a:p>
          <a:p>
            <a:r>
              <a:rPr lang="en-US" sz="1300" dirty="0">
                <a:latin typeface="Courier New" pitchFamily="49" charset="0"/>
                <a:cs typeface="Courier New" pitchFamily="49" charset="0"/>
              </a:rPr>
              <a:t>5 {Green}        =&gt; {Red}   0.2    1.0    1.666667</a:t>
            </a:r>
          </a:p>
          <a:p>
            <a:r>
              <a:rPr lang="en-US" sz="1300" dirty="0">
                <a:latin typeface="Courier New" pitchFamily="49" charset="0"/>
                <a:cs typeface="Courier New" pitchFamily="49" charset="0"/>
              </a:rPr>
              <a:t>14 {</a:t>
            </a:r>
            <a:r>
              <a:rPr lang="en-US" sz="1300" dirty="0" err="1">
                <a:latin typeface="Courier New" pitchFamily="49" charset="0"/>
                <a:cs typeface="Courier New" pitchFamily="49" charset="0"/>
              </a:rPr>
              <a:t>White,Green</a:t>
            </a:r>
            <a:r>
              <a:rPr lang="en-US" sz="1300" dirty="0">
                <a:latin typeface="Courier New" pitchFamily="49" charset="0"/>
                <a:cs typeface="Courier New" pitchFamily="49" charset="0"/>
              </a:rPr>
              <a:t>} =&gt; {Red}   0.2    1.0    1.666667</a:t>
            </a:r>
          </a:p>
          <a:p>
            <a:r>
              <a:rPr lang="en-US" sz="1300" dirty="0">
                <a:latin typeface="Courier New" pitchFamily="49" charset="0"/>
                <a:cs typeface="Courier New" pitchFamily="49" charset="0"/>
              </a:rPr>
              <a:t>4 {Orange}       =&gt; {White} 0.2    1.0    1.428571</a:t>
            </a:r>
          </a:p>
          <a:p>
            <a:r>
              <a:rPr lang="en-US" sz="1300" dirty="0">
                <a:latin typeface="Courier New" pitchFamily="49" charset="0"/>
                <a:cs typeface="Courier New" pitchFamily="49" charset="0"/>
              </a:rPr>
              <a:t>6 {Green}        =&gt; {White} 0.2    1.0    1.428571</a:t>
            </a:r>
          </a:p>
          <a:p>
            <a:r>
              <a:rPr lang="en-US" sz="1300" dirty="0">
                <a:latin typeface="Courier New" pitchFamily="49" charset="0"/>
                <a:cs typeface="Courier New" pitchFamily="49" charset="0"/>
              </a:rPr>
              <a:t>13 {</a:t>
            </a:r>
            <a:r>
              <a:rPr lang="en-US" sz="1300" dirty="0" err="1">
                <a:latin typeface="Courier New" pitchFamily="49" charset="0"/>
                <a:cs typeface="Courier New" pitchFamily="49" charset="0"/>
              </a:rPr>
              <a:t>Red,Green</a:t>
            </a:r>
            <a:r>
              <a:rPr lang="en-US" sz="1300" dirty="0">
                <a:latin typeface="Courier New" pitchFamily="49" charset="0"/>
                <a:cs typeface="Courier New" pitchFamily="49" charset="0"/>
              </a:rPr>
              <a:t>}   =&gt; {White} 0.2    1.0    1.428571</a:t>
            </a:r>
          </a:p>
        </p:txBody>
      </p:sp>
      <p:sp>
        <p:nvSpPr>
          <p:cNvPr id="6" name="Oval 5"/>
          <p:cNvSpPr/>
          <p:nvPr/>
        </p:nvSpPr>
        <p:spPr>
          <a:xfrm>
            <a:off x="4343400" y="28575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53000" y="28575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28613" y="5086350"/>
            <a:ext cx="84153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u="sng" dirty="0"/>
              <a:t>Support</a:t>
            </a:r>
            <a:r>
              <a:rPr lang="en-US" dirty="0"/>
              <a:t>: red, white, green occurs 2 out of 10 times (0.20)</a:t>
            </a:r>
          </a:p>
          <a:p>
            <a:pPr marL="285750" indent="-285750">
              <a:buFont typeface="Arial" panose="020B0604020202020204" pitchFamily="34" charset="0"/>
              <a:buChar char="•"/>
            </a:pPr>
            <a:r>
              <a:rPr lang="en-US" b="1" u="sng" dirty="0"/>
              <a:t>Confidence</a:t>
            </a:r>
            <a:r>
              <a:rPr lang="en-US" dirty="0"/>
              <a:t>: 50% of the time, red/white will result with green.</a:t>
            </a:r>
          </a:p>
          <a:p>
            <a:pPr marL="285750" indent="-285750">
              <a:buFont typeface="Arial" panose="020B0604020202020204" pitchFamily="34" charset="0"/>
              <a:buChar char="•"/>
            </a:pPr>
            <a:r>
              <a:rPr lang="en-US" b="1" u="sng" dirty="0"/>
              <a:t>Lift</a:t>
            </a:r>
            <a:r>
              <a:rPr lang="en-US" dirty="0"/>
              <a:t>: Red/white will result in green 2.5 times more often than green usually.</a:t>
            </a:r>
          </a:p>
        </p:txBody>
      </p:sp>
    </p:spTree>
    <p:extLst>
      <p:ext uri="{BB962C8B-B14F-4D97-AF65-F5344CB8AC3E}">
        <p14:creationId xmlns:p14="http://schemas.microsoft.com/office/powerpoint/2010/main" val="838152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ea typeface="ＭＳ Ｐゴシック" pitchFamily="34" charset="-128"/>
              </a:rPr>
              <a:t>Interpretation</a:t>
            </a:r>
          </a:p>
        </p:txBody>
      </p:sp>
      <p:sp>
        <p:nvSpPr>
          <p:cNvPr id="47106" name="Content Placeholder 2"/>
          <p:cNvSpPr>
            <a:spLocks noGrp="1"/>
          </p:cNvSpPr>
          <p:nvPr>
            <p:ph sz="quarter" idx="1"/>
          </p:nvPr>
        </p:nvSpPr>
        <p:spPr>
          <a:xfrm>
            <a:off x="914400" y="1600200"/>
            <a:ext cx="7772400" cy="4572000"/>
          </a:xfrm>
        </p:spPr>
        <p:txBody>
          <a:bodyPr/>
          <a:lstStyle/>
          <a:p>
            <a:pPr eaLnBrk="1" hangingPunct="1"/>
            <a:r>
              <a:rPr lang="en-US" i="1" dirty="0">
                <a:ea typeface="ＭＳ Ｐゴシック" pitchFamily="34" charset="-128"/>
              </a:rPr>
              <a:t>Support</a:t>
            </a:r>
            <a:r>
              <a:rPr lang="en-US" dirty="0">
                <a:ea typeface="ＭＳ Ｐゴシック" pitchFamily="34" charset="-128"/>
              </a:rPr>
              <a:t> measures overall occurrence</a:t>
            </a:r>
          </a:p>
          <a:p>
            <a:pPr eaLnBrk="1" hangingPunct="1"/>
            <a:endParaRPr lang="en-US" dirty="0">
              <a:ea typeface="ＭＳ Ｐゴシック" pitchFamily="34" charset="-128"/>
            </a:endParaRPr>
          </a:p>
          <a:p>
            <a:r>
              <a:rPr lang="en-US" i="1" dirty="0">
                <a:ea typeface="ＭＳ Ｐゴシック" pitchFamily="34" charset="-128"/>
              </a:rPr>
              <a:t>Confidence</a:t>
            </a:r>
            <a:r>
              <a:rPr lang="en-US" dirty="0">
                <a:ea typeface="ＭＳ Ｐゴシック" pitchFamily="34" charset="-128"/>
              </a:rPr>
              <a:t> shows the rate at which consequents will be found given an antecedent (useful in learning costs of promotion)  </a:t>
            </a:r>
          </a:p>
          <a:p>
            <a:endParaRPr lang="en-US" dirty="0">
              <a:ea typeface="ＭＳ Ｐゴシック" pitchFamily="34" charset="-128"/>
            </a:endParaRPr>
          </a:p>
          <a:p>
            <a:r>
              <a:rPr lang="en-US" i="1" dirty="0">
                <a:ea typeface="ＭＳ Ｐゴシック" pitchFamily="34" charset="-128"/>
              </a:rPr>
              <a:t>Lift ratio </a:t>
            </a:r>
            <a:r>
              <a:rPr lang="en-US" dirty="0">
                <a:ea typeface="ＭＳ Ｐゴシック" pitchFamily="34" charset="-128"/>
              </a:rPr>
              <a:t>shows how effective the rule is in finding consequents above or below the natural selection of the consequence</a:t>
            </a:r>
          </a:p>
          <a:p>
            <a:endParaRPr lang="en-US" dirty="0">
              <a:ea typeface="ＭＳ Ｐゴシック" pitchFamily="34" charset="-128"/>
            </a:endParaRPr>
          </a:p>
          <a:p>
            <a:pPr eaLnBrk="1" hangingPunct="1"/>
            <a:endParaRPr lang="en-US" dirty="0">
              <a:ea typeface="ＭＳ Ｐゴシック" pitchFamily="34" charset="-128"/>
            </a:endParaRPr>
          </a:p>
          <a:p>
            <a:pPr eaLnBrk="1" hangingPunct="1">
              <a:buFont typeface="Wingdings 2" pitchFamily="18" charset="2"/>
              <a:buNone/>
            </a:pPr>
            <a:endParaRPr lang="en-US" dirty="0">
              <a:ea typeface="ＭＳ Ｐゴシック" pitchFamily="34" charset="-128"/>
            </a:endParaRPr>
          </a:p>
        </p:txBody>
      </p:sp>
    </p:spTree>
    <p:extLst>
      <p:ext uri="{BB962C8B-B14F-4D97-AF65-F5344CB8AC3E}">
        <p14:creationId xmlns:p14="http://schemas.microsoft.com/office/powerpoint/2010/main" val="3709666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algn="ctr" eaLnBrk="1" hangingPunct="1"/>
            <a:r>
              <a:rPr lang="en-US" sz="3600" dirty="0">
                <a:ea typeface="ＭＳ Ｐゴシック" pitchFamily="34" charset="-128"/>
              </a:rPr>
              <a:t>Example: Charles Book Club</a:t>
            </a:r>
          </a:p>
        </p:txBody>
      </p:sp>
      <p:sp>
        <p:nvSpPr>
          <p:cNvPr id="51202" name="Content Placeholder 2"/>
          <p:cNvSpPr>
            <a:spLocks noGrp="1"/>
          </p:cNvSpPr>
          <p:nvPr>
            <p:ph sz="quarter" idx="1"/>
          </p:nvPr>
        </p:nvSpPr>
        <p:spPr>
          <a:xfrm>
            <a:off x="457200" y="5029200"/>
            <a:ext cx="8458200" cy="990600"/>
          </a:xfrm>
        </p:spPr>
        <p:txBody>
          <a:bodyPr/>
          <a:lstStyle/>
          <a:p>
            <a:pPr marL="0" indent="0" eaLnBrk="1" hangingPunct="1">
              <a:buFont typeface="Wingdings 2" pitchFamily="18" charset="2"/>
              <a:buNone/>
            </a:pPr>
            <a:r>
              <a:rPr lang="en-US" sz="2400">
                <a:ea typeface="ＭＳ Ｐゴシック" pitchFamily="34" charset="-128"/>
              </a:rPr>
              <a:t>Row 1, e.g., is a transaction in which books were bought in the following categories:  Youth, Do it Yourself, Geography</a:t>
            </a:r>
          </a:p>
        </p:txBody>
      </p:sp>
      <p:pic>
        <p:nvPicPr>
          <p:cNvPr id="51204" name="Picture 4"/>
          <p:cNvPicPr>
            <a:picLocks noChangeAspect="1" noChangeArrowheads="1"/>
          </p:cNvPicPr>
          <p:nvPr/>
        </p:nvPicPr>
        <p:blipFill>
          <a:blip r:embed="rId3" cstate="print"/>
          <a:srcRect/>
          <a:stretch>
            <a:fillRect/>
          </a:stretch>
        </p:blipFill>
        <p:spPr bwMode="auto">
          <a:xfrm>
            <a:off x="471488" y="1938339"/>
            <a:ext cx="4988059" cy="2190750"/>
          </a:xfrm>
          <a:prstGeom prst="rect">
            <a:avLst/>
          </a:prstGeom>
          <a:noFill/>
          <a:ln w="9525">
            <a:noFill/>
            <a:miter lim="800000"/>
            <a:headEnd/>
            <a:tailEnd/>
          </a:ln>
        </p:spPr>
      </p:pic>
      <p:pic>
        <p:nvPicPr>
          <p:cNvPr id="3074" name="Picture 2" descr="Image result for book recommendation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84308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3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Practice! Open </a:t>
            </a:r>
            <a:r>
              <a:rPr lang="en-US" dirty="0" err="1"/>
              <a:t>A_AssociationRules.R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44</a:t>
            </a:fld>
            <a:endParaRPr lang="en-US"/>
          </a:p>
        </p:txBody>
      </p:sp>
      <p:sp>
        <p:nvSpPr>
          <p:cNvPr id="6" name="Footer Placeholder 5"/>
          <p:cNvSpPr>
            <a:spLocks noGrp="1"/>
          </p:cNvSpPr>
          <p:nvPr>
            <p:ph type="ftr" sz="quarter" idx="3"/>
          </p:nvPr>
        </p:nvSpPr>
        <p:spPr/>
        <p:txBody>
          <a:bodyPr/>
          <a:lstStyle/>
          <a:p>
            <a:r>
              <a:rPr lang="en-US" dirty="0"/>
              <a:t>Kwartler CSCI 96</a:t>
            </a:r>
          </a:p>
        </p:txBody>
      </p:sp>
      <p:graphicFrame>
        <p:nvGraphicFramePr>
          <p:cNvPr id="7" name="Table 6"/>
          <p:cNvGraphicFramePr>
            <a:graphicFrameLocks noGrp="1"/>
          </p:cNvGraphicFramePr>
          <p:nvPr>
            <p:extLst>
              <p:ext uri="{D42A27DB-BD31-4B8C-83A1-F6EECF244321}">
                <p14:modId xmlns:p14="http://schemas.microsoft.com/office/powerpoint/2010/main" val="2854841375"/>
              </p:ext>
            </p:extLst>
          </p:nvPr>
        </p:nvGraphicFramePr>
        <p:xfrm>
          <a:off x="457200" y="986476"/>
          <a:ext cx="7929562" cy="5342439"/>
        </p:xfrm>
        <a:graphic>
          <a:graphicData uri="http://schemas.openxmlformats.org/drawingml/2006/table">
            <a:tbl>
              <a:tblPr/>
              <a:tblGrid>
                <a:gridCol w="1416122">
                  <a:extLst>
                    <a:ext uri="{9D8B030D-6E8A-4147-A177-3AD203B41FA5}">
                      <a16:colId xmlns:a16="http://schemas.microsoft.com/office/drawing/2014/main" val="20000"/>
                    </a:ext>
                  </a:extLst>
                </a:gridCol>
                <a:gridCol w="6513440">
                  <a:extLst>
                    <a:ext uri="{9D8B030D-6E8A-4147-A177-3AD203B41FA5}">
                      <a16:colId xmlns:a16="http://schemas.microsoft.com/office/drawing/2014/main" val="20001"/>
                    </a:ext>
                  </a:extLst>
                </a:gridCol>
              </a:tblGrid>
              <a:tr h="156910">
                <a:tc>
                  <a:txBody>
                    <a:bodyPr/>
                    <a:lstStyle/>
                    <a:p>
                      <a:pPr algn="l"/>
                      <a:r>
                        <a:rPr lang="en-US" sz="1000" b="1" cap="all" dirty="0">
                          <a:solidFill>
                            <a:srgbClr val="FFFFFF"/>
                          </a:solidFill>
                          <a:effectLst/>
                          <a:latin typeface="verdana" panose="020B0604030504040204" pitchFamily="34" charset="0"/>
                        </a:rPr>
                        <a:t>VARIABLE NAMES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tc>
                  <a:txBody>
                    <a:bodyPr/>
                    <a:lstStyle/>
                    <a:p>
                      <a:pPr algn="l"/>
                      <a:r>
                        <a:rPr lang="en-US" sz="1000" b="1" cap="all">
                          <a:solidFill>
                            <a:srgbClr val="FFFFFF"/>
                          </a:solidFill>
                          <a:effectLst/>
                          <a:latin typeface="verdana" panose="020B0604030504040204" pitchFamily="34" charset="0"/>
                        </a:rPr>
                        <a:t>DESCRIPTIONS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7F6E6A"/>
                    </a:solidFill>
                  </a:tcPr>
                </a:tc>
                <a:extLst>
                  <a:ext uri="{0D108BD9-81ED-4DB2-BD59-A6C34878D82A}">
                    <a16:rowId xmlns:a16="http://schemas.microsoft.com/office/drawing/2014/main" val="10000"/>
                  </a:ext>
                </a:extLst>
              </a:tr>
              <a:tr h="247050">
                <a:tc>
                  <a:txBody>
                    <a:bodyPr/>
                    <a:lstStyle/>
                    <a:p>
                      <a:r>
                        <a:rPr lang="en-US" sz="1000">
                          <a:solidFill>
                            <a:srgbClr val="333333"/>
                          </a:solidFill>
                          <a:effectLst/>
                          <a:latin typeface="verdana" panose="020B0604030504040204" pitchFamily="34" charset="0"/>
                        </a:rPr>
                        <a:t>Seq#</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Sequence number in the partition</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1"/>
                  </a:ext>
                </a:extLst>
              </a:tr>
              <a:tr h="337190">
                <a:tc>
                  <a:txBody>
                    <a:bodyPr/>
                    <a:lstStyle/>
                    <a:p>
                      <a:r>
                        <a:rPr lang="en-US" sz="1000">
                          <a:solidFill>
                            <a:srgbClr val="333333"/>
                          </a:solidFill>
                          <a:effectLst/>
                          <a:latin typeface="verdana" panose="020B0604030504040204" pitchFamily="34" charset="0"/>
                        </a:rPr>
                        <a:t>ID#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Identification number in the full (unpartitioned) market test data set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2"/>
                  </a:ext>
                </a:extLst>
              </a:tr>
              <a:tr h="156910">
                <a:tc>
                  <a:txBody>
                    <a:bodyPr/>
                    <a:lstStyle/>
                    <a:p>
                      <a:r>
                        <a:rPr lang="en-US" sz="1000" dirty="0">
                          <a:solidFill>
                            <a:srgbClr val="333333"/>
                          </a:solidFill>
                          <a:effectLst/>
                          <a:latin typeface="verdana" panose="020B0604030504040204" pitchFamily="34" charset="0"/>
                        </a:rPr>
                        <a:t>Gender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O=Male, 1=Female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3"/>
                  </a:ext>
                </a:extLst>
              </a:tr>
              <a:tr h="247050">
                <a:tc>
                  <a:txBody>
                    <a:bodyPr/>
                    <a:lstStyle/>
                    <a:p>
                      <a:r>
                        <a:rPr lang="en-US" sz="1000">
                          <a:solidFill>
                            <a:srgbClr val="333333"/>
                          </a:solidFill>
                          <a:effectLst/>
                          <a:latin typeface="verdana" panose="020B0604030504040204" pitchFamily="34" charset="0"/>
                        </a:rPr>
                        <a:t>M</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Monetary- Total money spent on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4"/>
                  </a:ext>
                </a:extLst>
              </a:tr>
              <a:tr h="247050">
                <a:tc>
                  <a:txBody>
                    <a:bodyPr/>
                    <a:lstStyle/>
                    <a:p>
                      <a:r>
                        <a:rPr lang="en-US" sz="1000">
                          <a:solidFill>
                            <a:srgbClr val="333333"/>
                          </a:solidFill>
                          <a:effectLst/>
                          <a:latin typeface="verdana" panose="020B0604030504040204" pitchFamily="34" charset="0"/>
                        </a:rPr>
                        <a:t>R</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Recency- Months since last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5"/>
                  </a:ext>
                </a:extLst>
              </a:tr>
              <a:tr h="247050">
                <a:tc>
                  <a:txBody>
                    <a:bodyPr/>
                    <a:lstStyle/>
                    <a:p>
                      <a:r>
                        <a:rPr lang="en-US" sz="1000">
                          <a:solidFill>
                            <a:srgbClr val="333333"/>
                          </a:solidFill>
                          <a:effectLst/>
                          <a:latin typeface="verdana" panose="020B0604030504040204" pitchFamily="34" charset="0"/>
                        </a:rPr>
                        <a:t>F</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Frequency - Total number of purchases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6"/>
                  </a:ext>
                </a:extLst>
              </a:tr>
              <a:tr h="156910">
                <a:tc>
                  <a:txBody>
                    <a:bodyPr/>
                    <a:lstStyle/>
                    <a:p>
                      <a:r>
                        <a:rPr lang="en-US" sz="1000">
                          <a:solidFill>
                            <a:srgbClr val="333333"/>
                          </a:solidFill>
                          <a:effectLst/>
                          <a:latin typeface="verdana" panose="020B0604030504040204" pitchFamily="34" charset="0"/>
                        </a:rPr>
                        <a:t>FirstPurch</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Months since first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7"/>
                  </a:ext>
                </a:extLst>
              </a:tr>
              <a:tr h="247050">
                <a:tc>
                  <a:txBody>
                    <a:bodyPr/>
                    <a:lstStyle/>
                    <a:p>
                      <a:r>
                        <a:rPr lang="en-US" sz="1000" dirty="0" err="1">
                          <a:solidFill>
                            <a:srgbClr val="FF0000"/>
                          </a:solidFill>
                          <a:effectLst/>
                          <a:latin typeface="verdana" panose="020B0604030504040204" pitchFamily="34" charset="0"/>
                        </a:rPr>
                        <a:t>ChildBks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Child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08"/>
                  </a:ext>
                </a:extLst>
              </a:tr>
              <a:tr h="247050">
                <a:tc>
                  <a:txBody>
                    <a:bodyPr/>
                    <a:lstStyle/>
                    <a:p>
                      <a:r>
                        <a:rPr lang="en-US" sz="1000" dirty="0" err="1">
                          <a:solidFill>
                            <a:srgbClr val="FF0000"/>
                          </a:solidFill>
                          <a:effectLst/>
                          <a:latin typeface="verdana" panose="020B0604030504040204" pitchFamily="34" charset="0"/>
                        </a:rPr>
                        <a:t>YouthBks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Youth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09"/>
                  </a:ext>
                </a:extLst>
              </a:tr>
              <a:tr h="247050">
                <a:tc>
                  <a:txBody>
                    <a:bodyPr/>
                    <a:lstStyle/>
                    <a:p>
                      <a:r>
                        <a:rPr lang="en-US" sz="1000" dirty="0" err="1">
                          <a:solidFill>
                            <a:srgbClr val="FF0000"/>
                          </a:solidFill>
                          <a:effectLst/>
                          <a:latin typeface="verdana" panose="020B0604030504040204" pitchFamily="34" charset="0"/>
                        </a:rPr>
                        <a:t>CookBks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Cookbooks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0"/>
                  </a:ext>
                </a:extLst>
              </a:tr>
              <a:tr h="247050">
                <a:tc>
                  <a:txBody>
                    <a:bodyPr/>
                    <a:lstStyle/>
                    <a:p>
                      <a:r>
                        <a:rPr lang="en-US" sz="1000" dirty="0" err="1">
                          <a:solidFill>
                            <a:srgbClr val="FF0000"/>
                          </a:solidFill>
                          <a:effectLst/>
                          <a:latin typeface="verdana" panose="020B0604030504040204" pitchFamily="34" charset="0"/>
                        </a:rPr>
                        <a:t>DoItYBks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Do It Yourself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1"/>
                  </a:ext>
                </a:extLst>
              </a:tr>
              <a:tr h="427329">
                <a:tc>
                  <a:txBody>
                    <a:bodyPr/>
                    <a:lstStyle/>
                    <a:p>
                      <a:r>
                        <a:rPr lang="en-US" sz="1000" dirty="0" err="1">
                          <a:solidFill>
                            <a:srgbClr val="FF0000"/>
                          </a:solidFill>
                          <a:effectLst/>
                          <a:latin typeface="verdana" panose="020B0604030504040204" pitchFamily="34" charset="0"/>
                        </a:rPr>
                        <a:t>RefBks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Reference books (Atlases, Encyclopedias, Dictionaries)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2"/>
                  </a:ext>
                </a:extLst>
              </a:tr>
              <a:tr h="247050">
                <a:tc>
                  <a:txBody>
                    <a:bodyPr/>
                    <a:lstStyle/>
                    <a:p>
                      <a:r>
                        <a:rPr lang="en-US" sz="1000" dirty="0" err="1">
                          <a:solidFill>
                            <a:srgbClr val="FF0000"/>
                          </a:solidFill>
                          <a:effectLst/>
                          <a:latin typeface="verdana" panose="020B0604030504040204" pitchFamily="34" charset="0"/>
                        </a:rPr>
                        <a:t>ArtBks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from the category: Art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3"/>
                  </a:ext>
                </a:extLst>
              </a:tr>
              <a:tr h="247050">
                <a:tc>
                  <a:txBody>
                    <a:bodyPr/>
                    <a:lstStyle/>
                    <a:p>
                      <a:r>
                        <a:rPr lang="en-US" sz="1000" dirty="0" err="1">
                          <a:solidFill>
                            <a:srgbClr val="FF0000"/>
                          </a:solidFill>
                          <a:effectLst/>
                          <a:latin typeface="verdana" panose="020B0604030504040204" pitchFamily="34" charset="0"/>
                        </a:rPr>
                        <a:t>GeoBks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from the category: Geography books</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4"/>
                  </a:ext>
                </a:extLst>
              </a:tr>
              <a:tr h="337190">
                <a:tc>
                  <a:txBody>
                    <a:bodyPr/>
                    <a:lstStyle/>
                    <a:p>
                      <a:r>
                        <a:rPr lang="en-US" sz="1000" dirty="0" err="1">
                          <a:solidFill>
                            <a:srgbClr val="FF0000"/>
                          </a:solidFill>
                          <a:effectLst/>
                          <a:latin typeface="verdana" panose="020B0604030504040204" pitchFamily="34" charset="0"/>
                        </a:rPr>
                        <a:t>ItalCook</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"Secrets of Italian Cooking."</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5"/>
                  </a:ext>
                </a:extLst>
              </a:tr>
              <a:tr h="247050">
                <a:tc>
                  <a:txBody>
                    <a:bodyPr/>
                    <a:lstStyle/>
                    <a:p>
                      <a:r>
                        <a:rPr lang="en-US" sz="1000" dirty="0" err="1">
                          <a:solidFill>
                            <a:srgbClr val="FF0000"/>
                          </a:solidFill>
                          <a:effectLst/>
                          <a:latin typeface="verdana" panose="020B0604030504040204" pitchFamily="34" charset="0"/>
                        </a:rPr>
                        <a:t>ItalAtlas</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Number of purchases of book title: "Historical Atlas of Italy."</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6"/>
                  </a:ext>
                </a:extLst>
              </a:tr>
              <a:tr h="247050">
                <a:tc>
                  <a:txBody>
                    <a:bodyPr/>
                    <a:lstStyle/>
                    <a:p>
                      <a:r>
                        <a:rPr lang="en-US" sz="1000" dirty="0" err="1">
                          <a:solidFill>
                            <a:srgbClr val="FF0000"/>
                          </a:solidFill>
                          <a:effectLst/>
                          <a:latin typeface="verdana" panose="020B0604030504040204" pitchFamily="34" charset="0"/>
                        </a:rPr>
                        <a:t>ItalArt</a:t>
                      </a:r>
                      <a:endParaRPr lang="en-US" sz="1000" dirty="0">
                        <a:solidFill>
                          <a:srgbClr val="FF0000"/>
                        </a:solidFill>
                        <a:effectLst/>
                        <a:latin typeface="verdana" panose="020B0604030504040204" pitchFamily="34" charset="0"/>
                      </a:endParaRP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a:solidFill>
                            <a:srgbClr val="333333"/>
                          </a:solidFill>
                          <a:effectLst/>
                          <a:latin typeface="verdana" panose="020B0604030504040204" pitchFamily="34" charset="0"/>
                        </a:rPr>
                        <a:t>Number of purchases of book title: "Italian Art."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7"/>
                  </a:ext>
                </a:extLst>
              </a:tr>
              <a:tr h="337190">
                <a:tc>
                  <a:txBody>
                    <a:bodyPr/>
                    <a:lstStyle/>
                    <a:p>
                      <a:r>
                        <a:rPr lang="en-US" sz="1000" dirty="0">
                          <a:solidFill>
                            <a:srgbClr val="FF0000"/>
                          </a:solidFill>
                          <a:effectLst/>
                          <a:latin typeface="verdana" panose="020B0604030504040204" pitchFamily="34" charset="0"/>
                        </a:rPr>
                        <a:t>Florence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tc>
                  <a:txBody>
                    <a:bodyPr/>
                    <a:lstStyle/>
                    <a:p>
                      <a:r>
                        <a:rPr lang="en-US" sz="1000">
                          <a:solidFill>
                            <a:srgbClr val="333333"/>
                          </a:solidFill>
                          <a:effectLst/>
                          <a:latin typeface="verdana" panose="020B0604030504040204" pitchFamily="34" charset="0"/>
                        </a:rPr>
                        <a:t>=1 "The Art History of Florence." was bought,</a:t>
                      </a:r>
                      <a:br>
                        <a:rPr lang="en-US" sz="1000">
                          <a:solidFill>
                            <a:srgbClr val="333333"/>
                          </a:solidFill>
                          <a:effectLst/>
                          <a:latin typeface="verdana" panose="020B0604030504040204" pitchFamily="34" charset="0"/>
                        </a:rPr>
                      </a:br>
                      <a:r>
                        <a:rPr lang="en-US" sz="1000">
                          <a:solidFill>
                            <a:srgbClr val="333333"/>
                          </a:solidFill>
                          <a:effectLst/>
                          <a:latin typeface="verdana" panose="020B0604030504040204" pitchFamily="34" charset="0"/>
                        </a:rPr>
                        <a:t>=0 if not</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tcPr>
                </a:tc>
                <a:extLst>
                  <a:ext uri="{0D108BD9-81ED-4DB2-BD59-A6C34878D82A}">
                    <a16:rowId xmlns:a16="http://schemas.microsoft.com/office/drawing/2014/main" val="10018"/>
                  </a:ext>
                </a:extLst>
              </a:tr>
              <a:tr h="247050">
                <a:tc>
                  <a:txBody>
                    <a:bodyPr/>
                    <a:lstStyle/>
                    <a:p>
                      <a:r>
                        <a:rPr lang="en-US" sz="1000">
                          <a:solidFill>
                            <a:srgbClr val="333333"/>
                          </a:solidFill>
                          <a:effectLst/>
                          <a:latin typeface="verdana" panose="020B0604030504040204" pitchFamily="34" charset="0"/>
                        </a:rPr>
                        <a:t>Related purchase</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tc>
                  <a:txBody>
                    <a:bodyPr/>
                    <a:lstStyle/>
                    <a:p>
                      <a:r>
                        <a:rPr lang="en-US" sz="1000" dirty="0">
                          <a:solidFill>
                            <a:srgbClr val="333333"/>
                          </a:solidFill>
                          <a:effectLst/>
                          <a:latin typeface="verdana" panose="020B0604030504040204" pitchFamily="34" charset="0"/>
                        </a:rPr>
                        <a:t>Number of related books purchased</a:t>
                      </a:r>
                    </a:p>
                  </a:txBody>
                  <a:tcPr marL="33385" marR="33385" marT="33385" marB="33385" anchor="ctr">
                    <a:lnL w="9525" cap="flat" cmpd="sng" algn="ctr">
                      <a:solidFill>
                        <a:srgbClr val="49423F"/>
                      </a:solidFill>
                      <a:prstDash val="solid"/>
                      <a:round/>
                      <a:headEnd type="none" w="med" len="med"/>
                      <a:tailEnd type="none" w="med" len="med"/>
                    </a:lnL>
                    <a:lnR w="9525" cap="flat" cmpd="sng" algn="ctr">
                      <a:solidFill>
                        <a:srgbClr val="49423F"/>
                      </a:solidFill>
                      <a:prstDash val="solid"/>
                      <a:round/>
                      <a:headEnd type="none" w="med" len="med"/>
                      <a:tailEnd type="none" w="med" len="med"/>
                    </a:lnR>
                    <a:lnT w="9525" cap="flat" cmpd="sng" algn="ctr">
                      <a:solidFill>
                        <a:srgbClr val="49423F"/>
                      </a:solidFill>
                      <a:prstDash val="solid"/>
                      <a:round/>
                      <a:headEnd type="none" w="med" len="med"/>
                      <a:tailEnd type="none" w="med" len="med"/>
                    </a:lnT>
                    <a:lnB w="9525" cap="flat" cmpd="sng" algn="ctr">
                      <a:solidFill>
                        <a:srgbClr val="49423F"/>
                      </a:solidFill>
                      <a:prstDash val="solid"/>
                      <a:round/>
                      <a:headEnd type="none" w="med" len="med"/>
                      <a:tailEnd type="none" w="med" len="med"/>
                    </a:lnB>
                    <a:solidFill>
                      <a:srgbClr val="E5E0DB"/>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887679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ea typeface="ＭＳ Ｐゴシック" pitchFamily="34" charset="-128"/>
              </a:rPr>
              <a:t>Summary – Association Rules	</a:t>
            </a:r>
          </a:p>
        </p:txBody>
      </p:sp>
      <p:sp>
        <p:nvSpPr>
          <p:cNvPr id="55298" name="Content Placeholder 2"/>
          <p:cNvSpPr>
            <a:spLocks noGrp="1"/>
          </p:cNvSpPr>
          <p:nvPr>
            <p:ph sz="quarter" idx="1"/>
          </p:nvPr>
        </p:nvSpPr>
        <p:spPr/>
        <p:txBody>
          <a:bodyPr/>
          <a:lstStyle/>
          <a:p>
            <a:pPr eaLnBrk="1" hangingPunct="1"/>
            <a:r>
              <a:rPr lang="en-US">
                <a:ea typeface="ＭＳ Ｐゴシック" pitchFamily="34" charset="-128"/>
              </a:rPr>
              <a:t>Association rules (or </a:t>
            </a:r>
            <a:r>
              <a:rPr lang="en-US" i="1">
                <a:ea typeface="ＭＳ Ｐゴシック" pitchFamily="34" charset="-128"/>
              </a:rPr>
              <a:t>affinity analysis, </a:t>
            </a:r>
            <a:r>
              <a:rPr lang="en-US">
                <a:ea typeface="ＭＳ Ｐゴシック" pitchFamily="34" charset="-128"/>
              </a:rPr>
              <a:t>or </a:t>
            </a:r>
            <a:r>
              <a:rPr lang="en-US" i="1">
                <a:ea typeface="ＭＳ Ｐゴシック" pitchFamily="34" charset="-128"/>
              </a:rPr>
              <a:t>market basket analysis</a:t>
            </a:r>
            <a:r>
              <a:rPr lang="en-US">
                <a:ea typeface="ＭＳ Ｐゴシック" pitchFamily="34" charset="-128"/>
              </a:rPr>
              <a:t>) produce rules on associations between items from a database of transactions</a:t>
            </a:r>
          </a:p>
          <a:p>
            <a:pPr eaLnBrk="1" hangingPunct="1"/>
            <a:r>
              <a:rPr lang="en-US">
                <a:ea typeface="ＭＳ Ｐゴシック" pitchFamily="34" charset="-128"/>
              </a:rPr>
              <a:t>Widely used in </a:t>
            </a:r>
            <a:r>
              <a:rPr lang="en-US" b="1">
                <a:ea typeface="ＭＳ Ｐゴシック" pitchFamily="34" charset="-128"/>
              </a:rPr>
              <a:t>recommender systems</a:t>
            </a:r>
          </a:p>
          <a:p>
            <a:pPr eaLnBrk="1" hangingPunct="1"/>
            <a:r>
              <a:rPr lang="en-US">
                <a:ea typeface="ＭＳ Ｐゴシック" pitchFamily="34" charset="-128"/>
              </a:rPr>
              <a:t>Most popular method is </a:t>
            </a:r>
            <a:r>
              <a:rPr lang="en-US" b="1">
                <a:ea typeface="ＭＳ Ｐゴシック" pitchFamily="34" charset="-128"/>
              </a:rPr>
              <a:t>Apriori algorithm</a:t>
            </a:r>
          </a:p>
          <a:p>
            <a:pPr eaLnBrk="1" hangingPunct="1"/>
            <a:r>
              <a:rPr lang="en-US">
                <a:ea typeface="ＭＳ Ｐゴシック" pitchFamily="34" charset="-128"/>
              </a:rPr>
              <a:t>To reduce computation, we consider only </a:t>
            </a:r>
            <a:r>
              <a:rPr lang="en-US" altLang="en-US">
                <a:ea typeface="ＭＳ Ｐゴシック" pitchFamily="34" charset="-128"/>
              </a:rPr>
              <a:t>“</a:t>
            </a:r>
            <a:r>
              <a:rPr lang="en-US">
                <a:ea typeface="ＭＳ Ｐゴシック" pitchFamily="34" charset="-128"/>
              </a:rPr>
              <a:t>frequent</a:t>
            </a:r>
            <a:r>
              <a:rPr lang="en-US" altLang="en-US">
                <a:ea typeface="ＭＳ Ｐゴシック" pitchFamily="34" charset="-128"/>
              </a:rPr>
              <a:t>”</a:t>
            </a:r>
            <a:r>
              <a:rPr lang="en-US">
                <a:ea typeface="ＭＳ Ｐゴシック" pitchFamily="34" charset="-128"/>
              </a:rPr>
              <a:t> item sets (=support)</a:t>
            </a:r>
          </a:p>
          <a:p>
            <a:pPr eaLnBrk="1" hangingPunct="1"/>
            <a:r>
              <a:rPr lang="en-US">
                <a:ea typeface="ＭＳ Ｐゴシック" pitchFamily="34" charset="-128"/>
              </a:rPr>
              <a:t>Performance of rules is measured by </a:t>
            </a:r>
            <a:r>
              <a:rPr lang="en-US" i="1">
                <a:ea typeface="ＭＳ Ｐゴシック" pitchFamily="34" charset="-128"/>
              </a:rPr>
              <a:t>confidence</a:t>
            </a:r>
            <a:r>
              <a:rPr lang="en-US">
                <a:ea typeface="ＭＳ Ｐゴシック" pitchFamily="34" charset="-128"/>
              </a:rPr>
              <a:t> and </a:t>
            </a:r>
            <a:r>
              <a:rPr lang="en-US" i="1">
                <a:ea typeface="ＭＳ Ｐゴシック" pitchFamily="34" charset="-128"/>
              </a:rPr>
              <a:t>lift</a:t>
            </a:r>
          </a:p>
          <a:p>
            <a:pPr eaLnBrk="1" hangingPunct="1"/>
            <a:r>
              <a:rPr lang="en-US">
                <a:ea typeface="ＭＳ Ｐゴシック" pitchFamily="34" charset="-128"/>
              </a:rPr>
              <a:t>Can produce a profusion of rules; review is required to identify useful rules and to reduce redundancy</a:t>
            </a:r>
          </a:p>
        </p:txBody>
      </p:sp>
    </p:spTree>
    <p:extLst>
      <p:ext uri="{BB962C8B-B14F-4D97-AF65-F5344CB8AC3E}">
        <p14:creationId xmlns:p14="http://schemas.microsoft.com/office/powerpoint/2010/main" val="3103197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Business</a:t>
                      </a:r>
                      <a:r>
                        <a:rPr lang="en-US" sz="2000" b="0" strike="noStrike" baseline="0" dirty="0">
                          <a:solidFill>
                            <a:schemeClr val="tx1"/>
                          </a:solidFill>
                        </a:rPr>
                        <a:t> Context</a:t>
                      </a:r>
                      <a:endParaRPr lang="en-US" sz="2000" b="0" strike="noStrike" dirty="0">
                        <a:solidFill>
                          <a:schemeClr val="tx1"/>
                        </a:solidFill>
                      </a:endParaRP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Association</a:t>
                      </a:r>
                      <a:r>
                        <a:rPr lang="en-US" sz="2000" b="0" strike="noStrike" baseline="0" dirty="0">
                          <a:solidFill>
                            <a:schemeClr val="tx1"/>
                          </a:solidFill>
                        </a:rPr>
                        <a:t> Rules</a:t>
                      </a:r>
                      <a:endParaRPr lang="en-US" sz="2000" b="0" strike="noStrike" dirty="0">
                        <a:solidFill>
                          <a:schemeClr val="tx1"/>
                        </a:solidFill>
                      </a:endParaRPr>
                    </a:p>
                  </a:txBody>
                  <a:tcPr/>
                </a:tc>
                <a:extLst>
                  <a:ext uri="{0D108BD9-81ED-4DB2-BD59-A6C34878D82A}">
                    <a16:rowId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Collaborative Filtering</a:t>
                      </a: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Code</a:t>
                      </a:r>
                      <a:r>
                        <a:rPr lang="en-US" sz="2000" b="0" strike="noStrike" baseline="0" dirty="0">
                          <a:solidFill>
                            <a:schemeClr val="tx1"/>
                          </a:solidFill>
                        </a:rPr>
                        <a:t> Example</a:t>
                      </a:r>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Personalized</a:t>
                      </a:r>
                      <a:r>
                        <a:rPr lang="en-US" sz="2000" b="0" strike="noStrike" baseline="0" dirty="0">
                          <a:solidFill>
                            <a:schemeClr val="tx1"/>
                          </a:solidFill>
                        </a:rPr>
                        <a:t> </a:t>
                      </a:r>
                      <a:r>
                        <a:rPr lang="en-US" sz="2000" b="0" strike="noStrike" baseline="0" dirty="0" err="1">
                          <a:solidFill>
                            <a:schemeClr val="tx1"/>
                          </a:solidFill>
                        </a:rPr>
                        <a:t>Reco</a:t>
                      </a:r>
                      <a:r>
                        <a:rPr lang="en-US" sz="2000" b="0" strike="noStrike" baseline="0" dirty="0">
                          <a:solidFill>
                            <a:schemeClr val="tx1"/>
                          </a:solidFill>
                        </a:rPr>
                        <a:t> Engine</a:t>
                      </a:r>
                      <a:endParaRPr lang="en-US" sz="2000" b="0" strike="noStrike" dirty="0">
                        <a:solidFill>
                          <a:schemeClr val="tx1"/>
                        </a:solidFill>
                      </a:endParaRPr>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12/7/20</a:t>
            </a:fld>
            <a:endParaRPr lang="en-US"/>
          </a:p>
        </p:txBody>
      </p:sp>
      <p:sp>
        <p:nvSpPr>
          <p:cNvPr id="6" name="Footer Placeholder 5"/>
          <p:cNvSpPr>
            <a:spLocks noGrp="1"/>
          </p:cNvSpPr>
          <p:nvPr>
            <p:ph type="ftr" sz="quarter" idx="3"/>
          </p:nvPr>
        </p:nvSpPr>
        <p:spPr/>
        <p:txBody>
          <a:bodyPr/>
          <a:lstStyle/>
          <a:p>
            <a:r>
              <a:rPr lang="en-US" dirty="0"/>
              <a:t>Kwartler CSCI 96</a:t>
            </a:r>
          </a:p>
        </p:txBody>
      </p:sp>
      <p:sp>
        <p:nvSpPr>
          <p:cNvPr id="7" name="Slide Number Placeholder 6"/>
          <p:cNvSpPr>
            <a:spLocks noGrp="1"/>
          </p:cNvSpPr>
          <p:nvPr>
            <p:ph type="sldNum" sz="quarter" idx="12"/>
          </p:nvPr>
        </p:nvSpPr>
        <p:spPr/>
        <p:txBody>
          <a:bodyPr/>
          <a:lstStyle/>
          <a:p>
            <a:fld id="{37290FF7-652B-4475-AEAB-8B1A5D23AE09}" type="slidenum">
              <a:rPr lang="en-US" smtClean="0"/>
              <a:t>46</a:t>
            </a:fld>
            <a:endParaRPr lang="en-US"/>
          </a:p>
        </p:txBody>
      </p:sp>
    </p:spTree>
    <p:extLst>
      <p:ext uri="{BB962C8B-B14F-4D97-AF65-F5344CB8AC3E}">
        <p14:creationId xmlns:p14="http://schemas.microsoft.com/office/powerpoint/2010/main" val="135774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ea typeface="ＭＳ Ｐゴシック" pitchFamily="34" charset="-128"/>
              </a:rPr>
              <a:t>Collaborative Filtering</a:t>
            </a:r>
          </a:p>
        </p:txBody>
      </p:sp>
      <p:sp>
        <p:nvSpPr>
          <p:cNvPr id="57346" name="Content Placeholder 4"/>
          <p:cNvSpPr>
            <a:spLocks noGrp="1"/>
          </p:cNvSpPr>
          <p:nvPr>
            <p:ph sz="quarter" idx="1"/>
          </p:nvPr>
        </p:nvSpPr>
        <p:spPr>
          <a:xfrm>
            <a:off x="914400" y="1447800"/>
            <a:ext cx="7772400" cy="1447800"/>
          </a:xfrm>
        </p:spPr>
        <p:txBody>
          <a:bodyPr/>
          <a:lstStyle/>
          <a:p>
            <a:r>
              <a:rPr lang="en-US">
                <a:ea typeface="ＭＳ Ｐゴシック" pitchFamily="34" charset="-128"/>
              </a:rPr>
              <a:t>User based methods</a:t>
            </a:r>
          </a:p>
          <a:p>
            <a:r>
              <a:rPr lang="en-US">
                <a:ea typeface="ＭＳ Ｐゴシック" pitchFamily="34" charset="-128"/>
              </a:rPr>
              <a:t>Item based methods</a:t>
            </a:r>
          </a:p>
        </p:txBody>
      </p:sp>
      <p:pic>
        <p:nvPicPr>
          <p:cNvPr id="57347" name="Picture 3"/>
          <p:cNvPicPr>
            <a:picLocks noChangeAspect="1" noChangeArrowheads="1"/>
          </p:cNvPicPr>
          <p:nvPr/>
        </p:nvPicPr>
        <p:blipFill>
          <a:blip r:embed="rId2" cstate="print"/>
          <a:srcRect/>
          <a:stretch>
            <a:fillRect/>
          </a:stretch>
        </p:blipFill>
        <p:spPr bwMode="auto">
          <a:xfrm>
            <a:off x="2152650" y="2833687"/>
            <a:ext cx="5991225" cy="294322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628650" y="3443287"/>
            <a:ext cx="1219200" cy="1647825"/>
          </a:xfrm>
          <a:prstGeom prst="rect">
            <a:avLst/>
          </a:prstGeom>
          <a:noFill/>
          <a:ln w="9525">
            <a:noFill/>
            <a:miter lim="800000"/>
            <a:headEnd/>
            <a:tailEnd/>
          </a:ln>
        </p:spPr>
      </p:pic>
    </p:spTree>
    <p:extLst>
      <p:ext uri="{BB962C8B-B14F-4D97-AF65-F5344CB8AC3E}">
        <p14:creationId xmlns:p14="http://schemas.microsoft.com/office/powerpoint/2010/main" val="1640879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ea typeface="ＭＳ Ｐゴシック" pitchFamily="34" charset="-128"/>
              </a:rPr>
              <a:t>Item-user matrix</a:t>
            </a:r>
          </a:p>
        </p:txBody>
      </p:sp>
      <p:sp>
        <p:nvSpPr>
          <p:cNvPr id="58370" name="Content Placeholder 2"/>
          <p:cNvSpPr>
            <a:spLocks noGrp="1"/>
          </p:cNvSpPr>
          <p:nvPr>
            <p:ph sz="quarter" idx="1"/>
          </p:nvPr>
        </p:nvSpPr>
        <p:spPr>
          <a:xfrm>
            <a:off x="990600" y="1371600"/>
            <a:ext cx="7772400" cy="1447800"/>
          </a:xfrm>
        </p:spPr>
        <p:txBody>
          <a:bodyPr/>
          <a:lstStyle/>
          <a:p>
            <a:r>
              <a:rPr lang="en-US">
                <a:ea typeface="ＭＳ Ｐゴシック" pitchFamily="34" charset="-128"/>
              </a:rPr>
              <a:t>Cells are user preferences, r</a:t>
            </a:r>
            <a:r>
              <a:rPr lang="en-US" baseline="-25000">
                <a:ea typeface="ＭＳ Ｐゴシック" pitchFamily="34" charset="-128"/>
              </a:rPr>
              <a:t>ij</a:t>
            </a:r>
            <a:r>
              <a:rPr lang="en-US">
                <a:ea typeface="ＭＳ Ｐゴシック" pitchFamily="34" charset="-128"/>
              </a:rPr>
              <a:t>, for items</a:t>
            </a:r>
          </a:p>
          <a:p>
            <a:r>
              <a:rPr lang="en-US">
                <a:ea typeface="ＭＳ Ｐゴシック" pitchFamily="34" charset="-128"/>
              </a:rPr>
              <a:t>Preferences can be ratings, or binary (buy, click, like)</a:t>
            </a:r>
          </a:p>
        </p:txBody>
      </p:sp>
      <p:pic>
        <p:nvPicPr>
          <p:cNvPr id="58371" name="Picture 3"/>
          <p:cNvPicPr>
            <a:picLocks noChangeAspect="1" noChangeArrowheads="1"/>
          </p:cNvPicPr>
          <p:nvPr/>
        </p:nvPicPr>
        <p:blipFill>
          <a:blip r:embed="rId2" cstate="print"/>
          <a:srcRect/>
          <a:stretch>
            <a:fillRect/>
          </a:stretch>
        </p:blipFill>
        <p:spPr bwMode="auto">
          <a:xfrm>
            <a:off x="2133600" y="3048000"/>
            <a:ext cx="4189413" cy="1976438"/>
          </a:xfrm>
          <a:prstGeom prst="rect">
            <a:avLst/>
          </a:prstGeom>
          <a:noFill/>
          <a:ln w="9525">
            <a:noFill/>
            <a:miter lim="800000"/>
            <a:headEnd/>
            <a:tailEnd/>
          </a:ln>
        </p:spPr>
      </p:pic>
    </p:spTree>
    <p:extLst>
      <p:ext uri="{BB962C8B-B14F-4D97-AF65-F5344CB8AC3E}">
        <p14:creationId xmlns:p14="http://schemas.microsoft.com/office/powerpoint/2010/main" val="2541249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914400" y="274638"/>
            <a:ext cx="7772400" cy="1401762"/>
          </a:xfrm>
        </p:spPr>
        <p:txBody>
          <a:bodyPr/>
          <a:lstStyle/>
          <a:p>
            <a:r>
              <a:rPr lang="en-US">
                <a:ea typeface="ＭＳ Ｐゴシック" pitchFamily="34" charset="-128"/>
              </a:rPr>
              <a:t>More efficient to store as rows of triplets</a:t>
            </a:r>
          </a:p>
        </p:txBody>
      </p:sp>
      <p:sp>
        <p:nvSpPr>
          <p:cNvPr id="59394" name="Content Placeholder 2"/>
          <p:cNvSpPr>
            <a:spLocks noGrp="1"/>
          </p:cNvSpPr>
          <p:nvPr>
            <p:ph sz="quarter" idx="1"/>
          </p:nvPr>
        </p:nvSpPr>
        <p:spPr>
          <a:xfrm>
            <a:off x="371475" y="1209675"/>
            <a:ext cx="7772400" cy="4038600"/>
          </a:xfrm>
        </p:spPr>
        <p:txBody>
          <a:bodyPr/>
          <a:lstStyle/>
          <a:p>
            <a:pPr>
              <a:buFont typeface="Wingdings 2" pitchFamily="18" charset="2"/>
              <a:buNone/>
            </a:pPr>
            <a:r>
              <a:rPr lang="en-US" dirty="0">
                <a:ea typeface="ＭＳ Ｐゴシック" pitchFamily="34" charset="-128"/>
              </a:rPr>
              <a:t>Each row has the user ID, the item ID, and the user</a:t>
            </a:r>
            <a:r>
              <a:rPr lang="en-US" altLang="en-US" dirty="0">
                <a:ea typeface="ＭＳ Ｐゴシック" pitchFamily="34" charset="-128"/>
              </a:rPr>
              <a:t>’</a:t>
            </a:r>
            <a:r>
              <a:rPr lang="en-US" dirty="0">
                <a:ea typeface="ＭＳ Ｐゴシック" pitchFamily="34" charset="-128"/>
              </a:rPr>
              <a:t>s rating of that item</a:t>
            </a:r>
          </a:p>
          <a:p>
            <a:pPr>
              <a:buFont typeface="Wingdings 2" pitchFamily="18" charset="2"/>
              <a:buNone/>
            </a:pPr>
            <a:endParaRPr lang="en-US" dirty="0">
              <a:ea typeface="ＭＳ Ｐゴシック" pitchFamily="34" charset="-128"/>
            </a:endParaRPr>
          </a:p>
          <a:p>
            <a:pPr>
              <a:buFont typeface="Wingdings 2" pitchFamily="18" charset="2"/>
              <a:buNone/>
            </a:pPr>
            <a:r>
              <a:rPr lang="en-US" sz="4400" dirty="0">
                <a:ea typeface="ＭＳ Ｐゴシック" pitchFamily="34" charset="-128"/>
              </a:rPr>
              <a:t>(</a:t>
            </a:r>
            <a:r>
              <a:rPr lang="en-US" sz="4400" dirty="0" err="1">
                <a:ea typeface="ＭＳ Ｐゴシック" pitchFamily="34" charset="-128"/>
              </a:rPr>
              <a:t>U</a:t>
            </a:r>
            <a:r>
              <a:rPr lang="en-US" sz="4400" baseline="-25000" dirty="0" err="1">
                <a:ea typeface="ＭＳ Ｐゴシック" pitchFamily="34" charset="-128"/>
              </a:rPr>
              <a:t>u</a:t>
            </a:r>
            <a:r>
              <a:rPr lang="en-US" sz="4400" dirty="0">
                <a:ea typeface="ＭＳ Ｐゴシック" pitchFamily="34" charset="-128"/>
              </a:rPr>
              <a:t>, I</a:t>
            </a:r>
            <a:r>
              <a:rPr lang="en-US" sz="4400" baseline="-25000" dirty="0">
                <a:ea typeface="ＭＳ Ｐゴシック" pitchFamily="34" charset="-128"/>
              </a:rPr>
              <a:t>i</a:t>
            </a:r>
            <a:r>
              <a:rPr lang="en-US" sz="4400" dirty="0">
                <a:ea typeface="ＭＳ Ｐゴシック" pitchFamily="34" charset="-128"/>
              </a:rPr>
              <a:t>, </a:t>
            </a:r>
            <a:r>
              <a:rPr lang="en-US" sz="4400" dirty="0" err="1">
                <a:ea typeface="ＭＳ Ｐゴシック" pitchFamily="34" charset="-128"/>
              </a:rPr>
              <a:t>r</a:t>
            </a:r>
            <a:r>
              <a:rPr lang="en-US" sz="4400" baseline="-25000" dirty="0" err="1">
                <a:ea typeface="ＭＳ Ｐゴシック" pitchFamily="34" charset="-128"/>
              </a:rPr>
              <a:t>ui</a:t>
            </a:r>
            <a:r>
              <a:rPr lang="en-US" sz="4400" dirty="0">
                <a:ea typeface="ＭＳ Ｐゴシック" pitchFamily="34" charset="-128"/>
              </a:rPr>
              <a:t>)</a:t>
            </a:r>
          </a:p>
        </p:txBody>
      </p:sp>
      <p:pic>
        <p:nvPicPr>
          <p:cNvPr id="2" name="Picture 1"/>
          <p:cNvPicPr>
            <a:picLocks noChangeAspect="1"/>
          </p:cNvPicPr>
          <p:nvPr/>
        </p:nvPicPr>
        <p:blipFill>
          <a:blip r:embed="rId2"/>
          <a:stretch>
            <a:fillRect/>
          </a:stretch>
        </p:blipFill>
        <p:spPr>
          <a:xfrm>
            <a:off x="347662" y="3305176"/>
            <a:ext cx="5391150" cy="1162050"/>
          </a:xfrm>
          <a:prstGeom prst="rect">
            <a:avLst/>
          </a:prstGeom>
        </p:spPr>
      </p:pic>
      <p:sp>
        <p:nvSpPr>
          <p:cNvPr id="3" name="Down Arrow 2"/>
          <p:cNvSpPr/>
          <p:nvPr/>
        </p:nvSpPr>
        <p:spPr>
          <a:xfrm>
            <a:off x="2628900" y="4572000"/>
            <a:ext cx="485775" cy="957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1488" y="5672138"/>
            <a:ext cx="6735113" cy="369332"/>
          </a:xfrm>
          <a:prstGeom prst="rect">
            <a:avLst/>
          </a:prstGeom>
          <a:solidFill>
            <a:schemeClr val="accent6"/>
          </a:solidFill>
        </p:spPr>
        <p:txBody>
          <a:bodyPr wrap="none" rtlCol="0">
            <a:spAutoFit/>
          </a:bodyPr>
          <a:lstStyle/>
          <a:p>
            <a:r>
              <a:rPr lang="en-US" dirty="0">
                <a:solidFill>
                  <a:schemeClr val="bg1"/>
                </a:solidFill>
              </a:rPr>
              <a:t>Triplets restructure as a longer format &amp; are more memory efficient.</a:t>
            </a:r>
          </a:p>
        </p:txBody>
      </p:sp>
    </p:spTree>
    <p:extLst>
      <p:ext uri="{BB962C8B-B14F-4D97-AF65-F5344CB8AC3E}">
        <p14:creationId xmlns:p14="http://schemas.microsoft.com/office/powerpoint/2010/main" val="51557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1477"/>
          </a:xfrm>
        </p:spPr>
        <p:txBody>
          <a:bodyPr/>
          <a:lstStyle/>
          <a:p>
            <a:r>
              <a:rPr lang="en-US" sz="2400" dirty="0"/>
              <a:t>Many business profit by having exceptional recommendation analysis.</a:t>
            </a:r>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5</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7" name="Picture 6"/>
          <p:cNvPicPr>
            <a:picLocks noChangeAspect="1"/>
          </p:cNvPicPr>
          <p:nvPr/>
        </p:nvPicPr>
        <p:blipFill>
          <a:blip r:embed="rId2"/>
          <a:stretch>
            <a:fillRect/>
          </a:stretch>
        </p:blipFill>
        <p:spPr>
          <a:xfrm>
            <a:off x="989528" y="2470807"/>
            <a:ext cx="6864691" cy="1725318"/>
          </a:xfrm>
          <a:prstGeom prst="rect">
            <a:avLst/>
          </a:prstGeom>
        </p:spPr>
      </p:pic>
    </p:spTree>
    <p:extLst>
      <p:ext uri="{BB962C8B-B14F-4D97-AF65-F5344CB8AC3E}">
        <p14:creationId xmlns:p14="http://schemas.microsoft.com/office/powerpoint/2010/main" val="2928803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ea typeface="ＭＳ Ｐゴシック" pitchFamily="34" charset="-128"/>
              </a:rPr>
              <a:t>User-based Collaborative Filtering</a:t>
            </a:r>
          </a:p>
        </p:txBody>
      </p:sp>
      <p:sp>
        <p:nvSpPr>
          <p:cNvPr id="60418" name="Content Placeholder 2"/>
          <p:cNvSpPr>
            <a:spLocks noGrp="1"/>
          </p:cNvSpPr>
          <p:nvPr>
            <p:ph sz="quarter" idx="1"/>
          </p:nvPr>
        </p:nvSpPr>
        <p:spPr>
          <a:xfrm>
            <a:off x="914400" y="1905000"/>
            <a:ext cx="7772400" cy="2514600"/>
          </a:xfrm>
        </p:spPr>
        <p:txBody>
          <a:bodyPr/>
          <a:lstStyle/>
          <a:p>
            <a:r>
              <a:rPr lang="en-US">
                <a:ea typeface="ＭＳ Ｐゴシック" pitchFamily="34" charset="-128"/>
              </a:rPr>
              <a:t>Start with a single user who will be the target of the recommendations</a:t>
            </a:r>
          </a:p>
          <a:p>
            <a:r>
              <a:rPr lang="en-US">
                <a:ea typeface="ＭＳ Ｐゴシック" pitchFamily="34" charset="-128"/>
              </a:rPr>
              <a:t>Find other users who are most similar, based on comparing preference vectors</a:t>
            </a:r>
          </a:p>
        </p:txBody>
      </p:sp>
      <p:sp>
        <p:nvSpPr>
          <p:cNvPr id="2" name="Rectangle 1"/>
          <p:cNvSpPr/>
          <p:nvPr/>
        </p:nvSpPr>
        <p:spPr>
          <a:xfrm>
            <a:off x="685800" y="5143500"/>
            <a:ext cx="7743825"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rules is a frequentist look at items or transactions.  Collaborative filtering is seeking to identify similarities by user preference or item features.</a:t>
            </a:r>
          </a:p>
        </p:txBody>
      </p:sp>
    </p:spTree>
    <p:extLst>
      <p:ext uri="{BB962C8B-B14F-4D97-AF65-F5344CB8AC3E}">
        <p14:creationId xmlns:p14="http://schemas.microsoft.com/office/powerpoint/2010/main" val="3237719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dirty="0">
                <a:ea typeface="ＭＳ Ｐゴシック" pitchFamily="34" charset="-128"/>
              </a:rPr>
              <a:t>Measuring Proximity Pearson Correlation</a:t>
            </a:r>
          </a:p>
        </p:txBody>
      </p:sp>
      <p:sp>
        <p:nvSpPr>
          <p:cNvPr id="61442" name="Content Placeholder 2"/>
          <p:cNvSpPr>
            <a:spLocks noGrp="1"/>
          </p:cNvSpPr>
          <p:nvPr>
            <p:ph sz="quarter" idx="1"/>
          </p:nvPr>
        </p:nvSpPr>
        <p:spPr>
          <a:xfrm>
            <a:off x="914400" y="1676400"/>
            <a:ext cx="7772400" cy="3048000"/>
          </a:xfrm>
        </p:spPr>
        <p:txBody>
          <a:bodyPr>
            <a:normAutofit/>
          </a:bodyPr>
          <a:lstStyle/>
          <a:p>
            <a:r>
              <a:rPr lang="en-US" dirty="0">
                <a:ea typeface="ＭＳ Ｐゴシック" pitchFamily="34" charset="-128"/>
              </a:rPr>
              <a:t>Like nearest-neighbor algorithm</a:t>
            </a:r>
          </a:p>
          <a:p>
            <a:r>
              <a:rPr lang="en-US" dirty="0">
                <a:ea typeface="ＭＳ Ｐゴシック" pitchFamily="34" charset="-128"/>
              </a:rPr>
              <a:t>But Euclidean distance does not do well</a:t>
            </a:r>
          </a:p>
          <a:p>
            <a:r>
              <a:rPr lang="en-US" dirty="0">
                <a:ea typeface="ＭＳ Ｐゴシック" pitchFamily="34" charset="-128"/>
              </a:rPr>
              <a:t>Correlation proximity does better (Pearson)</a:t>
            </a:r>
          </a:p>
          <a:p>
            <a:r>
              <a:rPr lang="en-US" dirty="0">
                <a:ea typeface="ＭＳ Ｐゴシック" pitchFamily="34" charset="-128"/>
              </a:rPr>
              <a:t>For each user pair, find the co-rated items, calculate correlation between the vectors of their ratings for those items</a:t>
            </a:r>
          </a:p>
          <a:p>
            <a:endParaRPr lang="en-US" dirty="0">
              <a:ea typeface="ＭＳ Ｐゴシック" pitchFamily="34" charset="-128"/>
            </a:endParaRPr>
          </a:p>
        </p:txBody>
      </p:sp>
      <p:pic>
        <p:nvPicPr>
          <p:cNvPr id="61443" name="Picture 2"/>
          <p:cNvPicPr>
            <a:picLocks noChangeAspect="1" noChangeArrowheads="1"/>
          </p:cNvPicPr>
          <p:nvPr/>
        </p:nvPicPr>
        <p:blipFill>
          <a:blip r:embed="rId2" cstate="print"/>
          <a:srcRect/>
          <a:stretch>
            <a:fillRect/>
          </a:stretch>
        </p:blipFill>
        <p:spPr bwMode="auto">
          <a:xfrm>
            <a:off x="2224088" y="4000492"/>
            <a:ext cx="4562475" cy="828675"/>
          </a:xfrm>
          <a:prstGeom prst="rect">
            <a:avLst/>
          </a:prstGeom>
          <a:noFill/>
          <a:ln w="9525">
            <a:noFill/>
            <a:miter lim="800000"/>
            <a:headEnd/>
            <a:tailEnd/>
          </a:ln>
        </p:spPr>
      </p:pic>
      <p:sp>
        <p:nvSpPr>
          <p:cNvPr id="2" name="Rectangle 1"/>
          <p:cNvSpPr/>
          <p:nvPr/>
        </p:nvSpPr>
        <p:spPr>
          <a:xfrm rot="19230141">
            <a:off x="3883819" y="4343392"/>
            <a:ext cx="1243012"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MEH?!</a:t>
            </a:r>
          </a:p>
        </p:txBody>
      </p:sp>
    </p:spTree>
    <p:extLst>
      <p:ext uri="{BB962C8B-B14F-4D97-AF65-F5344CB8AC3E}">
        <p14:creationId xmlns:p14="http://schemas.microsoft.com/office/powerpoint/2010/main" val="361340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a:ea typeface="ＭＳ Ｐゴシック" pitchFamily="34" charset="-128"/>
              </a:rPr>
              <a:t>Proximity Measure - Cosine Similarity</a:t>
            </a:r>
          </a:p>
        </p:txBody>
      </p:sp>
      <p:grpSp>
        <p:nvGrpSpPr>
          <p:cNvPr id="4" name="Group 3"/>
          <p:cNvGrpSpPr/>
          <p:nvPr/>
        </p:nvGrpSpPr>
        <p:grpSpPr>
          <a:xfrm>
            <a:off x="367327" y="1947398"/>
            <a:ext cx="7244285" cy="3120885"/>
            <a:chOff x="500063" y="3377991"/>
            <a:chExt cx="7244285" cy="312088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3377991"/>
              <a:ext cx="6515623" cy="3120885"/>
            </a:xfrm>
            <a:prstGeom prst="rect">
              <a:avLst/>
            </a:prstGeom>
          </p:spPr>
        </p:pic>
        <p:sp>
          <p:nvSpPr>
            <p:cNvPr id="3" name="Rectangle 2"/>
            <p:cNvSpPr/>
            <p:nvPr/>
          </p:nvSpPr>
          <p:spPr>
            <a:xfrm>
              <a:off x="500063" y="3814763"/>
              <a:ext cx="1028700" cy="5572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“cat video” </a:t>
              </a:r>
            </a:p>
            <a:p>
              <a:pPr algn="ctr"/>
              <a:r>
                <a:rPr lang="en-US" sz="1200" dirty="0"/>
                <a:t># of LIKES</a:t>
              </a:r>
            </a:p>
          </p:txBody>
        </p:sp>
        <p:sp>
          <p:nvSpPr>
            <p:cNvPr id="7" name="Rectangle 6"/>
            <p:cNvSpPr/>
            <p:nvPr/>
          </p:nvSpPr>
          <p:spPr>
            <a:xfrm>
              <a:off x="3914775" y="5867399"/>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“dog video” # of likes</a:t>
              </a:r>
            </a:p>
          </p:txBody>
        </p:sp>
      </p:grpSp>
      <p:sp>
        <p:nvSpPr>
          <p:cNvPr id="5" name="TextBox 4"/>
          <p:cNvSpPr txBox="1"/>
          <p:nvPr/>
        </p:nvSpPr>
        <p:spPr>
          <a:xfrm>
            <a:off x="2071957" y="5161075"/>
            <a:ext cx="1388329" cy="276999"/>
          </a:xfrm>
          <a:prstGeom prst="rect">
            <a:avLst/>
          </a:prstGeom>
          <a:noFill/>
        </p:spPr>
        <p:txBody>
          <a:bodyPr wrap="none" rtlCol="0">
            <a:spAutoFit/>
          </a:bodyPr>
          <a:lstStyle/>
          <a:p>
            <a:r>
              <a:rPr lang="en-US" sz="1200" i="1" u="sng" dirty="0"/>
              <a:t>K-Means Clustering</a:t>
            </a:r>
          </a:p>
        </p:txBody>
      </p:sp>
      <p:sp>
        <p:nvSpPr>
          <p:cNvPr id="10" name="TextBox 9"/>
          <p:cNvSpPr txBox="1"/>
          <p:nvPr/>
        </p:nvSpPr>
        <p:spPr>
          <a:xfrm>
            <a:off x="5405673" y="5149645"/>
            <a:ext cx="1333057" cy="276999"/>
          </a:xfrm>
          <a:prstGeom prst="rect">
            <a:avLst/>
          </a:prstGeom>
          <a:noFill/>
        </p:spPr>
        <p:txBody>
          <a:bodyPr wrap="none" rtlCol="0">
            <a:spAutoFit/>
          </a:bodyPr>
          <a:lstStyle/>
          <a:p>
            <a:r>
              <a:rPr lang="en-US" sz="1200" i="1" u="sng" dirty="0"/>
              <a:t>Spherical K-Means</a:t>
            </a:r>
          </a:p>
        </p:txBody>
      </p:sp>
      <p:sp>
        <p:nvSpPr>
          <p:cNvPr id="6" name="TextBox 5"/>
          <p:cNvSpPr txBox="1"/>
          <p:nvPr/>
        </p:nvSpPr>
        <p:spPr>
          <a:xfrm>
            <a:off x="2064775" y="5419172"/>
            <a:ext cx="1402692" cy="276999"/>
          </a:xfrm>
          <a:prstGeom prst="rect">
            <a:avLst/>
          </a:prstGeom>
          <a:noFill/>
        </p:spPr>
        <p:txBody>
          <a:bodyPr wrap="none" rtlCol="0">
            <a:spAutoFit/>
          </a:bodyPr>
          <a:lstStyle/>
          <a:p>
            <a:r>
              <a:rPr lang="en-US" sz="1200" dirty="0"/>
              <a:t>Outliers affect </a:t>
            </a:r>
            <a:r>
              <a:rPr lang="en-US" sz="1200" dirty="0" err="1"/>
              <a:t>algo</a:t>
            </a:r>
            <a:r>
              <a:rPr lang="en-US" sz="1200" dirty="0"/>
              <a:t>.</a:t>
            </a:r>
          </a:p>
        </p:txBody>
      </p:sp>
      <p:sp>
        <p:nvSpPr>
          <p:cNvPr id="12" name="TextBox 11"/>
          <p:cNvSpPr txBox="1"/>
          <p:nvPr/>
        </p:nvSpPr>
        <p:spPr>
          <a:xfrm>
            <a:off x="5255343" y="5407742"/>
            <a:ext cx="1633717" cy="276999"/>
          </a:xfrm>
          <a:prstGeom prst="rect">
            <a:avLst/>
          </a:prstGeom>
          <a:noFill/>
        </p:spPr>
        <p:txBody>
          <a:bodyPr wrap="none" rtlCol="0">
            <a:spAutoFit/>
          </a:bodyPr>
          <a:lstStyle/>
          <a:p>
            <a:r>
              <a:rPr lang="en-US" sz="1200" dirty="0"/>
              <a:t>Outliers have no affect.</a:t>
            </a:r>
          </a:p>
        </p:txBody>
      </p:sp>
      <p:sp>
        <p:nvSpPr>
          <p:cNvPr id="13" name="Rectangle 12"/>
          <p:cNvSpPr/>
          <p:nvPr/>
        </p:nvSpPr>
        <p:spPr>
          <a:xfrm>
            <a:off x="7149587" y="4412226"/>
            <a:ext cx="800100"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liked “dog videos”</a:t>
            </a:r>
          </a:p>
        </p:txBody>
      </p:sp>
      <p:sp>
        <p:nvSpPr>
          <p:cNvPr id="14" name="Rectangle 13"/>
          <p:cNvSpPr/>
          <p:nvPr/>
        </p:nvSpPr>
        <p:spPr>
          <a:xfrm>
            <a:off x="4100052" y="2278625"/>
            <a:ext cx="683648" cy="576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 liked “cat videos”</a:t>
            </a:r>
          </a:p>
        </p:txBody>
      </p:sp>
      <p:sp>
        <p:nvSpPr>
          <p:cNvPr id="8" name="Rectangle 7">
            <a:extLst>
              <a:ext uri="{FF2B5EF4-FFF2-40B4-BE49-F238E27FC236}">
                <a16:creationId xmlns:a16="http://schemas.microsoft.com/office/drawing/2014/main" id="{A51E16A3-5773-DB4E-B978-3B1CD20C330A}"/>
              </a:ext>
            </a:extLst>
          </p:cNvPr>
          <p:cNvSpPr/>
          <p:nvPr/>
        </p:nvSpPr>
        <p:spPr>
          <a:xfrm>
            <a:off x="4800600" y="1394460"/>
            <a:ext cx="4046220" cy="433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167A56-28E3-E947-BAAB-450805159A34}"/>
              </a:ext>
            </a:extLst>
          </p:cNvPr>
          <p:cNvSpPr/>
          <p:nvPr/>
        </p:nvSpPr>
        <p:spPr>
          <a:xfrm>
            <a:off x="240030" y="5886450"/>
            <a:ext cx="88011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“D4” is more similar to “D2” but Euclidean space would assign them to “D1” or “D3”</a:t>
            </a:r>
          </a:p>
        </p:txBody>
      </p:sp>
    </p:spTree>
    <p:extLst>
      <p:ext uri="{BB962C8B-B14F-4D97-AF65-F5344CB8AC3E}">
        <p14:creationId xmlns:p14="http://schemas.microsoft.com/office/powerpoint/2010/main" val="121709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Major Challenge to Collaborative Filtering</a:t>
            </a:r>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932328" y="2492189"/>
            <a:ext cx="7315201" cy="1200329"/>
          </a:xfrm>
          <a:prstGeom prst="rect">
            <a:avLst/>
          </a:prstGeom>
          <a:noFill/>
        </p:spPr>
        <p:txBody>
          <a:bodyPr wrap="square" rtlCol="0">
            <a:spAutoFit/>
          </a:bodyPr>
          <a:lstStyle/>
          <a:p>
            <a:r>
              <a:rPr lang="en-US" dirty="0">
                <a:ea typeface="ＭＳ Ｐゴシック" pitchFamily="34" charset="-128"/>
              </a:rPr>
              <a:t>For users with just one item, or items with just one neighbor, neither cosine similarity nor correlation produces useful metric.  What do you do with new users?</a:t>
            </a:r>
          </a:p>
          <a:p>
            <a:endParaRPr lang="en-US" dirty="0"/>
          </a:p>
        </p:txBody>
      </p:sp>
      <p:sp>
        <p:nvSpPr>
          <p:cNvPr id="7" name="Rectangle 6"/>
          <p:cNvSpPr/>
          <p:nvPr/>
        </p:nvSpPr>
        <p:spPr>
          <a:xfrm>
            <a:off x="932329" y="1559859"/>
            <a:ext cx="7333129" cy="645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COLD START</a:t>
            </a:r>
          </a:p>
        </p:txBody>
      </p:sp>
      <p:pic>
        <p:nvPicPr>
          <p:cNvPr id="6146" name="Picture 2" descr="Image result for cold start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481" y="3276600"/>
            <a:ext cx="3959038" cy="27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033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B_CollaborativeFiltering.R</a:t>
            </a:r>
            <a:br>
              <a:rPr lang="en-US" dirty="0"/>
            </a:br>
            <a:endParaRPr lang="en-US" dirty="0"/>
          </a:p>
        </p:txBody>
      </p:sp>
      <p:sp>
        <p:nvSpPr>
          <p:cNvPr id="4" name="Date Placeholder 3"/>
          <p:cNvSpPr>
            <a:spLocks noGrp="1"/>
          </p:cNvSpPr>
          <p:nvPr>
            <p:ph type="dt" sz="half" idx="10"/>
          </p:nvPr>
        </p:nvSpPr>
        <p:spPr/>
        <p:txBody>
          <a:bodyPr/>
          <a:lstStyle/>
          <a:p>
            <a:fld id="{D753EFC8-4232-4598-94F6-94C0EBAFC469}" type="datetime1">
              <a:rPr lang="en-US" smtClean="0"/>
              <a:t>12/7/20</a:t>
            </a:fld>
            <a:endParaRPr lang="en-US" dirty="0"/>
          </a:p>
        </p:txBody>
      </p:sp>
      <p:sp>
        <p:nvSpPr>
          <p:cNvPr id="5" name="Slide Number Placeholder 4"/>
          <p:cNvSpPr>
            <a:spLocks noGrp="1"/>
          </p:cNvSpPr>
          <p:nvPr>
            <p:ph type="sldNum" sz="quarter" idx="12"/>
          </p:nvPr>
        </p:nvSpPr>
        <p:spPr/>
        <p:txBody>
          <a:bodyPr/>
          <a:lstStyle/>
          <a:p>
            <a:fld id="{37290FF7-652B-4475-AEAB-8B1A5D23AE09}" type="slidenum">
              <a:rPr lang="en-US" smtClean="0"/>
              <a:t>54</a:t>
            </a:fld>
            <a:endParaRPr lang="en-US"/>
          </a:p>
        </p:txBody>
      </p:sp>
      <p:sp>
        <p:nvSpPr>
          <p:cNvPr id="6" name="Footer Placeholder 5"/>
          <p:cNvSpPr>
            <a:spLocks noGrp="1"/>
          </p:cNvSpPr>
          <p:nvPr>
            <p:ph type="ftr" sz="quarter" idx="3"/>
          </p:nvPr>
        </p:nvSpPr>
        <p:spPr/>
        <p:txBody>
          <a:bodyPr/>
          <a:lstStyle/>
          <a:p>
            <a:r>
              <a:rPr lang="en-US" dirty="0"/>
              <a:t>Kwartler CSCI 96</a:t>
            </a:r>
          </a:p>
        </p:txBody>
      </p:sp>
      <p:pic>
        <p:nvPicPr>
          <p:cNvPr id="5122"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283389"/>
            <a:ext cx="3813175" cy="48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88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ea typeface="ＭＳ Ｐゴシック" pitchFamily="34" charset="-128"/>
              </a:rPr>
              <a:t>Summary – Collaborative Filtering</a:t>
            </a:r>
          </a:p>
        </p:txBody>
      </p:sp>
      <p:sp>
        <p:nvSpPr>
          <p:cNvPr id="68610" name="Content Placeholder 2"/>
          <p:cNvSpPr>
            <a:spLocks noGrp="1"/>
          </p:cNvSpPr>
          <p:nvPr>
            <p:ph sz="quarter" idx="1"/>
          </p:nvPr>
        </p:nvSpPr>
        <p:spPr/>
        <p:txBody>
          <a:bodyPr/>
          <a:lstStyle/>
          <a:p>
            <a:r>
              <a:rPr lang="en-US" dirty="0">
                <a:ea typeface="ＭＳ Ｐゴシック" pitchFamily="34" charset="-128"/>
              </a:rPr>
              <a:t>User-based – for a new user, find other users who share his/her preferences, recommend the highest-rated item that new user does </a:t>
            </a:r>
            <a:r>
              <a:rPr lang="en-US" u="sng" dirty="0">
                <a:ea typeface="ＭＳ Ｐゴシック" pitchFamily="34" charset="-128"/>
              </a:rPr>
              <a:t>not</a:t>
            </a:r>
            <a:r>
              <a:rPr lang="en-US" dirty="0">
                <a:ea typeface="ＭＳ Ｐゴシック" pitchFamily="34" charset="-128"/>
              </a:rPr>
              <a:t> have.</a:t>
            </a:r>
          </a:p>
          <a:p>
            <a:endParaRPr lang="en-US" dirty="0">
              <a:ea typeface="ＭＳ Ｐゴシック" pitchFamily="34" charset="-128"/>
            </a:endParaRPr>
          </a:p>
          <a:p>
            <a:r>
              <a:rPr lang="en-US" dirty="0">
                <a:ea typeface="ＭＳ Ｐゴシック" pitchFamily="34" charset="-128"/>
              </a:rPr>
              <a:t>Item-based – for a new user considering an item, find another item that is most similar in terms of user preferences represented as previous transactions.</a:t>
            </a:r>
          </a:p>
          <a:p>
            <a:pPr lvl="1"/>
            <a:r>
              <a:rPr lang="en-US" dirty="0">
                <a:ea typeface="ＭＳ Ｐゴシック" pitchFamily="34" charset="-128"/>
              </a:rPr>
              <a:t>Ability to calculate item-item correlations in advance greatly speeds up the algorithm</a:t>
            </a:r>
          </a:p>
        </p:txBody>
      </p:sp>
      <p:pic>
        <p:nvPicPr>
          <p:cNvPr id="4" name="Picture 2" descr="Image result for pandora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012" y="3979248"/>
            <a:ext cx="3067891" cy="229903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12/7/20</a:t>
            </a:fld>
            <a:endParaRPr lang="en-US" dirty="0"/>
          </a:p>
        </p:txBody>
      </p:sp>
      <p:sp>
        <p:nvSpPr>
          <p:cNvPr id="6"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3492413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z="3200">
                <a:ea typeface="ＭＳ Ｐゴシック" pitchFamily="34" charset="-128"/>
              </a:rPr>
              <a:t>Association Rules vs. Collaborative Filtering</a:t>
            </a:r>
          </a:p>
        </p:txBody>
      </p:sp>
      <p:sp>
        <p:nvSpPr>
          <p:cNvPr id="69634" name="Content Placeholder 2"/>
          <p:cNvSpPr>
            <a:spLocks noGrp="1"/>
          </p:cNvSpPr>
          <p:nvPr>
            <p:ph sz="quarter" idx="1"/>
          </p:nvPr>
        </p:nvSpPr>
        <p:spPr/>
        <p:txBody>
          <a:bodyPr/>
          <a:lstStyle/>
          <a:p>
            <a:r>
              <a:rPr lang="en-US" dirty="0">
                <a:ea typeface="ＭＳ Ｐゴシック" pitchFamily="34" charset="-128"/>
              </a:rPr>
              <a:t>AR:  focus entirely on frequent (popular) item combinations.  Data rows are single transactions.  Ignores user dimension.  Often used in displays (what goes with what).  </a:t>
            </a:r>
          </a:p>
          <a:p>
            <a:r>
              <a:rPr lang="en-US" dirty="0">
                <a:ea typeface="ＭＳ Ｐゴシック" pitchFamily="34" charset="-128"/>
              </a:rPr>
              <a:t>CF:  focus is on user preferences.  Data rows are user purchases or ratings over time for a user or a particular item.  Can capture </a:t>
            </a:r>
            <a:r>
              <a:rPr lang="en-US" altLang="en-US" dirty="0">
                <a:ea typeface="ＭＳ Ｐゴシック" pitchFamily="34" charset="-128"/>
              </a:rPr>
              <a:t>“</a:t>
            </a:r>
            <a:r>
              <a:rPr lang="en-US" dirty="0">
                <a:ea typeface="ＭＳ Ｐゴシック" pitchFamily="34" charset="-128"/>
              </a:rPr>
              <a:t>long tail</a:t>
            </a:r>
            <a:r>
              <a:rPr lang="en-US" altLang="en-US" dirty="0">
                <a:ea typeface="ＭＳ Ｐゴシック" pitchFamily="34" charset="-128"/>
              </a:rPr>
              <a:t>”</a:t>
            </a:r>
            <a:r>
              <a:rPr lang="en-US" dirty="0">
                <a:ea typeface="ＭＳ Ｐゴシック" pitchFamily="34" charset="-128"/>
              </a:rPr>
              <a:t> of user preferences – useful for recommendations involving unusual or a large number of items </a:t>
            </a:r>
          </a:p>
          <a:p>
            <a:endParaRPr lang="en-US" dirty="0">
              <a:ea typeface="ＭＳ Ｐゴシック" pitchFamily="34" charset="-128"/>
            </a:endParaRPr>
          </a:p>
        </p:txBody>
      </p:sp>
      <p:sp>
        <p:nvSpPr>
          <p:cNvPr id="4" name="Date Placeholder 3"/>
          <p:cNvSpPr>
            <a:spLocks noGrp="1"/>
          </p:cNvSpPr>
          <p:nvPr>
            <p:ph type="dt" sz="half" idx="10"/>
          </p:nvPr>
        </p:nvSpPr>
        <p:spPr>
          <a:xfrm>
            <a:off x="628650" y="6356351"/>
            <a:ext cx="2057400" cy="365125"/>
          </a:xfrm>
        </p:spPr>
        <p:txBody>
          <a:bodyPr/>
          <a:lstStyle/>
          <a:p>
            <a:fld id="{D753EFC8-4232-4598-94F6-94C0EBAFC469}" type="datetime1">
              <a:rPr lang="en-US" smtClean="0"/>
              <a:t>12/7/20</a:t>
            </a:fld>
            <a:endParaRPr lang="en-US" dirty="0"/>
          </a:p>
        </p:txBody>
      </p:sp>
      <p:sp>
        <p:nvSpPr>
          <p:cNvPr id="5" name="Footer Placeholder 5"/>
          <p:cNvSpPr>
            <a:spLocks noGrp="1"/>
          </p:cNvSpPr>
          <p:nvPr>
            <p:ph type="ftr" sz="quarter" idx="3"/>
          </p:nvPr>
        </p:nvSpPr>
        <p:spPr>
          <a:xfrm>
            <a:off x="3028950" y="6356351"/>
            <a:ext cx="3086100" cy="365125"/>
          </a:xfrm>
        </p:spPr>
        <p:txBody>
          <a:bodyPr/>
          <a:lstStyle/>
          <a:p>
            <a:r>
              <a:rPr lang="en-US" dirty="0"/>
              <a:t>Kwartler CSCI 96</a:t>
            </a:r>
          </a:p>
        </p:txBody>
      </p:sp>
    </p:spTree>
    <p:extLst>
      <p:ext uri="{BB962C8B-B14F-4D97-AF65-F5344CB8AC3E}">
        <p14:creationId xmlns:p14="http://schemas.microsoft.com/office/powerpoint/2010/main" val="11042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85800" y="2438400"/>
            <a:ext cx="7772400" cy="1143000"/>
          </a:xfrm>
        </p:spPr>
        <p:txBody>
          <a:bodyPr/>
          <a:lstStyle/>
          <a:p>
            <a:pPr algn="ctr" eaLnBrk="1" hangingPunct="1"/>
            <a:r>
              <a:rPr lang="en-US">
                <a:ea typeface="ＭＳ Ｐゴシック" pitchFamily="34" charset="-128"/>
              </a:rPr>
              <a:t>Generating Rules</a:t>
            </a:r>
          </a:p>
        </p:txBody>
      </p:sp>
    </p:spTree>
    <p:extLst>
      <p:ext uri="{BB962C8B-B14F-4D97-AF65-F5344CB8AC3E}">
        <p14:creationId xmlns:p14="http://schemas.microsoft.com/office/powerpoint/2010/main" val="25146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Before Data Mining </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Rectangle 5"/>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Heuristic Based - A heuristic is a mental shortcut that allows people to solve problems and make judgments quickly and efficiently. </a:t>
            </a:r>
          </a:p>
        </p:txBody>
      </p:sp>
      <p:sp>
        <p:nvSpPr>
          <p:cNvPr id="7" name="TextBox 6"/>
          <p:cNvSpPr txBox="1"/>
          <p:nvPr/>
        </p:nvSpPr>
        <p:spPr>
          <a:xfrm>
            <a:off x="272955" y="2756848"/>
            <a:ext cx="8475260" cy="954107"/>
          </a:xfrm>
          <a:prstGeom prst="rect">
            <a:avLst/>
          </a:prstGeom>
          <a:noFill/>
        </p:spPr>
        <p:txBody>
          <a:bodyPr wrap="square" rtlCol="0">
            <a:spAutoFit/>
          </a:bodyPr>
          <a:lstStyle/>
          <a:p>
            <a:pPr algn="ctr"/>
            <a:r>
              <a:rPr lang="en-US" sz="2800" dirty="0"/>
              <a:t>“Hey </a:t>
            </a:r>
            <a:r>
              <a:rPr lang="en-US" sz="2800" dirty="0" err="1"/>
              <a:t>Lumberg</a:t>
            </a:r>
            <a:r>
              <a:rPr lang="en-US" sz="2800" dirty="0"/>
              <a:t>, you should put the salsa next to the tortilla chips in the grocery aisle.”</a:t>
            </a:r>
          </a:p>
        </p:txBody>
      </p:sp>
      <p:sp>
        <p:nvSpPr>
          <p:cNvPr id="8" name="Rectangle 7"/>
          <p:cNvSpPr/>
          <p:nvPr/>
        </p:nvSpPr>
        <p:spPr>
          <a:xfrm>
            <a:off x="193344" y="4628865"/>
            <a:ext cx="8570794" cy="3662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Based on experience and/or intuition based on existing mental maps.</a:t>
            </a:r>
          </a:p>
        </p:txBody>
      </p:sp>
      <p:sp>
        <p:nvSpPr>
          <p:cNvPr id="9" name="TextBox 8"/>
          <p:cNvSpPr txBox="1"/>
          <p:nvPr/>
        </p:nvSpPr>
        <p:spPr>
          <a:xfrm>
            <a:off x="191069" y="5090616"/>
            <a:ext cx="2969787" cy="646331"/>
          </a:xfrm>
          <a:prstGeom prst="rect">
            <a:avLst/>
          </a:prstGeom>
          <a:noFill/>
        </p:spPr>
        <p:txBody>
          <a:bodyPr wrap="none" rtlCol="0">
            <a:spAutoFit/>
          </a:bodyPr>
          <a:lstStyle/>
          <a:p>
            <a:pPr marL="285750" indent="-285750">
              <a:buFont typeface="Arial" panose="020B0604020202020204" pitchFamily="34" charset="0"/>
              <a:buChar char="•"/>
            </a:pPr>
            <a:r>
              <a:rPr lang="en-US" dirty="0"/>
              <a:t>Reduces Effort</a:t>
            </a:r>
          </a:p>
          <a:p>
            <a:pPr marL="285750" indent="-285750">
              <a:buFont typeface="Arial" panose="020B0604020202020204" pitchFamily="34" charset="0"/>
              <a:buChar char="•"/>
            </a:pPr>
            <a:r>
              <a:rPr lang="en-US" dirty="0"/>
              <a:t>Fast and Cognitively Frugal</a:t>
            </a:r>
          </a:p>
        </p:txBody>
      </p:sp>
    </p:spTree>
    <p:extLst>
      <p:ext uri="{BB962C8B-B14F-4D97-AF65-F5344CB8AC3E}">
        <p14:creationId xmlns:p14="http://schemas.microsoft.com/office/powerpoint/2010/main" val="368857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With Data Mining  - Association Rules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dirty="0"/>
              <a:t>Kwartler CSCI 96</a:t>
            </a:r>
          </a:p>
        </p:txBody>
      </p:sp>
      <p:pic>
        <p:nvPicPr>
          <p:cNvPr id="2050" name="Picture 2" descr="Image result for salsa chip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595" y="1827094"/>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7421" y="1992573"/>
            <a:ext cx="35757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Hypothesis driven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Supported by robust transaction level data</a:t>
            </a:r>
          </a:p>
        </p:txBody>
      </p:sp>
    </p:spTree>
    <p:extLst>
      <p:ext uri="{BB962C8B-B14F-4D97-AF65-F5344CB8AC3E}">
        <p14:creationId xmlns:p14="http://schemas.microsoft.com/office/powerpoint/2010/main" val="9176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12/7/20</a:t>
            </a:fld>
            <a:endParaRPr lang="en-US"/>
          </a:p>
        </p:txBody>
      </p:sp>
      <p:sp>
        <p:nvSpPr>
          <p:cNvPr id="3" name="Title 2"/>
          <p:cNvSpPr>
            <a:spLocks noGrp="1"/>
          </p:cNvSpPr>
          <p:nvPr>
            <p:ph type="title"/>
          </p:nvPr>
        </p:nvSpPr>
        <p:spPr/>
        <p:txBody>
          <a:bodyPr/>
          <a:lstStyle/>
          <a:p>
            <a:r>
              <a:rPr lang="en-US" dirty="0"/>
              <a:t>Example Association Rule</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dirty="0"/>
              <a:t>Kwartler CSCI 96</a:t>
            </a:r>
          </a:p>
        </p:txBody>
      </p:sp>
      <p:sp>
        <p:nvSpPr>
          <p:cNvPr id="6" name="TextBox 5"/>
          <p:cNvSpPr txBox="1"/>
          <p:nvPr/>
        </p:nvSpPr>
        <p:spPr>
          <a:xfrm>
            <a:off x="234604" y="2565779"/>
            <a:ext cx="8650090" cy="954107"/>
          </a:xfrm>
          <a:prstGeom prst="rect">
            <a:avLst/>
          </a:prstGeom>
          <a:noFill/>
        </p:spPr>
        <p:txBody>
          <a:bodyPr wrap="square" rtlCol="0">
            <a:spAutoFit/>
          </a:bodyPr>
          <a:lstStyle>
            <a:defPPr>
              <a:defRPr lang="en-US"/>
            </a:defPPr>
            <a:lvl1pPr algn="ctr">
              <a:defRPr sz="2800"/>
            </a:lvl1pPr>
          </a:lstStyle>
          <a:p>
            <a:r>
              <a:rPr lang="en-US" dirty="0"/>
              <a:t>If a customer buys tortilla chips then they will seek out and purchase salsa. </a:t>
            </a:r>
          </a:p>
        </p:txBody>
      </p:sp>
      <p:sp>
        <p:nvSpPr>
          <p:cNvPr id="7" name="Rectangle 6"/>
          <p:cNvSpPr/>
          <p:nvPr/>
        </p:nvSpPr>
        <p:spPr>
          <a:xfrm>
            <a:off x="286603" y="1446663"/>
            <a:ext cx="8570794" cy="64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 Based – Using transactional data, identify </a:t>
            </a:r>
            <a:r>
              <a:rPr lang="en-US" i="1" dirty="0"/>
              <a:t>antecedent</a:t>
            </a:r>
            <a:r>
              <a:rPr lang="en-US" dirty="0"/>
              <a:t> &amp; </a:t>
            </a:r>
            <a:r>
              <a:rPr lang="en-US" i="1" dirty="0"/>
              <a:t>consequent</a:t>
            </a:r>
            <a:r>
              <a:rPr lang="en-US" dirty="0"/>
              <a:t> item-sets.</a:t>
            </a:r>
          </a:p>
        </p:txBody>
      </p:sp>
      <p:sp>
        <p:nvSpPr>
          <p:cNvPr id="8" name="Rectangle 7"/>
          <p:cNvSpPr/>
          <p:nvPr/>
        </p:nvSpPr>
        <p:spPr>
          <a:xfrm>
            <a:off x="193344" y="4217155"/>
            <a:ext cx="8570794" cy="5459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Enabled by computers, affinity analysis can explore relationships more complex than previously possible with heuristics alone.</a:t>
            </a:r>
          </a:p>
        </p:txBody>
      </p:sp>
      <p:sp>
        <p:nvSpPr>
          <p:cNvPr id="9" name="TextBox 8"/>
          <p:cNvSpPr txBox="1"/>
          <p:nvPr/>
        </p:nvSpPr>
        <p:spPr>
          <a:xfrm>
            <a:off x="191069" y="4858600"/>
            <a:ext cx="7872155" cy="1200329"/>
          </a:xfrm>
          <a:prstGeom prst="rect">
            <a:avLst/>
          </a:prstGeom>
          <a:noFill/>
        </p:spPr>
        <p:txBody>
          <a:bodyPr wrap="none" rtlCol="0">
            <a:spAutoFit/>
          </a:bodyPr>
          <a:lstStyle/>
          <a:p>
            <a:pPr marL="285750" indent="-285750">
              <a:buFont typeface="Arial" panose="020B0604020202020204" pitchFamily="34" charset="0"/>
              <a:buChar char="•"/>
            </a:pPr>
            <a:r>
              <a:rPr lang="en-US" dirty="0"/>
              <a:t>Increased number of relationships yielding additional consumer insight, and $$</a:t>
            </a:r>
          </a:p>
          <a:p>
            <a:pPr marL="285750" indent="-285750">
              <a:buFont typeface="Arial" panose="020B0604020202020204" pitchFamily="34" charset="0"/>
              <a:buChar char="•"/>
            </a:pPr>
            <a:r>
              <a:rPr lang="en-US" dirty="0"/>
              <a:t>DRAWBACKS</a:t>
            </a:r>
          </a:p>
          <a:p>
            <a:pPr marL="742950" lvl="1" indent="-285750">
              <a:buFont typeface="Arial" panose="020B0604020202020204" pitchFamily="34" charset="0"/>
              <a:buChar char="•"/>
            </a:pPr>
            <a:r>
              <a:rPr lang="en-US" dirty="0"/>
              <a:t>Technical Acumen</a:t>
            </a:r>
          </a:p>
          <a:p>
            <a:pPr marL="742950" lvl="1" indent="-285750">
              <a:buFont typeface="Arial" panose="020B0604020202020204" pitchFamily="34" charset="0"/>
              <a:buChar char="•"/>
            </a:pPr>
            <a:r>
              <a:rPr lang="en-US" dirty="0"/>
              <a:t>Without shortcuts, computationally intensive</a:t>
            </a:r>
          </a:p>
        </p:txBody>
      </p:sp>
    </p:spTree>
    <p:extLst>
      <p:ext uri="{BB962C8B-B14F-4D97-AF65-F5344CB8AC3E}">
        <p14:creationId xmlns:p14="http://schemas.microsoft.com/office/powerpoint/2010/main" val="330555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4549</TotalTime>
  <Words>3200</Words>
  <Application>Microsoft Macintosh PowerPoint</Application>
  <PresentationFormat>On-screen Show (4:3)</PresentationFormat>
  <Paragraphs>538</Paragraphs>
  <Slides>56</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Calibri Light</vt:lpstr>
      <vt:lpstr>Courier New</vt:lpstr>
      <vt:lpstr>Franklin Gothic Book</vt:lpstr>
      <vt:lpstr>Rockwell</vt:lpstr>
      <vt:lpstr>verdana</vt:lpstr>
      <vt:lpstr>Wingdings 2</vt:lpstr>
      <vt:lpstr>1_Office Theme</vt:lpstr>
      <vt:lpstr>Recommendation Engines</vt:lpstr>
      <vt:lpstr>Agenda</vt:lpstr>
      <vt:lpstr>What are Association Rules?</vt:lpstr>
      <vt:lpstr>What are some recommendation systems you have encountered?</vt:lpstr>
      <vt:lpstr>Many business profit by having exceptional recommendation analysis.</vt:lpstr>
      <vt:lpstr>Generating Rules</vt:lpstr>
      <vt:lpstr>Before Data Mining </vt:lpstr>
      <vt:lpstr>With Data Mining  - Association Rules</vt:lpstr>
      <vt:lpstr>Example Association Rule</vt:lpstr>
      <vt:lpstr>Example Association Rule</vt:lpstr>
      <vt:lpstr>Example Association Rule</vt:lpstr>
      <vt:lpstr>What is the antecedent &amp; consequent?</vt:lpstr>
      <vt:lpstr>What is the antecedent &amp; consequent?</vt:lpstr>
      <vt:lpstr>What is the antecedent &amp; consequent?</vt:lpstr>
      <vt:lpstr>What is the antecedent &amp; consequent?</vt:lpstr>
      <vt:lpstr>What is the antecedent &amp; consequent?</vt:lpstr>
      <vt:lpstr>What is the antecedent &amp; consequent?</vt:lpstr>
      <vt:lpstr>Tiny Example: Phone Faceplates</vt:lpstr>
      <vt:lpstr>Many Rules are Possible</vt:lpstr>
      <vt:lpstr>Rules on Rules on Rules…10 transactions yet many possibilities</vt:lpstr>
      <vt:lpstr>Frequent Item Sets</vt:lpstr>
      <vt:lpstr>Support</vt:lpstr>
      <vt:lpstr>Apriori Algorithm</vt:lpstr>
      <vt:lpstr>Generating Frequent Item Sets</vt:lpstr>
      <vt:lpstr>Apriori Algo</vt:lpstr>
      <vt:lpstr>Apriori Algo</vt:lpstr>
      <vt:lpstr>Apriori Algo</vt:lpstr>
      <vt:lpstr>Apriori Algo</vt:lpstr>
      <vt:lpstr>Apriori Algo</vt:lpstr>
      <vt:lpstr>Measures of Rule Performance</vt:lpstr>
      <vt:lpstr>Confidence</vt:lpstr>
      <vt:lpstr>KPI Example – Baseline Transactions</vt:lpstr>
      <vt:lpstr>SUPPORT – frequency among all transactions</vt:lpstr>
      <vt:lpstr>CONFIDENCE – better than natural occurrence</vt:lpstr>
      <vt:lpstr>Confidence</vt:lpstr>
      <vt:lpstr>Measures of Rule Performance</vt:lpstr>
      <vt:lpstr>Lift</vt:lpstr>
      <vt:lpstr>Lift</vt:lpstr>
      <vt:lpstr>Alternate Data Format: Binary Matrix </vt:lpstr>
      <vt:lpstr>Process of Rule Selection </vt:lpstr>
      <vt:lpstr>Generating Rules in R</vt:lpstr>
      <vt:lpstr>Interpretation</vt:lpstr>
      <vt:lpstr>Example: Charles Book Club</vt:lpstr>
      <vt:lpstr>Let’s Practice! Open A_AssociationRules.R</vt:lpstr>
      <vt:lpstr>Summary – Association Rules </vt:lpstr>
      <vt:lpstr>Agenda</vt:lpstr>
      <vt:lpstr>Collaborative Filtering</vt:lpstr>
      <vt:lpstr>Item-user matrix</vt:lpstr>
      <vt:lpstr>More efficient to store as rows of triplets</vt:lpstr>
      <vt:lpstr>User-based Collaborative Filtering</vt:lpstr>
      <vt:lpstr>Measuring Proximity Pearson Correlation</vt:lpstr>
      <vt:lpstr>Proximity Measure - Cosine Similarity</vt:lpstr>
      <vt:lpstr>Major Challenge to Collaborative Filtering</vt:lpstr>
      <vt:lpstr>Open B_CollaborativeFiltering.R </vt:lpstr>
      <vt:lpstr>Summary – Collaborative Filtering</vt:lpstr>
      <vt:lpstr>Association Rules vs. Collaborative Filtering</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172</cp:revision>
  <dcterms:created xsi:type="dcterms:W3CDTF">2018-05-23T17:24:59Z</dcterms:created>
  <dcterms:modified xsi:type="dcterms:W3CDTF">2020-12-07T19:05:45Z</dcterms:modified>
</cp:coreProperties>
</file>