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833-BB03-429E-B684-2B9648B4BF2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DC26-C7B3-4D64-B68A-7777C442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2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1A1B-985A-496E-AA08-92F44E842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4C2C3-9ADF-4DC6-BE71-9039B311D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3BF4-E43F-4E76-AFB2-78C50B04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05E-F9BB-4BCF-B929-726DA23D4A0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B65C-63CF-45E2-9BEE-117CF9F4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CA57A-158E-4B28-B0C1-8015283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4AC6-6F8B-436B-A254-453D4629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6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86A6-6B79-42BD-9D81-270620FF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225E7-2BD8-4359-ACED-2E4FFC6E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5BF0-8CE1-47E1-A718-5A9DD8B9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05E-F9BB-4BCF-B929-726DA23D4A0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4557-7248-4B0D-AD2C-C2E9F0A6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27BA4-F865-4C80-AD5C-D8683F6B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4AC6-6F8B-436B-A254-453D4629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91BF7-08E6-483B-84F6-A4B207DE6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82EA-A758-4D08-B947-BCF76A1EA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4B223-BA19-44BE-BACA-AB4CFA5F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05E-F9BB-4BCF-B929-726DA23D4A0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BA44-4A7F-45B7-8723-D9AF223E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D81A-9F6B-4855-9228-72DD2A8C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4AC6-6F8B-436B-A254-453D4629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FF9A-0558-42A3-81B2-2A8D8A05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8C2A-2569-4D3B-96F5-6DF76320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17F8-40BC-4153-A93C-BE3A851B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05E-F9BB-4BCF-B929-726DA23D4A0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7EB7-DF04-46D3-8940-7EA1A826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7EFD-9943-4E21-92D0-AF22E645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4AC6-6F8B-436B-A254-453D4629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0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A5DF-6CF5-44ED-8C21-8E88D877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C2C4-4C7A-47C0-9A94-616F587F1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2B27-2386-4E35-A262-38DF6FD3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05E-F9BB-4BCF-B929-726DA23D4A0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525D7-409C-4BD5-AB2A-3656964F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916F-BE7C-440C-9E1D-6B51634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4AC6-6F8B-436B-A254-453D4629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A122-BE78-4439-BC23-3E9A1D0C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08AE-8A1A-44C4-A5A8-E8CC34E96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7CA57-3722-462E-9831-3AD1DA7A7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FC403-AE1A-4758-91F1-CDBAB419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05E-F9BB-4BCF-B929-726DA23D4A0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0FABF-2F0B-4E34-9B35-D51A0B77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72828-F1BF-42D1-8BA1-A1BBEAC3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4AC6-6F8B-436B-A254-453D4629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586B-4197-419C-A833-ED17CF6F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51E8C-EB72-4C67-A8A1-5712AB23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7B4E3-4F22-453E-AD53-B44C6A18B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1DDD0-2F05-496E-8840-B2238FFBF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660AE-7A48-4CD6-9AE0-22387D2E9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89AEF-F80D-40B9-AA79-F3880797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05E-F9BB-4BCF-B929-726DA23D4A0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369D1-98A8-4DCD-9CE3-C24B6952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5FAD3-1CA1-4A9A-90BE-ABA62095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4AC6-6F8B-436B-A254-453D4629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30DA-41E2-4557-8417-D9E8C7B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852AF-C0E2-43AF-B466-4E77A935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05E-F9BB-4BCF-B929-726DA23D4A0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3BD49-8BF3-4D73-9514-5F5DD4D2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0BE5-DA0C-4171-9982-1EC8D314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4AC6-6F8B-436B-A254-453D4629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0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D49B6-2C3A-46E1-BD08-5044C35C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05E-F9BB-4BCF-B929-726DA23D4A0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71D0F-EFD6-41C8-8FAC-EF72847B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53413-38F8-40CA-A347-5B82FF7F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4AC6-6F8B-436B-A254-453D4629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2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F62D-E86D-484D-B437-9C92842F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296D-F285-4BE4-90A1-4E1BE8A1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2CF07-B8B4-4334-8347-8DCB23368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70F92-E4F8-45E6-93CE-4C1ADD3D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05E-F9BB-4BCF-B929-726DA23D4A0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B5171-3137-45CE-9D3F-0236CC93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388F-9BCC-4245-868F-9CE99852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4AC6-6F8B-436B-A254-453D4629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4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CAF4-20B4-4FDD-8CD3-1DCAAE9D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87BE0-0F92-4E8F-8D44-6A236E5AC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0AE82-CA4D-4333-A0A9-E6D0BDF52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5039A-8E99-4B4F-8F70-EAF12083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05E-F9BB-4BCF-B929-726DA23D4A0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E36D8-B100-478B-98E3-6A00BBED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155EF-396A-48E0-A846-C63E89B4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4AC6-6F8B-436B-A254-453D4629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792E9-2B81-4565-B697-5F2EC67D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497BE-316A-46AE-BE1C-DF9423ED9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C61CA-6703-42D5-AAFA-90A1AAFAD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B705E-F9BB-4BCF-B929-726DA23D4A0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BBB2E-3BF1-450F-966A-11B4BC97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BA58-7863-41BF-8C12-2BB92E369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F4AC6-6F8B-436B-A254-453D4629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E6A1B8D-E99E-4611-B653-E2A9761C07BC}"/>
              </a:ext>
            </a:extLst>
          </p:cNvPr>
          <p:cNvSpPr txBox="1"/>
          <p:nvPr/>
        </p:nvSpPr>
        <p:spPr>
          <a:xfrm>
            <a:off x="2995868" y="1047774"/>
            <a:ext cx="651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CRISA Market Segmentation Analysis</a:t>
            </a:r>
            <a:endParaRPr lang="en-US" sz="3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AC8DE-BB77-47C5-91FE-524818E1E420}"/>
              </a:ext>
            </a:extLst>
          </p:cNvPr>
          <p:cNvSpPr txBox="1"/>
          <p:nvPr/>
        </p:nvSpPr>
        <p:spPr>
          <a:xfrm>
            <a:off x="2041625" y="3261114"/>
            <a:ext cx="421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From </a:t>
            </a:r>
          </a:p>
          <a:p>
            <a:r>
              <a:rPr lang="it-IT" b="1" dirty="0"/>
              <a:t>Purchaser Demographics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EFE6A1-92BD-49C5-ADDB-6FB2C05A1953}"/>
              </a:ext>
            </a:extLst>
          </p:cNvPr>
          <p:cNvSpPr txBox="1"/>
          <p:nvPr/>
        </p:nvSpPr>
        <p:spPr>
          <a:xfrm>
            <a:off x="4824780" y="2327680"/>
            <a:ext cx="254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u="sng" dirty="0"/>
              <a:t>Market Segmentation</a:t>
            </a:r>
            <a:endParaRPr lang="en-US" sz="20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187A4F-95AA-4297-A418-E7EECFB8DCAE}"/>
              </a:ext>
            </a:extLst>
          </p:cNvPr>
          <p:cNvSpPr txBox="1"/>
          <p:nvPr/>
        </p:nvSpPr>
        <p:spPr>
          <a:xfrm>
            <a:off x="6511237" y="3261114"/>
            <a:ext cx="421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To </a:t>
            </a:r>
          </a:p>
          <a:p>
            <a:pPr algn="r"/>
            <a:r>
              <a:rPr lang="it-IT" b="1" dirty="0"/>
              <a:t>Purchase Process </a:t>
            </a:r>
            <a:r>
              <a:rPr lang="it-IT" dirty="0"/>
              <a:t>and </a:t>
            </a:r>
            <a:r>
              <a:rPr lang="it-IT" b="1" dirty="0"/>
              <a:t>Brand Loyalty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05DDB-2A25-47D7-AFF9-FDED03F73DC0}"/>
              </a:ext>
            </a:extLst>
          </p:cNvPr>
          <p:cNvSpPr txBox="1"/>
          <p:nvPr/>
        </p:nvSpPr>
        <p:spPr>
          <a:xfrm>
            <a:off x="5234117" y="4922263"/>
            <a:ext cx="191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Cost-effective</a:t>
            </a:r>
          </a:p>
          <a:p>
            <a:pPr algn="ctr"/>
            <a:r>
              <a:rPr lang="it-IT" sz="2000" b="1" dirty="0"/>
              <a:t>promotions</a:t>
            </a:r>
            <a:endParaRPr lang="en-US" sz="20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E572-49DB-4887-99A6-11A46343DE83}"/>
              </a:ext>
            </a:extLst>
          </p:cNvPr>
          <p:cNvCxnSpPr>
            <a:cxnSpLocks/>
          </p:cNvCxnSpPr>
          <p:nvPr/>
        </p:nvCxnSpPr>
        <p:spPr>
          <a:xfrm>
            <a:off x="2217549" y="3907445"/>
            <a:ext cx="84124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irplane with solid fill">
            <a:extLst>
              <a:ext uri="{FF2B5EF4-FFF2-40B4-BE49-F238E27FC236}">
                <a16:creationId xmlns:a16="http://schemas.microsoft.com/office/drawing/2014/main" id="{C6306EA7-FE2C-4551-A92E-6D2FC194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616363" y="3450245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A9709DD-4BEB-4D6E-9E11-C31689FED771}"/>
              </a:ext>
            </a:extLst>
          </p:cNvPr>
          <p:cNvSpPr txBox="1"/>
          <p:nvPr/>
        </p:nvSpPr>
        <p:spPr>
          <a:xfrm>
            <a:off x="8618127" y="5793939"/>
            <a:ext cx="3469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Fabrizio Fiorini</a:t>
            </a:r>
          </a:p>
          <a:p>
            <a:r>
              <a:rPr lang="it-IT" sz="1600" dirty="0"/>
              <a:t>Fundamentals of Machine Learning</a:t>
            </a:r>
          </a:p>
          <a:p>
            <a:r>
              <a:rPr lang="it-IT" sz="1600" dirty="0"/>
              <a:t>Kent State University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841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B01C1F-7B71-418A-AD06-5379634303ED}"/>
              </a:ext>
            </a:extLst>
          </p:cNvPr>
          <p:cNvSpPr txBox="1"/>
          <p:nvPr/>
        </p:nvSpPr>
        <p:spPr>
          <a:xfrm>
            <a:off x="2003278" y="1435904"/>
            <a:ext cx="421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Brand Loyalty Metric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46902-8DCC-4C1A-84EF-2BFDE9A8C758}"/>
              </a:ext>
            </a:extLst>
          </p:cNvPr>
          <p:cNvSpPr txBox="1"/>
          <p:nvPr/>
        </p:nvSpPr>
        <p:spPr>
          <a:xfrm>
            <a:off x="5020529" y="1455963"/>
            <a:ext cx="516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«Highest percentage of purchase by Brand»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EAD560-4C80-4462-8DB9-BAE12F26CB1D}"/>
              </a:ext>
            </a:extLst>
          </p:cNvPr>
          <p:cNvSpPr/>
          <p:nvPr/>
        </p:nvSpPr>
        <p:spPr>
          <a:xfrm>
            <a:off x="1394839" y="4332461"/>
            <a:ext cx="2771481" cy="1267061"/>
          </a:xfrm>
          <a:custGeom>
            <a:avLst/>
            <a:gdLst>
              <a:gd name="connsiteX0" fmla="*/ 0 w 2771481"/>
              <a:gd name="connsiteY0" fmla="*/ 211181 h 1267061"/>
              <a:gd name="connsiteX1" fmla="*/ 211181 w 2771481"/>
              <a:gd name="connsiteY1" fmla="*/ 0 h 1267061"/>
              <a:gd name="connsiteX2" fmla="*/ 774970 w 2771481"/>
              <a:gd name="connsiteY2" fmla="*/ 0 h 1267061"/>
              <a:gd name="connsiteX3" fmla="*/ 1362249 w 2771481"/>
              <a:gd name="connsiteY3" fmla="*/ 0 h 1267061"/>
              <a:gd name="connsiteX4" fmla="*/ 1926038 w 2771481"/>
              <a:gd name="connsiteY4" fmla="*/ 0 h 1267061"/>
              <a:gd name="connsiteX5" fmla="*/ 2560300 w 2771481"/>
              <a:gd name="connsiteY5" fmla="*/ 0 h 1267061"/>
              <a:gd name="connsiteX6" fmla="*/ 2771481 w 2771481"/>
              <a:gd name="connsiteY6" fmla="*/ 211181 h 1267061"/>
              <a:gd name="connsiteX7" fmla="*/ 2771481 w 2771481"/>
              <a:gd name="connsiteY7" fmla="*/ 633531 h 1267061"/>
              <a:gd name="connsiteX8" fmla="*/ 2771481 w 2771481"/>
              <a:gd name="connsiteY8" fmla="*/ 1055880 h 1267061"/>
              <a:gd name="connsiteX9" fmla="*/ 2560300 w 2771481"/>
              <a:gd name="connsiteY9" fmla="*/ 1267061 h 1267061"/>
              <a:gd name="connsiteX10" fmla="*/ 1973020 w 2771481"/>
              <a:gd name="connsiteY10" fmla="*/ 1267061 h 1267061"/>
              <a:gd name="connsiteX11" fmla="*/ 1456214 w 2771481"/>
              <a:gd name="connsiteY11" fmla="*/ 1267061 h 1267061"/>
              <a:gd name="connsiteX12" fmla="*/ 868934 w 2771481"/>
              <a:gd name="connsiteY12" fmla="*/ 1267061 h 1267061"/>
              <a:gd name="connsiteX13" fmla="*/ 211181 w 2771481"/>
              <a:gd name="connsiteY13" fmla="*/ 1267061 h 1267061"/>
              <a:gd name="connsiteX14" fmla="*/ 0 w 2771481"/>
              <a:gd name="connsiteY14" fmla="*/ 1055880 h 1267061"/>
              <a:gd name="connsiteX15" fmla="*/ 0 w 2771481"/>
              <a:gd name="connsiteY15" fmla="*/ 633531 h 1267061"/>
              <a:gd name="connsiteX16" fmla="*/ 0 w 2771481"/>
              <a:gd name="connsiteY16" fmla="*/ 211181 h 126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71481" h="1267061" extrusionOk="0">
                <a:moveTo>
                  <a:pt x="0" y="211181"/>
                </a:moveTo>
                <a:cubicBezTo>
                  <a:pt x="3196" y="114224"/>
                  <a:pt x="107906" y="-6076"/>
                  <a:pt x="211181" y="0"/>
                </a:cubicBezTo>
                <a:cubicBezTo>
                  <a:pt x="394270" y="11003"/>
                  <a:pt x="560344" y="17974"/>
                  <a:pt x="774970" y="0"/>
                </a:cubicBezTo>
                <a:cubicBezTo>
                  <a:pt x="989596" y="-17974"/>
                  <a:pt x="1104279" y="17422"/>
                  <a:pt x="1362249" y="0"/>
                </a:cubicBezTo>
                <a:cubicBezTo>
                  <a:pt x="1620219" y="-17422"/>
                  <a:pt x="1799157" y="-11623"/>
                  <a:pt x="1926038" y="0"/>
                </a:cubicBezTo>
                <a:cubicBezTo>
                  <a:pt x="2052919" y="11623"/>
                  <a:pt x="2394597" y="-17603"/>
                  <a:pt x="2560300" y="0"/>
                </a:cubicBezTo>
                <a:cubicBezTo>
                  <a:pt x="2668209" y="-24655"/>
                  <a:pt x="2752448" y="72758"/>
                  <a:pt x="2771481" y="211181"/>
                </a:cubicBezTo>
                <a:cubicBezTo>
                  <a:pt x="2791026" y="347715"/>
                  <a:pt x="2781336" y="424076"/>
                  <a:pt x="2771481" y="633531"/>
                </a:cubicBezTo>
                <a:cubicBezTo>
                  <a:pt x="2761627" y="842986"/>
                  <a:pt x="2761548" y="922987"/>
                  <a:pt x="2771481" y="1055880"/>
                </a:cubicBezTo>
                <a:cubicBezTo>
                  <a:pt x="2766474" y="1192646"/>
                  <a:pt x="2673200" y="1290578"/>
                  <a:pt x="2560300" y="1267061"/>
                </a:cubicBezTo>
                <a:cubicBezTo>
                  <a:pt x="2398964" y="1280142"/>
                  <a:pt x="2107267" y="1252052"/>
                  <a:pt x="1973020" y="1267061"/>
                </a:cubicBezTo>
                <a:cubicBezTo>
                  <a:pt x="1838773" y="1282070"/>
                  <a:pt x="1692915" y="1283868"/>
                  <a:pt x="1456214" y="1267061"/>
                </a:cubicBezTo>
                <a:cubicBezTo>
                  <a:pt x="1219513" y="1250254"/>
                  <a:pt x="1072892" y="1239297"/>
                  <a:pt x="868934" y="1267061"/>
                </a:cubicBezTo>
                <a:cubicBezTo>
                  <a:pt x="664976" y="1294825"/>
                  <a:pt x="522967" y="1249954"/>
                  <a:pt x="211181" y="1267061"/>
                </a:cubicBezTo>
                <a:cubicBezTo>
                  <a:pt x="70683" y="1263856"/>
                  <a:pt x="8761" y="1183259"/>
                  <a:pt x="0" y="1055880"/>
                </a:cubicBezTo>
                <a:cubicBezTo>
                  <a:pt x="-6224" y="912894"/>
                  <a:pt x="-10281" y="788940"/>
                  <a:pt x="0" y="633531"/>
                </a:cubicBezTo>
                <a:cubicBezTo>
                  <a:pt x="10281" y="478122"/>
                  <a:pt x="-12420" y="324544"/>
                  <a:pt x="0" y="211181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283008404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 1</a:t>
            </a:r>
          </a:p>
          <a:p>
            <a:endParaRPr lang="it-IT" sz="800" dirty="0"/>
          </a:p>
          <a:p>
            <a:endParaRPr lang="it-IT" sz="800" dirty="0"/>
          </a:p>
          <a:p>
            <a:endParaRPr lang="it-IT" sz="800" dirty="0"/>
          </a:p>
          <a:p>
            <a:r>
              <a:rPr lang="en-US" sz="2400" b="1" dirty="0">
                <a:solidFill>
                  <a:schemeClr val="tx1"/>
                </a:solidFill>
              </a:rPr>
              <a:t>Purchase Behavior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6EBE54-A130-43C6-900C-22C51B647EF8}"/>
              </a:ext>
            </a:extLst>
          </p:cNvPr>
          <p:cNvSpPr/>
          <p:nvPr/>
        </p:nvSpPr>
        <p:spPr>
          <a:xfrm>
            <a:off x="4710106" y="4332461"/>
            <a:ext cx="2771481" cy="1267061"/>
          </a:xfrm>
          <a:custGeom>
            <a:avLst/>
            <a:gdLst>
              <a:gd name="connsiteX0" fmla="*/ 0 w 2771481"/>
              <a:gd name="connsiteY0" fmla="*/ 211181 h 1267061"/>
              <a:gd name="connsiteX1" fmla="*/ 211181 w 2771481"/>
              <a:gd name="connsiteY1" fmla="*/ 0 h 1267061"/>
              <a:gd name="connsiteX2" fmla="*/ 774970 w 2771481"/>
              <a:gd name="connsiteY2" fmla="*/ 0 h 1267061"/>
              <a:gd name="connsiteX3" fmla="*/ 1362249 w 2771481"/>
              <a:gd name="connsiteY3" fmla="*/ 0 h 1267061"/>
              <a:gd name="connsiteX4" fmla="*/ 1926038 w 2771481"/>
              <a:gd name="connsiteY4" fmla="*/ 0 h 1267061"/>
              <a:gd name="connsiteX5" fmla="*/ 2560300 w 2771481"/>
              <a:gd name="connsiteY5" fmla="*/ 0 h 1267061"/>
              <a:gd name="connsiteX6" fmla="*/ 2771481 w 2771481"/>
              <a:gd name="connsiteY6" fmla="*/ 211181 h 1267061"/>
              <a:gd name="connsiteX7" fmla="*/ 2771481 w 2771481"/>
              <a:gd name="connsiteY7" fmla="*/ 633531 h 1267061"/>
              <a:gd name="connsiteX8" fmla="*/ 2771481 w 2771481"/>
              <a:gd name="connsiteY8" fmla="*/ 1055880 h 1267061"/>
              <a:gd name="connsiteX9" fmla="*/ 2560300 w 2771481"/>
              <a:gd name="connsiteY9" fmla="*/ 1267061 h 1267061"/>
              <a:gd name="connsiteX10" fmla="*/ 1973020 w 2771481"/>
              <a:gd name="connsiteY10" fmla="*/ 1267061 h 1267061"/>
              <a:gd name="connsiteX11" fmla="*/ 1456214 w 2771481"/>
              <a:gd name="connsiteY11" fmla="*/ 1267061 h 1267061"/>
              <a:gd name="connsiteX12" fmla="*/ 868934 w 2771481"/>
              <a:gd name="connsiteY12" fmla="*/ 1267061 h 1267061"/>
              <a:gd name="connsiteX13" fmla="*/ 211181 w 2771481"/>
              <a:gd name="connsiteY13" fmla="*/ 1267061 h 1267061"/>
              <a:gd name="connsiteX14" fmla="*/ 0 w 2771481"/>
              <a:gd name="connsiteY14" fmla="*/ 1055880 h 1267061"/>
              <a:gd name="connsiteX15" fmla="*/ 0 w 2771481"/>
              <a:gd name="connsiteY15" fmla="*/ 633531 h 1267061"/>
              <a:gd name="connsiteX16" fmla="*/ 0 w 2771481"/>
              <a:gd name="connsiteY16" fmla="*/ 211181 h 126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71481" h="1267061" extrusionOk="0">
                <a:moveTo>
                  <a:pt x="0" y="211181"/>
                </a:moveTo>
                <a:cubicBezTo>
                  <a:pt x="3196" y="114224"/>
                  <a:pt x="107906" y="-6076"/>
                  <a:pt x="211181" y="0"/>
                </a:cubicBezTo>
                <a:cubicBezTo>
                  <a:pt x="394270" y="11003"/>
                  <a:pt x="560344" y="17974"/>
                  <a:pt x="774970" y="0"/>
                </a:cubicBezTo>
                <a:cubicBezTo>
                  <a:pt x="989596" y="-17974"/>
                  <a:pt x="1104279" y="17422"/>
                  <a:pt x="1362249" y="0"/>
                </a:cubicBezTo>
                <a:cubicBezTo>
                  <a:pt x="1620219" y="-17422"/>
                  <a:pt x="1799157" y="-11623"/>
                  <a:pt x="1926038" y="0"/>
                </a:cubicBezTo>
                <a:cubicBezTo>
                  <a:pt x="2052919" y="11623"/>
                  <a:pt x="2394597" y="-17603"/>
                  <a:pt x="2560300" y="0"/>
                </a:cubicBezTo>
                <a:cubicBezTo>
                  <a:pt x="2668209" y="-24655"/>
                  <a:pt x="2752448" y="72758"/>
                  <a:pt x="2771481" y="211181"/>
                </a:cubicBezTo>
                <a:cubicBezTo>
                  <a:pt x="2791026" y="347715"/>
                  <a:pt x="2781336" y="424076"/>
                  <a:pt x="2771481" y="633531"/>
                </a:cubicBezTo>
                <a:cubicBezTo>
                  <a:pt x="2761627" y="842986"/>
                  <a:pt x="2761548" y="922987"/>
                  <a:pt x="2771481" y="1055880"/>
                </a:cubicBezTo>
                <a:cubicBezTo>
                  <a:pt x="2766474" y="1192646"/>
                  <a:pt x="2673200" y="1290578"/>
                  <a:pt x="2560300" y="1267061"/>
                </a:cubicBezTo>
                <a:cubicBezTo>
                  <a:pt x="2398964" y="1280142"/>
                  <a:pt x="2107267" y="1252052"/>
                  <a:pt x="1973020" y="1267061"/>
                </a:cubicBezTo>
                <a:cubicBezTo>
                  <a:pt x="1838773" y="1282070"/>
                  <a:pt x="1692915" y="1283868"/>
                  <a:pt x="1456214" y="1267061"/>
                </a:cubicBezTo>
                <a:cubicBezTo>
                  <a:pt x="1219513" y="1250254"/>
                  <a:pt x="1072892" y="1239297"/>
                  <a:pt x="868934" y="1267061"/>
                </a:cubicBezTo>
                <a:cubicBezTo>
                  <a:pt x="664976" y="1294825"/>
                  <a:pt x="522967" y="1249954"/>
                  <a:pt x="211181" y="1267061"/>
                </a:cubicBezTo>
                <a:cubicBezTo>
                  <a:pt x="70683" y="1263856"/>
                  <a:pt x="8761" y="1183259"/>
                  <a:pt x="0" y="1055880"/>
                </a:cubicBezTo>
                <a:cubicBezTo>
                  <a:pt x="-6224" y="912894"/>
                  <a:pt x="-10281" y="788940"/>
                  <a:pt x="0" y="633531"/>
                </a:cubicBezTo>
                <a:cubicBezTo>
                  <a:pt x="10281" y="478122"/>
                  <a:pt x="-12420" y="324544"/>
                  <a:pt x="0" y="211181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283008404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 2</a:t>
            </a:r>
          </a:p>
          <a:p>
            <a:endParaRPr lang="it-IT" sz="800" dirty="0"/>
          </a:p>
          <a:p>
            <a:endParaRPr lang="it-IT" sz="800" dirty="0"/>
          </a:p>
          <a:p>
            <a:endParaRPr lang="it-IT" sz="800" dirty="0"/>
          </a:p>
          <a:p>
            <a:r>
              <a:rPr lang="en-US" sz="2400" b="1" dirty="0">
                <a:solidFill>
                  <a:schemeClr val="tx1"/>
                </a:solidFill>
              </a:rPr>
              <a:t>Basis of Purchase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18D1F0-DC4F-4950-AFC4-A292E49023AB}"/>
              </a:ext>
            </a:extLst>
          </p:cNvPr>
          <p:cNvSpPr/>
          <p:nvPr/>
        </p:nvSpPr>
        <p:spPr>
          <a:xfrm>
            <a:off x="8025373" y="4426731"/>
            <a:ext cx="2771481" cy="1267062"/>
          </a:xfrm>
          <a:custGeom>
            <a:avLst/>
            <a:gdLst>
              <a:gd name="connsiteX0" fmla="*/ 0 w 2771481"/>
              <a:gd name="connsiteY0" fmla="*/ 211181 h 1267062"/>
              <a:gd name="connsiteX1" fmla="*/ 211181 w 2771481"/>
              <a:gd name="connsiteY1" fmla="*/ 0 h 1267062"/>
              <a:gd name="connsiteX2" fmla="*/ 774970 w 2771481"/>
              <a:gd name="connsiteY2" fmla="*/ 0 h 1267062"/>
              <a:gd name="connsiteX3" fmla="*/ 1362249 w 2771481"/>
              <a:gd name="connsiteY3" fmla="*/ 0 h 1267062"/>
              <a:gd name="connsiteX4" fmla="*/ 1926038 w 2771481"/>
              <a:gd name="connsiteY4" fmla="*/ 0 h 1267062"/>
              <a:gd name="connsiteX5" fmla="*/ 2560300 w 2771481"/>
              <a:gd name="connsiteY5" fmla="*/ 0 h 1267062"/>
              <a:gd name="connsiteX6" fmla="*/ 2771481 w 2771481"/>
              <a:gd name="connsiteY6" fmla="*/ 211181 h 1267062"/>
              <a:gd name="connsiteX7" fmla="*/ 2771481 w 2771481"/>
              <a:gd name="connsiteY7" fmla="*/ 633531 h 1267062"/>
              <a:gd name="connsiteX8" fmla="*/ 2771481 w 2771481"/>
              <a:gd name="connsiteY8" fmla="*/ 1055881 h 1267062"/>
              <a:gd name="connsiteX9" fmla="*/ 2560300 w 2771481"/>
              <a:gd name="connsiteY9" fmla="*/ 1267062 h 1267062"/>
              <a:gd name="connsiteX10" fmla="*/ 1973020 w 2771481"/>
              <a:gd name="connsiteY10" fmla="*/ 1267062 h 1267062"/>
              <a:gd name="connsiteX11" fmla="*/ 1456214 w 2771481"/>
              <a:gd name="connsiteY11" fmla="*/ 1267062 h 1267062"/>
              <a:gd name="connsiteX12" fmla="*/ 868934 w 2771481"/>
              <a:gd name="connsiteY12" fmla="*/ 1267062 h 1267062"/>
              <a:gd name="connsiteX13" fmla="*/ 211181 w 2771481"/>
              <a:gd name="connsiteY13" fmla="*/ 1267062 h 1267062"/>
              <a:gd name="connsiteX14" fmla="*/ 0 w 2771481"/>
              <a:gd name="connsiteY14" fmla="*/ 1055881 h 1267062"/>
              <a:gd name="connsiteX15" fmla="*/ 0 w 2771481"/>
              <a:gd name="connsiteY15" fmla="*/ 633531 h 1267062"/>
              <a:gd name="connsiteX16" fmla="*/ 0 w 2771481"/>
              <a:gd name="connsiteY16" fmla="*/ 211181 h 126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71481" h="1267062" extrusionOk="0">
                <a:moveTo>
                  <a:pt x="0" y="211181"/>
                </a:moveTo>
                <a:cubicBezTo>
                  <a:pt x="3196" y="114224"/>
                  <a:pt x="107906" y="-6076"/>
                  <a:pt x="211181" y="0"/>
                </a:cubicBezTo>
                <a:cubicBezTo>
                  <a:pt x="394270" y="11003"/>
                  <a:pt x="560344" y="17974"/>
                  <a:pt x="774970" y="0"/>
                </a:cubicBezTo>
                <a:cubicBezTo>
                  <a:pt x="989596" y="-17974"/>
                  <a:pt x="1104279" y="17422"/>
                  <a:pt x="1362249" y="0"/>
                </a:cubicBezTo>
                <a:cubicBezTo>
                  <a:pt x="1620219" y="-17422"/>
                  <a:pt x="1799157" y="-11623"/>
                  <a:pt x="1926038" y="0"/>
                </a:cubicBezTo>
                <a:cubicBezTo>
                  <a:pt x="2052919" y="11623"/>
                  <a:pt x="2394597" y="-17603"/>
                  <a:pt x="2560300" y="0"/>
                </a:cubicBezTo>
                <a:cubicBezTo>
                  <a:pt x="2668209" y="-24655"/>
                  <a:pt x="2752448" y="72758"/>
                  <a:pt x="2771481" y="211181"/>
                </a:cubicBezTo>
                <a:cubicBezTo>
                  <a:pt x="2791026" y="347715"/>
                  <a:pt x="2781336" y="424076"/>
                  <a:pt x="2771481" y="633531"/>
                </a:cubicBezTo>
                <a:cubicBezTo>
                  <a:pt x="2761627" y="842986"/>
                  <a:pt x="2765461" y="922069"/>
                  <a:pt x="2771481" y="1055881"/>
                </a:cubicBezTo>
                <a:cubicBezTo>
                  <a:pt x="2766474" y="1192647"/>
                  <a:pt x="2673200" y="1290579"/>
                  <a:pt x="2560300" y="1267062"/>
                </a:cubicBezTo>
                <a:cubicBezTo>
                  <a:pt x="2398964" y="1280143"/>
                  <a:pt x="2107267" y="1252053"/>
                  <a:pt x="1973020" y="1267062"/>
                </a:cubicBezTo>
                <a:cubicBezTo>
                  <a:pt x="1838773" y="1282071"/>
                  <a:pt x="1692915" y="1283869"/>
                  <a:pt x="1456214" y="1267062"/>
                </a:cubicBezTo>
                <a:cubicBezTo>
                  <a:pt x="1219513" y="1250255"/>
                  <a:pt x="1072892" y="1239298"/>
                  <a:pt x="868934" y="1267062"/>
                </a:cubicBezTo>
                <a:cubicBezTo>
                  <a:pt x="664976" y="1294826"/>
                  <a:pt x="522967" y="1249955"/>
                  <a:pt x="211181" y="1267062"/>
                </a:cubicBezTo>
                <a:cubicBezTo>
                  <a:pt x="70683" y="1263857"/>
                  <a:pt x="8761" y="1183260"/>
                  <a:pt x="0" y="1055881"/>
                </a:cubicBezTo>
                <a:cubicBezTo>
                  <a:pt x="-8186" y="921459"/>
                  <a:pt x="-13000" y="792963"/>
                  <a:pt x="0" y="633531"/>
                </a:cubicBezTo>
                <a:cubicBezTo>
                  <a:pt x="13000" y="474099"/>
                  <a:pt x="-12420" y="324544"/>
                  <a:pt x="0" y="211181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283008404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 3</a:t>
            </a:r>
          </a:p>
          <a:p>
            <a:endParaRPr lang="it-IT" sz="800" dirty="0"/>
          </a:p>
          <a:p>
            <a:r>
              <a:rPr lang="en-US" sz="2400" b="1" dirty="0">
                <a:solidFill>
                  <a:schemeClr val="tx1"/>
                </a:solidFill>
              </a:rPr>
              <a:t>Purchase Behavior + Basis of Purchase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0CA9E-36D8-4465-A7D5-AFC9767AD189}"/>
              </a:ext>
            </a:extLst>
          </p:cNvPr>
          <p:cNvSpPr txBox="1"/>
          <p:nvPr/>
        </p:nvSpPr>
        <p:spPr>
          <a:xfrm>
            <a:off x="4511979" y="3237155"/>
            <a:ext cx="3167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u="sng" dirty="0"/>
              <a:t>K-Means Clustering Analysis</a:t>
            </a:r>
            <a:endParaRPr lang="en-US" sz="2000" b="1" u="sng" dirty="0"/>
          </a:p>
        </p:txBody>
      </p:sp>
      <p:pic>
        <p:nvPicPr>
          <p:cNvPr id="5" name="Graphic 4" descr="Arrow Down with solid fill">
            <a:extLst>
              <a:ext uri="{FF2B5EF4-FFF2-40B4-BE49-F238E27FC236}">
                <a16:creationId xmlns:a16="http://schemas.microsoft.com/office/drawing/2014/main" id="{E87E9B6E-6744-4BA8-B66C-CF32BC182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0549" y="1902534"/>
            <a:ext cx="1155112" cy="2066151"/>
          </a:xfrm>
          <a:prstGeom prst="rect">
            <a:avLst/>
          </a:prstGeom>
        </p:spPr>
      </p:pic>
      <p:pic>
        <p:nvPicPr>
          <p:cNvPr id="7" name="Graphic 6" descr="Arrow Right outline">
            <a:extLst>
              <a:ext uri="{FF2B5EF4-FFF2-40B4-BE49-F238E27FC236}">
                <a16:creationId xmlns:a16="http://schemas.microsoft.com/office/drawing/2014/main" id="{3909F9E7-E405-4A11-8E0F-95A2AD098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5621" y="1325587"/>
            <a:ext cx="659456" cy="63008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3350B7-C1F5-40BC-8D8E-FDAE4DFC9786}"/>
              </a:ext>
            </a:extLst>
          </p:cNvPr>
          <p:cNvCxnSpPr>
            <a:cxnSpLocks/>
          </p:cNvCxnSpPr>
          <p:nvPr/>
        </p:nvCxnSpPr>
        <p:spPr>
          <a:xfrm>
            <a:off x="1560551" y="4812418"/>
            <a:ext cx="7315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34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861972-F3FF-4892-9F61-7CFEFF402E97}"/>
              </a:ext>
            </a:extLst>
          </p:cNvPr>
          <p:cNvSpPr txBox="1"/>
          <p:nvPr/>
        </p:nvSpPr>
        <p:spPr>
          <a:xfrm>
            <a:off x="5241303" y="1347161"/>
            <a:ext cx="1579829" cy="769441"/>
          </a:xfrm>
          <a:custGeom>
            <a:avLst/>
            <a:gdLst>
              <a:gd name="connsiteX0" fmla="*/ 0 w 1579829"/>
              <a:gd name="connsiteY0" fmla="*/ 0 h 769441"/>
              <a:gd name="connsiteX1" fmla="*/ 526610 w 1579829"/>
              <a:gd name="connsiteY1" fmla="*/ 0 h 769441"/>
              <a:gd name="connsiteX2" fmla="*/ 1037421 w 1579829"/>
              <a:gd name="connsiteY2" fmla="*/ 0 h 769441"/>
              <a:gd name="connsiteX3" fmla="*/ 1579829 w 1579829"/>
              <a:gd name="connsiteY3" fmla="*/ 0 h 769441"/>
              <a:gd name="connsiteX4" fmla="*/ 1579829 w 1579829"/>
              <a:gd name="connsiteY4" fmla="*/ 369332 h 769441"/>
              <a:gd name="connsiteX5" fmla="*/ 1579829 w 1579829"/>
              <a:gd name="connsiteY5" fmla="*/ 769441 h 769441"/>
              <a:gd name="connsiteX6" fmla="*/ 1069018 w 1579829"/>
              <a:gd name="connsiteY6" fmla="*/ 769441 h 769441"/>
              <a:gd name="connsiteX7" fmla="*/ 589803 w 1579829"/>
              <a:gd name="connsiteY7" fmla="*/ 769441 h 769441"/>
              <a:gd name="connsiteX8" fmla="*/ 0 w 1579829"/>
              <a:gd name="connsiteY8" fmla="*/ 769441 h 769441"/>
              <a:gd name="connsiteX9" fmla="*/ 0 w 1579829"/>
              <a:gd name="connsiteY9" fmla="*/ 369332 h 769441"/>
              <a:gd name="connsiteX10" fmla="*/ 0 w 1579829"/>
              <a:gd name="connsiteY10" fmla="*/ 0 h 7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9829" h="769441" extrusionOk="0">
                <a:moveTo>
                  <a:pt x="0" y="0"/>
                </a:moveTo>
                <a:cubicBezTo>
                  <a:pt x="225411" y="22619"/>
                  <a:pt x="418156" y="23137"/>
                  <a:pt x="526610" y="0"/>
                </a:cubicBezTo>
                <a:cubicBezTo>
                  <a:pt x="635064" y="-23137"/>
                  <a:pt x="831959" y="-20942"/>
                  <a:pt x="1037421" y="0"/>
                </a:cubicBezTo>
                <a:cubicBezTo>
                  <a:pt x="1242883" y="20942"/>
                  <a:pt x="1454884" y="-12683"/>
                  <a:pt x="1579829" y="0"/>
                </a:cubicBezTo>
                <a:cubicBezTo>
                  <a:pt x="1591406" y="137905"/>
                  <a:pt x="1595218" y="191347"/>
                  <a:pt x="1579829" y="369332"/>
                </a:cubicBezTo>
                <a:cubicBezTo>
                  <a:pt x="1564440" y="547317"/>
                  <a:pt x="1562220" y="680813"/>
                  <a:pt x="1579829" y="769441"/>
                </a:cubicBezTo>
                <a:cubicBezTo>
                  <a:pt x="1353948" y="761525"/>
                  <a:pt x="1299511" y="787057"/>
                  <a:pt x="1069018" y="769441"/>
                </a:cubicBezTo>
                <a:cubicBezTo>
                  <a:pt x="838525" y="751825"/>
                  <a:pt x="733731" y="761566"/>
                  <a:pt x="589803" y="769441"/>
                </a:cubicBezTo>
                <a:cubicBezTo>
                  <a:pt x="445875" y="777316"/>
                  <a:pt x="178881" y="744166"/>
                  <a:pt x="0" y="769441"/>
                </a:cubicBezTo>
                <a:cubicBezTo>
                  <a:pt x="-8818" y="635307"/>
                  <a:pt x="-12105" y="505759"/>
                  <a:pt x="0" y="369332"/>
                </a:cubicBezTo>
                <a:cubicBezTo>
                  <a:pt x="12105" y="232905"/>
                  <a:pt x="-12469" y="79283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340832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it-IT" sz="1000" b="1" dirty="0"/>
          </a:p>
          <a:p>
            <a:r>
              <a:rPr lang="it-IT" sz="2400" b="1" dirty="0"/>
              <a:t>  Cluster 1</a:t>
            </a:r>
          </a:p>
          <a:p>
            <a:endParaRPr lang="en-US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01419-2768-49FD-9CE4-56423B8B28B7}"/>
              </a:ext>
            </a:extLst>
          </p:cNvPr>
          <p:cNvSpPr txBox="1"/>
          <p:nvPr/>
        </p:nvSpPr>
        <p:spPr>
          <a:xfrm>
            <a:off x="5241303" y="3123721"/>
            <a:ext cx="1574276" cy="769441"/>
          </a:xfrm>
          <a:custGeom>
            <a:avLst/>
            <a:gdLst>
              <a:gd name="connsiteX0" fmla="*/ 0 w 1574276"/>
              <a:gd name="connsiteY0" fmla="*/ 0 h 769441"/>
              <a:gd name="connsiteX1" fmla="*/ 509016 w 1574276"/>
              <a:gd name="connsiteY1" fmla="*/ 0 h 769441"/>
              <a:gd name="connsiteX2" fmla="*/ 1065260 w 1574276"/>
              <a:gd name="connsiteY2" fmla="*/ 0 h 769441"/>
              <a:gd name="connsiteX3" fmla="*/ 1574276 w 1574276"/>
              <a:gd name="connsiteY3" fmla="*/ 0 h 769441"/>
              <a:gd name="connsiteX4" fmla="*/ 1574276 w 1574276"/>
              <a:gd name="connsiteY4" fmla="*/ 377026 h 769441"/>
              <a:gd name="connsiteX5" fmla="*/ 1574276 w 1574276"/>
              <a:gd name="connsiteY5" fmla="*/ 769441 h 769441"/>
              <a:gd name="connsiteX6" fmla="*/ 1081003 w 1574276"/>
              <a:gd name="connsiteY6" fmla="*/ 769441 h 769441"/>
              <a:gd name="connsiteX7" fmla="*/ 524759 w 1574276"/>
              <a:gd name="connsiteY7" fmla="*/ 769441 h 769441"/>
              <a:gd name="connsiteX8" fmla="*/ 0 w 1574276"/>
              <a:gd name="connsiteY8" fmla="*/ 769441 h 769441"/>
              <a:gd name="connsiteX9" fmla="*/ 0 w 1574276"/>
              <a:gd name="connsiteY9" fmla="*/ 400109 h 769441"/>
              <a:gd name="connsiteX10" fmla="*/ 0 w 1574276"/>
              <a:gd name="connsiteY10" fmla="*/ 0 h 7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4276" h="769441" extrusionOk="0">
                <a:moveTo>
                  <a:pt x="0" y="0"/>
                </a:moveTo>
                <a:cubicBezTo>
                  <a:pt x="108796" y="-18425"/>
                  <a:pt x="258018" y="24169"/>
                  <a:pt x="509016" y="0"/>
                </a:cubicBezTo>
                <a:cubicBezTo>
                  <a:pt x="760014" y="-24169"/>
                  <a:pt x="806703" y="-11989"/>
                  <a:pt x="1065260" y="0"/>
                </a:cubicBezTo>
                <a:cubicBezTo>
                  <a:pt x="1323817" y="11989"/>
                  <a:pt x="1433072" y="-17650"/>
                  <a:pt x="1574276" y="0"/>
                </a:cubicBezTo>
                <a:cubicBezTo>
                  <a:pt x="1587515" y="142622"/>
                  <a:pt x="1562561" y="296057"/>
                  <a:pt x="1574276" y="377026"/>
                </a:cubicBezTo>
                <a:cubicBezTo>
                  <a:pt x="1585991" y="457995"/>
                  <a:pt x="1570217" y="651546"/>
                  <a:pt x="1574276" y="769441"/>
                </a:cubicBezTo>
                <a:cubicBezTo>
                  <a:pt x="1413767" y="763415"/>
                  <a:pt x="1187467" y="782251"/>
                  <a:pt x="1081003" y="769441"/>
                </a:cubicBezTo>
                <a:cubicBezTo>
                  <a:pt x="974539" y="756631"/>
                  <a:pt x="740604" y="789532"/>
                  <a:pt x="524759" y="769441"/>
                </a:cubicBezTo>
                <a:cubicBezTo>
                  <a:pt x="308914" y="749350"/>
                  <a:pt x="257070" y="776577"/>
                  <a:pt x="0" y="769441"/>
                </a:cubicBezTo>
                <a:cubicBezTo>
                  <a:pt x="-12183" y="673077"/>
                  <a:pt x="-1412" y="548665"/>
                  <a:pt x="0" y="400109"/>
                </a:cubicBezTo>
                <a:cubicBezTo>
                  <a:pt x="1412" y="251553"/>
                  <a:pt x="-12196" y="167780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397540726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endParaRPr lang="it-IT" sz="1000" dirty="0"/>
          </a:p>
          <a:p>
            <a:r>
              <a:rPr lang="it-IT" dirty="0"/>
              <a:t>  Cluster 2</a:t>
            </a:r>
          </a:p>
          <a:p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859E3-7C4A-4E3A-B15F-2F9B3AD06E8D}"/>
              </a:ext>
            </a:extLst>
          </p:cNvPr>
          <p:cNvSpPr txBox="1"/>
          <p:nvPr/>
        </p:nvSpPr>
        <p:spPr>
          <a:xfrm>
            <a:off x="5241302" y="4726010"/>
            <a:ext cx="1574275" cy="769441"/>
          </a:xfrm>
          <a:custGeom>
            <a:avLst/>
            <a:gdLst>
              <a:gd name="connsiteX0" fmla="*/ 0 w 1574275"/>
              <a:gd name="connsiteY0" fmla="*/ 0 h 769441"/>
              <a:gd name="connsiteX1" fmla="*/ 556244 w 1574275"/>
              <a:gd name="connsiteY1" fmla="*/ 0 h 769441"/>
              <a:gd name="connsiteX2" fmla="*/ 1081002 w 1574275"/>
              <a:gd name="connsiteY2" fmla="*/ 0 h 769441"/>
              <a:gd name="connsiteX3" fmla="*/ 1574275 w 1574275"/>
              <a:gd name="connsiteY3" fmla="*/ 0 h 769441"/>
              <a:gd name="connsiteX4" fmla="*/ 1574275 w 1574275"/>
              <a:gd name="connsiteY4" fmla="*/ 392415 h 769441"/>
              <a:gd name="connsiteX5" fmla="*/ 1574275 w 1574275"/>
              <a:gd name="connsiteY5" fmla="*/ 769441 h 769441"/>
              <a:gd name="connsiteX6" fmla="*/ 1081002 w 1574275"/>
              <a:gd name="connsiteY6" fmla="*/ 769441 h 769441"/>
              <a:gd name="connsiteX7" fmla="*/ 524758 w 1574275"/>
              <a:gd name="connsiteY7" fmla="*/ 769441 h 769441"/>
              <a:gd name="connsiteX8" fmla="*/ 0 w 1574275"/>
              <a:gd name="connsiteY8" fmla="*/ 769441 h 769441"/>
              <a:gd name="connsiteX9" fmla="*/ 0 w 1574275"/>
              <a:gd name="connsiteY9" fmla="*/ 369332 h 769441"/>
              <a:gd name="connsiteX10" fmla="*/ 0 w 1574275"/>
              <a:gd name="connsiteY10" fmla="*/ 0 h 7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4275" h="769441" extrusionOk="0">
                <a:moveTo>
                  <a:pt x="0" y="0"/>
                </a:moveTo>
                <a:cubicBezTo>
                  <a:pt x="271162" y="-10370"/>
                  <a:pt x="411037" y="-7059"/>
                  <a:pt x="556244" y="0"/>
                </a:cubicBezTo>
                <a:cubicBezTo>
                  <a:pt x="701451" y="7059"/>
                  <a:pt x="927680" y="-735"/>
                  <a:pt x="1081002" y="0"/>
                </a:cubicBezTo>
                <a:cubicBezTo>
                  <a:pt x="1234324" y="735"/>
                  <a:pt x="1443392" y="20424"/>
                  <a:pt x="1574275" y="0"/>
                </a:cubicBezTo>
                <a:cubicBezTo>
                  <a:pt x="1556463" y="81093"/>
                  <a:pt x="1589044" y="211566"/>
                  <a:pt x="1574275" y="392415"/>
                </a:cubicBezTo>
                <a:cubicBezTo>
                  <a:pt x="1559506" y="573264"/>
                  <a:pt x="1557561" y="622541"/>
                  <a:pt x="1574275" y="769441"/>
                </a:cubicBezTo>
                <a:cubicBezTo>
                  <a:pt x="1359162" y="768288"/>
                  <a:pt x="1314283" y="775471"/>
                  <a:pt x="1081002" y="769441"/>
                </a:cubicBezTo>
                <a:cubicBezTo>
                  <a:pt x="847721" y="763411"/>
                  <a:pt x="721234" y="781250"/>
                  <a:pt x="524758" y="769441"/>
                </a:cubicBezTo>
                <a:cubicBezTo>
                  <a:pt x="328282" y="757632"/>
                  <a:pt x="135813" y="766298"/>
                  <a:pt x="0" y="769441"/>
                </a:cubicBezTo>
                <a:cubicBezTo>
                  <a:pt x="14944" y="673812"/>
                  <a:pt x="-668" y="456861"/>
                  <a:pt x="0" y="369332"/>
                </a:cubicBezTo>
                <a:cubicBezTo>
                  <a:pt x="668" y="281803"/>
                  <a:pt x="5946" y="176803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3025812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pPr algn="ctr"/>
            <a:endParaRPr lang="it-IT" sz="1000" dirty="0"/>
          </a:p>
          <a:p>
            <a:pPr algn="ctr"/>
            <a:r>
              <a:rPr lang="it-IT" dirty="0"/>
              <a:t>Cluster 3</a:t>
            </a:r>
          </a:p>
          <a:p>
            <a:pPr algn="ctr"/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B0E58-DC4F-42BA-9849-F90667E5B399}"/>
              </a:ext>
            </a:extLst>
          </p:cNvPr>
          <p:cNvSpPr txBox="1"/>
          <p:nvPr/>
        </p:nvSpPr>
        <p:spPr>
          <a:xfrm>
            <a:off x="7504230" y="1755483"/>
            <a:ext cx="4213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low</a:t>
            </a:r>
            <a:r>
              <a:rPr lang="it-IT" dirty="0"/>
              <a:t>       socioeconoic environment</a:t>
            </a:r>
          </a:p>
          <a:p>
            <a:r>
              <a:rPr lang="it-IT" dirty="0">
                <a:solidFill>
                  <a:srgbClr val="C00000"/>
                </a:solidFill>
              </a:rPr>
              <a:t>lowest</a:t>
            </a:r>
            <a:r>
              <a:rPr lang="it-IT" dirty="0"/>
              <a:t>  education level</a:t>
            </a:r>
          </a:p>
          <a:p>
            <a:r>
              <a:rPr lang="it-IT" dirty="0">
                <a:solidFill>
                  <a:srgbClr val="00B050"/>
                </a:solidFill>
              </a:rPr>
              <a:t>highest</a:t>
            </a:r>
            <a:r>
              <a:rPr lang="it-IT" dirty="0"/>
              <a:t> average volume</a:t>
            </a:r>
            <a:r>
              <a:rPr lang="en-US" dirty="0"/>
              <a:t> per transaction</a:t>
            </a:r>
          </a:p>
          <a:p>
            <a:r>
              <a:rPr lang="en-US" dirty="0">
                <a:solidFill>
                  <a:srgbClr val="C00000"/>
                </a:solidFill>
              </a:rPr>
              <a:t>low      </a:t>
            </a:r>
            <a:r>
              <a:rPr lang="en-US" dirty="0"/>
              <a:t> average price</a:t>
            </a:r>
          </a:p>
          <a:p>
            <a:r>
              <a:rPr lang="en-US" dirty="0">
                <a:solidFill>
                  <a:srgbClr val="C00000"/>
                </a:solidFill>
              </a:rPr>
              <a:t>lowest</a:t>
            </a:r>
            <a:r>
              <a:rPr lang="en-US" dirty="0"/>
              <a:t>  number of brand runs</a:t>
            </a:r>
          </a:p>
          <a:p>
            <a:r>
              <a:rPr lang="en-US" dirty="0">
                <a:solidFill>
                  <a:srgbClr val="C00000"/>
                </a:solidFill>
              </a:rPr>
              <a:t>few</a:t>
            </a:r>
            <a:r>
              <a:rPr lang="en-US" dirty="0"/>
              <a:t>       numbers of brands</a:t>
            </a:r>
          </a:p>
          <a:p>
            <a:r>
              <a:rPr lang="en-US" dirty="0">
                <a:solidFill>
                  <a:srgbClr val="00B050"/>
                </a:solidFill>
              </a:rPr>
              <a:t>most</a:t>
            </a:r>
            <a:r>
              <a:rPr lang="en-US" dirty="0"/>
              <a:t>     brand loyal</a:t>
            </a:r>
            <a:endParaRPr lang="it-I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5D254-2FCF-4948-85A4-8ACF674910D7}"/>
              </a:ext>
            </a:extLst>
          </p:cNvPr>
          <p:cNvSpPr txBox="1"/>
          <p:nvPr/>
        </p:nvSpPr>
        <p:spPr>
          <a:xfrm>
            <a:off x="855043" y="1443937"/>
            <a:ext cx="4004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high</a:t>
            </a:r>
            <a:r>
              <a:rPr lang="it-IT" dirty="0"/>
              <a:t>      socioeconoic environment</a:t>
            </a:r>
          </a:p>
          <a:p>
            <a:r>
              <a:rPr lang="it-IT" dirty="0">
                <a:solidFill>
                  <a:srgbClr val="00B050"/>
                </a:solidFill>
              </a:rPr>
              <a:t>highest</a:t>
            </a:r>
            <a:r>
              <a:rPr lang="it-IT" dirty="0"/>
              <a:t> education level</a:t>
            </a:r>
          </a:p>
          <a:p>
            <a:r>
              <a:rPr lang="it-IT" dirty="0">
                <a:solidFill>
                  <a:srgbClr val="C00000"/>
                </a:solidFill>
              </a:rPr>
              <a:t>lowest</a:t>
            </a:r>
            <a:r>
              <a:rPr lang="it-IT" dirty="0"/>
              <a:t>  average volume</a:t>
            </a:r>
            <a:r>
              <a:rPr lang="en-US" dirty="0"/>
              <a:t> per transaction</a:t>
            </a:r>
          </a:p>
          <a:p>
            <a:r>
              <a:rPr lang="en-US" dirty="0">
                <a:solidFill>
                  <a:srgbClr val="00B050"/>
                </a:solidFill>
              </a:rPr>
              <a:t>high</a:t>
            </a:r>
            <a:r>
              <a:rPr lang="en-US" dirty="0"/>
              <a:t>      average price</a:t>
            </a:r>
          </a:p>
          <a:p>
            <a:r>
              <a:rPr lang="en-US" dirty="0">
                <a:solidFill>
                  <a:srgbClr val="00B050"/>
                </a:solidFill>
              </a:rPr>
              <a:t>highest</a:t>
            </a:r>
            <a:r>
              <a:rPr lang="en-US" dirty="0"/>
              <a:t> number of brand runs</a:t>
            </a:r>
          </a:p>
          <a:p>
            <a:r>
              <a:rPr lang="en-US" dirty="0">
                <a:solidFill>
                  <a:srgbClr val="00B050"/>
                </a:solidFill>
              </a:rPr>
              <a:t>highest</a:t>
            </a:r>
            <a:r>
              <a:rPr lang="en-US" dirty="0"/>
              <a:t> numbers of brands</a:t>
            </a:r>
          </a:p>
          <a:p>
            <a:r>
              <a:rPr lang="en-US" dirty="0">
                <a:solidFill>
                  <a:srgbClr val="C00000"/>
                </a:solidFill>
              </a:rPr>
              <a:t>least</a:t>
            </a:r>
            <a:r>
              <a:rPr lang="en-US" dirty="0"/>
              <a:t>      brand loyal</a:t>
            </a:r>
            <a:endParaRPr lang="it-IT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48EA6E-741F-415B-B1C1-648EDB92109C}"/>
              </a:ext>
            </a:extLst>
          </p:cNvPr>
          <p:cNvSpPr txBox="1"/>
          <p:nvPr/>
        </p:nvSpPr>
        <p:spPr>
          <a:xfrm>
            <a:off x="7620790" y="5110730"/>
            <a:ext cx="4213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Female majority</a:t>
            </a:r>
          </a:p>
          <a:p>
            <a:r>
              <a:rPr lang="it-IT" dirty="0">
                <a:solidFill>
                  <a:srgbClr val="00B050"/>
                </a:solidFill>
              </a:rPr>
              <a:t>high</a:t>
            </a:r>
            <a:r>
              <a:rPr lang="it-IT" dirty="0"/>
              <a:t> education level</a:t>
            </a:r>
          </a:p>
          <a:p>
            <a:r>
              <a:rPr lang="en-US" dirty="0">
                <a:solidFill>
                  <a:srgbClr val="00B050"/>
                </a:solidFill>
              </a:rPr>
              <a:t>high</a:t>
            </a:r>
            <a:r>
              <a:rPr lang="en-US" dirty="0"/>
              <a:t> numbers of brands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F062F7-2EFB-4625-A5D4-3C57B23E1804}"/>
              </a:ext>
            </a:extLst>
          </p:cNvPr>
          <p:cNvCxnSpPr>
            <a:cxnSpLocks/>
          </p:cNvCxnSpPr>
          <p:nvPr/>
        </p:nvCxnSpPr>
        <p:spPr>
          <a:xfrm>
            <a:off x="6688580" y="5134331"/>
            <a:ext cx="329184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3F91A3-F7F8-47F4-8F9A-3526D42AC6B9}"/>
              </a:ext>
            </a:extLst>
          </p:cNvPr>
          <p:cNvCxnSpPr>
            <a:cxnSpLocks/>
          </p:cNvCxnSpPr>
          <p:nvPr/>
        </p:nvCxnSpPr>
        <p:spPr>
          <a:xfrm>
            <a:off x="6688580" y="1731881"/>
            <a:ext cx="448056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841FDB-80CF-48E7-8716-94EF3A13B9DD}"/>
              </a:ext>
            </a:extLst>
          </p:cNvPr>
          <p:cNvCxnSpPr>
            <a:cxnSpLocks/>
          </p:cNvCxnSpPr>
          <p:nvPr/>
        </p:nvCxnSpPr>
        <p:spPr>
          <a:xfrm>
            <a:off x="914023" y="3508441"/>
            <a:ext cx="448056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E1E44CC-DDCE-4564-9076-0C02261460DC}"/>
              </a:ext>
            </a:extLst>
          </p:cNvPr>
          <p:cNvSpPr/>
          <p:nvPr/>
        </p:nvSpPr>
        <p:spPr>
          <a:xfrm>
            <a:off x="3788159" y="279440"/>
            <a:ext cx="4480560" cy="762011"/>
          </a:xfrm>
          <a:custGeom>
            <a:avLst/>
            <a:gdLst>
              <a:gd name="connsiteX0" fmla="*/ 0 w 4480560"/>
              <a:gd name="connsiteY0" fmla="*/ 127004 h 762011"/>
              <a:gd name="connsiteX1" fmla="*/ 127004 w 4480560"/>
              <a:gd name="connsiteY1" fmla="*/ 0 h 762011"/>
              <a:gd name="connsiteX2" fmla="*/ 688532 w 4480560"/>
              <a:gd name="connsiteY2" fmla="*/ 0 h 762011"/>
              <a:gd name="connsiteX3" fmla="*/ 1292325 w 4480560"/>
              <a:gd name="connsiteY3" fmla="*/ 0 h 762011"/>
              <a:gd name="connsiteX4" fmla="*/ 1853852 w 4480560"/>
              <a:gd name="connsiteY4" fmla="*/ 0 h 762011"/>
              <a:gd name="connsiteX5" fmla="*/ 2499911 w 4480560"/>
              <a:gd name="connsiteY5" fmla="*/ 0 h 762011"/>
              <a:gd name="connsiteX6" fmla="*/ 2976908 w 4480560"/>
              <a:gd name="connsiteY6" fmla="*/ 0 h 762011"/>
              <a:gd name="connsiteX7" fmla="*/ 3453904 w 4480560"/>
              <a:gd name="connsiteY7" fmla="*/ 0 h 762011"/>
              <a:gd name="connsiteX8" fmla="*/ 4353556 w 4480560"/>
              <a:gd name="connsiteY8" fmla="*/ 0 h 762011"/>
              <a:gd name="connsiteX9" fmla="*/ 4480560 w 4480560"/>
              <a:gd name="connsiteY9" fmla="*/ 127004 h 762011"/>
              <a:gd name="connsiteX10" fmla="*/ 4480560 w 4480560"/>
              <a:gd name="connsiteY10" fmla="*/ 635007 h 762011"/>
              <a:gd name="connsiteX11" fmla="*/ 4353556 w 4480560"/>
              <a:gd name="connsiteY11" fmla="*/ 762011 h 762011"/>
              <a:gd name="connsiteX12" fmla="*/ 3876559 w 4480560"/>
              <a:gd name="connsiteY12" fmla="*/ 762011 h 762011"/>
              <a:gd name="connsiteX13" fmla="*/ 3315032 w 4480560"/>
              <a:gd name="connsiteY13" fmla="*/ 762011 h 762011"/>
              <a:gd name="connsiteX14" fmla="*/ 2795770 w 4480560"/>
              <a:gd name="connsiteY14" fmla="*/ 762011 h 762011"/>
              <a:gd name="connsiteX15" fmla="*/ 2318773 w 4480560"/>
              <a:gd name="connsiteY15" fmla="*/ 762011 h 762011"/>
              <a:gd name="connsiteX16" fmla="*/ 1799511 w 4480560"/>
              <a:gd name="connsiteY16" fmla="*/ 762011 h 762011"/>
              <a:gd name="connsiteX17" fmla="*/ 1322514 w 4480560"/>
              <a:gd name="connsiteY17" fmla="*/ 762011 h 762011"/>
              <a:gd name="connsiteX18" fmla="*/ 127004 w 4480560"/>
              <a:gd name="connsiteY18" fmla="*/ 762011 h 762011"/>
              <a:gd name="connsiteX19" fmla="*/ 0 w 4480560"/>
              <a:gd name="connsiteY19" fmla="*/ 635007 h 762011"/>
              <a:gd name="connsiteX20" fmla="*/ 0 w 4480560"/>
              <a:gd name="connsiteY20" fmla="*/ 127004 h 76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762011" extrusionOk="0">
                <a:moveTo>
                  <a:pt x="0" y="127004"/>
                </a:moveTo>
                <a:cubicBezTo>
                  <a:pt x="1254" y="64583"/>
                  <a:pt x="68343" y="-5223"/>
                  <a:pt x="127004" y="0"/>
                </a:cubicBezTo>
                <a:cubicBezTo>
                  <a:pt x="356219" y="-7844"/>
                  <a:pt x="548113" y="7137"/>
                  <a:pt x="688532" y="0"/>
                </a:cubicBezTo>
                <a:cubicBezTo>
                  <a:pt x="828951" y="-7137"/>
                  <a:pt x="1151642" y="-24197"/>
                  <a:pt x="1292325" y="0"/>
                </a:cubicBezTo>
                <a:cubicBezTo>
                  <a:pt x="1433008" y="24197"/>
                  <a:pt x="1613539" y="3303"/>
                  <a:pt x="1853852" y="0"/>
                </a:cubicBezTo>
                <a:cubicBezTo>
                  <a:pt x="2094165" y="-3303"/>
                  <a:pt x="2289395" y="-7575"/>
                  <a:pt x="2499911" y="0"/>
                </a:cubicBezTo>
                <a:cubicBezTo>
                  <a:pt x="2710427" y="7575"/>
                  <a:pt x="2822328" y="5454"/>
                  <a:pt x="2976908" y="0"/>
                </a:cubicBezTo>
                <a:cubicBezTo>
                  <a:pt x="3131488" y="-5454"/>
                  <a:pt x="3338491" y="16825"/>
                  <a:pt x="3453904" y="0"/>
                </a:cubicBezTo>
                <a:cubicBezTo>
                  <a:pt x="3569317" y="-16825"/>
                  <a:pt x="3959178" y="29138"/>
                  <a:pt x="4353556" y="0"/>
                </a:cubicBezTo>
                <a:cubicBezTo>
                  <a:pt x="4418776" y="12982"/>
                  <a:pt x="4466725" y="62462"/>
                  <a:pt x="4480560" y="127004"/>
                </a:cubicBezTo>
                <a:cubicBezTo>
                  <a:pt x="4494070" y="242173"/>
                  <a:pt x="4504890" y="476861"/>
                  <a:pt x="4480560" y="635007"/>
                </a:cubicBezTo>
                <a:cubicBezTo>
                  <a:pt x="4476669" y="703149"/>
                  <a:pt x="4427301" y="758976"/>
                  <a:pt x="4353556" y="762011"/>
                </a:cubicBezTo>
                <a:cubicBezTo>
                  <a:pt x="4187249" y="783897"/>
                  <a:pt x="4087187" y="769357"/>
                  <a:pt x="3876559" y="762011"/>
                </a:cubicBezTo>
                <a:cubicBezTo>
                  <a:pt x="3665931" y="754665"/>
                  <a:pt x="3540351" y="758882"/>
                  <a:pt x="3315032" y="762011"/>
                </a:cubicBezTo>
                <a:cubicBezTo>
                  <a:pt x="3089713" y="765140"/>
                  <a:pt x="2937038" y="769500"/>
                  <a:pt x="2795770" y="762011"/>
                </a:cubicBezTo>
                <a:cubicBezTo>
                  <a:pt x="2654502" y="754522"/>
                  <a:pt x="2489498" y="744371"/>
                  <a:pt x="2318773" y="762011"/>
                </a:cubicBezTo>
                <a:cubicBezTo>
                  <a:pt x="2148048" y="779651"/>
                  <a:pt x="2036595" y="774751"/>
                  <a:pt x="1799511" y="762011"/>
                </a:cubicBezTo>
                <a:cubicBezTo>
                  <a:pt x="1562427" y="749271"/>
                  <a:pt x="1507054" y="762852"/>
                  <a:pt x="1322514" y="762011"/>
                </a:cubicBezTo>
                <a:cubicBezTo>
                  <a:pt x="1137974" y="761170"/>
                  <a:pt x="472904" y="807226"/>
                  <a:pt x="127004" y="762011"/>
                </a:cubicBezTo>
                <a:cubicBezTo>
                  <a:pt x="49816" y="752035"/>
                  <a:pt x="-1195" y="707123"/>
                  <a:pt x="0" y="635007"/>
                </a:cubicBezTo>
                <a:cubicBezTo>
                  <a:pt x="14131" y="387817"/>
                  <a:pt x="11246" y="377140"/>
                  <a:pt x="0" y="127004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283008404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tx1"/>
                </a:solidFill>
              </a:rPr>
              <a:t>Purchase Behavior + Basis of Purchase</a:t>
            </a:r>
          </a:p>
        </p:txBody>
      </p:sp>
    </p:spTree>
    <p:extLst>
      <p:ext uri="{BB962C8B-B14F-4D97-AF65-F5344CB8AC3E}">
        <p14:creationId xmlns:p14="http://schemas.microsoft.com/office/powerpoint/2010/main" val="61838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095B342-65AA-482D-8984-69508DD02B63}"/>
              </a:ext>
            </a:extLst>
          </p:cNvPr>
          <p:cNvSpPr txBox="1"/>
          <p:nvPr/>
        </p:nvSpPr>
        <p:spPr>
          <a:xfrm>
            <a:off x="4804210" y="1153831"/>
            <a:ext cx="3167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u="sng" dirty="0"/>
              <a:t>KNN Classification Model</a:t>
            </a:r>
            <a:endParaRPr lang="en-US" sz="20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9355B-514F-45C2-8B1C-ECD0FD765AF7}"/>
              </a:ext>
            </a:extLst>
          </p:cNvPr>
          <p:cNvSpPr txBox="1"/>
          <p:nvPr/>
        </p:nvSpPr>
        <p:spPr>
          <a:xfrm>
            <a:off x="2846895" y="2314394"/>
            <a:ext cx="212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Cluster 1 = SUCCESS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4E310-5BCA-4B78-9A20-68D8A3BF7050}"/>
              </a:ext>
            </a:extLst>
          </p:cNvPr>
          <p:cNvSpPr txBox="1"/>
          <p:nvPr/>
        </p:nvSpPr>
        <p:spPr>
          <a:xfrm>
            <a:off x="6928798" y="2674597"/>
            <a:ext cx="342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 Partition: Tran set and Validation set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E9DAF4-2247-4B1D-979E-46340319C963}"/>
              </a:ext>
            </a:extLst>
          </p:cNvPr>
          <p:cNvSpPr txBox="1"/>
          <p:nvPr/>
        </p:nvSpPr>
        <p:spPr>
          <a:xfrm>
            <a:off x="2744782" y="3808877"/>
            <a:ext cx="342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Predictors and Labels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C675FD-4292-4169-8235-BD87B5E7D41C}"/>
              </a:ext>
            </a:extLst>
          </p:cNvPr>
          <p:cNvSpPr txBox="1"/>
          <p:nvPr/>
        </p:nvSpPr>
        <p:spPr>
          <a:xfrm>
            <a:off x="8076788" y="4468260"/>
            <a:ext cx="342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Optimal K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8E0D5D-2F81-4799-9AF3-5BB4B5E4B57C}"/>
              </a:ext>
            </a:extLst>
          </p:cNvPr>
          <p:cNvSpPr txBox="1"/>
          <p:nvPr/>
        </p:nvSpPr>
        <p:spPr>
          <a:xfrm>
            <a:off x="3305675" y="5237613"/>
            <a:ext cx="342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Prediction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27F865-7A33-4430-9569-1DE70C554DBB}"/>
              </a:ext>
            </a:extLst>
          </p:cNvPr>
          <p:cNvSpPr txBox="1"/>
          <p:nvPr/>
        </p:nvSpPr>
        <p:spPr>
          <a:xfrm>
            <a:off x="6493077" y="5819223"/>
            <a:ext cx="342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Confusion Matrix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09ACA8-1D5B-45C3-843A-A60A16798463}"/>
              </a:ext>
            </a:extLst>
          </p:cNvPr>
          <p:cNvCxnSpPr>
            <a:cxnSpLocks/>
          </p:cNvCxnSpPr>
          <p:nvPr/>
        </p:nvCxnSpPr>
        <p:spPr>
          <a:xfrm>
            <a:off x="2996945" y="2710347"/>
            <a:ext cx="17164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04AE4F-B0E6-49BD-92CB-FDB12CF8FAC9}"/>
              </a:ext>
            </a:extLst>
          </p:cNvPr>
          <p:cNvCxnSpPr>
            <a:cxnSpLocks/>
          </p:cNvCxnSpPr>
          <p:nvPr/>
        </p:nvCxnSpPr>
        <p:spPr>
          <a:xfrm flipV="1">
            <a:off x="7131003" y="3354009"/>
            <a:ext cx="2286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3334D0-D104-4194-A579-A2BE3BBFF16B}"/>
              </a:ext>
            </a:extLst>
          </p:cNvPr>
          <p:cNvCxnSpPr>
            <a:cxnSpLocks/>
          </p:cNvCxnSpPr>
          <p:nvPr/>
        </p:nvCxnSpPr>
        <p:spPr>
          <a:xfrm flipV="1">
            <a:off x="2946987" y="4223130"/>
            <a:ext cx="173736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BC8C44-1DA5-459E-954E-7D538D4089F4}"/>
              </a:ext>
            </a:extLst>
          </p:cNvPr>
          <p:cNvCxnSpPr>
            <a:cxnSpLocks/>
          </p:cNvCxnSpPr>
          <p:nvPr/>
        </p:nvCxnSpPr>
        <p:spPr>
          <a:xfrm flipV="1">
            <a:off x="8252799" y="4856446"/>
            <a:ext cx="7315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9B402E-FBC5-45C5-A05C-B86EB7EA21E1}"/>
              </a:ext>
            </a:extLst>
          </p:cNvPr>
          <p:cNvCxnSpPr>
            <a:cxnSpLocks/>
          </p:cNvCxnSpPr>
          <p:nvPr/>
        </p:nvCxnSpPr>
        <p:spPr>
          <a:xfrm flipV="1">
            <a:off x="3507880" y="5616982"/>
            <a:ext cx="7315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EAE553-3CEB-4E44-90E9-15E78E6B245A}"/>
              </a:ext>
            </a:extLst>
          </p:cNvPr>
          <p:cNvCxnSpPr>
            <a:cxnSpLocks/>
          </p:cNvCxnSpPr>
          <p:nvPr/>
        </p:nvCxnSpPr>
        <p:spPr>
          <a:xfrm flipV="1">
            <a:off x="6669088" y="6207586"/>
            <a:ext cx="1371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4A62FD-8438-4A30-B9AE-582C3CCB8990}"/>
              </a:ext>
            </a:extLst>
          </p:cNvPr>
          <p:cNvSpPr txBox="1"/>
          <p:nvPr/>
        </p:nvSpPr>
        <p:spPr>
          <a:xfrm>
            <a:off x="3690671" y="2693763"/>
            <a:ext cx="329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8D5235-E58C-4C2A-9A2D-F2AF42BDB66C}"/>
              </a:ext>
            </a:extLst>
          </p:cNvPr>
          <p:cNvSpPr txBox="1"/>
          <p:nvPr/>
        </p:nvSpPr>
        <p:spPr>
          <a:xfrm>
            <a:off x="8454056" y="4849815"/>
            <a:ext cx="329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D76116-9AFF-4CE2-81C6-80326650BC59}"/>
              </a:ext>
            </a:extLst>
          </p:cNvPr>
          <p:cNvSpPr txBox="1"/>
          <p:nvPr/>
        </p:nvSpPr>
        <p:spPr>
          <a:xfrm>
            <a:off x="3683998" y="4219024"/>
            <a:ext cx="329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59FAD3-E4E1-45BD-BDCB-ECDFA55F7F20}"/>
              </a:ext>
            </a:extLst>
          </p:cNvPr>
          <p:cNvSpPr txBox="1"/>
          <p:nvPr/>
        </p:nvSpPr>
        <p:spPr>
          <a:xfrm>
            <a:off x="8076788" y="3398269"/>
            <a:ext cx="329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E6B784-2F4D-49A8-9C48-29C5CC967BE2}"/>
              </a:ext>
            </a:extLst>
          </p:cNvPr>
          <p:cNvSpPr txBox="1"/>
          <p:nvPr/>
        </p:nvSpPr>
        <p:spPr>
          <a:xfrm>
            <a:off x="7145282" y="6164954"/>
            <a:ext cx="329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2ADF2-CFD2-46A9-AB54-4DCCCDFF9889}"/>
              </a:ext>
            </a:extLst>
          </p:cNvPr>
          <p:cNvSpPr txBox="1"/>
          <p:nvPr/>
        </p:nvSpPr>
        <p:spPr>
          <a:xfrm>
            <a:off x="3745891" y="5585961"/>
            <a:ext cx="329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5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161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Fiorini, Fabrizio</dc:creator>
  <cp:lastModifiedBy>Fiorini, Fabrizio</cp:lastModifiedBy>
  <cp:revision>13</cp:revision>
  <dcterms:created xsi:type="dcterms:W3CDTF">2021-05-10T03:53:21Z</dcterms:created>
  <dcterms:modified xsi:type="dcterms:W3CDTF">2021-05-10T05:56:29Z</dcterms:modified>
</cp:coreProperties>
</file>