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D7FA6-1B89-2E12-0F52-0D97C3A8EEF9}" v="21" dt="2022-10-17T16:51:19.666"/>
    <p1510:client id="{428BD43A-3BAB-D5C5-A006-1D318853666C}" v="35" dt="2022-10-20T08:31:51.367"/>
    <p1510:client id="{71A418CD-9F50-4B59-A09A-2669DA1F77C2}" v="107" dt="2022-10-20T08:14:02.330"/>
    <p1510:client id="{80E026CA-E2E3-4FA2-9917-024E32F66DC5}" v="2" dt="2022-10-19T21:03:08.420"/>
    <p1510:client id="{8BC35371-92F3-BF82-9392-9834986F0A9C}" v="12" dt="2022-10-18T21:37:18.945"/>
    <p1510:client id="{B3FD770D-BF4A-4ECC-BFEE-CEE2C1F1B17B}" v="102" dt="2022-10-20T08:24:56.544"/>
    <p1510:client id="{B78913E9-7836-C551-9E7D-2ACE33C15E45}" v="922" dt="2022-10-17T09:37:10.379"/>
    <p1510:client id="{E874E012-65AF-BBF1-A854-3380BE2E9C1E}" v="1061" dt="2022-10-17T10:29:57.684"/>
    <p1510:client id="{FC51B8E2-DEA3-08ED-8B91-48763F639064}" v="358" dt="2022-10-19T21:01:56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4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1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3DConvAD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Milestone 2: </a:t>
            </a:r>
            <a:r>
              <a:rPr lang="de-DE" err="1">
                <a:cs typeface="Calibri"/>
              </a:rPr>
              <a:t>Reproducibility</a:t>
            </a:r>
            <a:endParaRPr lang="de-DE" err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478F13-D730-89F0-6DB2-B26E79E265F8}"/>
              </a:ext>
            </a:extLst>
          </p:cNvPr>
          <p:cNvSpPr txBox="1"/>
          <p:nvPr/>
        </p:nvSpPr>
        <p:spPr>
          <a:xfrm>
            <a:off x="9462303" y="5449747"/>
            <a:ext cx="288402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>
                <a:cs typeface="Calibri"/>
              </a:rPr>
              <a:t>AUTHORS</a:t>
            </a:r>
          </a:p>
          <a:p>
            <a:r>
              <a:rPr lang="it-IT">
                <a:cs typeface="Calibri"/>
              </a:rPr>
              <a:t>Ambra Urso</a:t>
            </a:r>
            <a:endParaRPr lang="it-IT"/>
          </a:p>
          <a:p>
            <a:r>
              <a:rPr lang="it-IT">
                <a:cs typeface="Calibri"/>
              </a:rPr>
              <a:t>Francesco Peragine</a:t>
            </a:r>
          </a:p>
          <a:p>
            <a:r>
              <a:rPr lang="it-IT">
                <a:cs typeface="Calibri"/>
              </a:rPr>
              <a:t>Valerio Longo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>
                <a:cs typeface="Calibri Light"/>
              </a:rPr>
              <a:t>Data Version Control: Remote setup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68" y="1755556"/>
            <a:ext cx="98458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Online data storage setup </a:t>
            </a:r>
            <a:r>
              <a:rPr lang="it-IT" dirty="0" err="1">
                <a:cs typeface="Calibri"/>
              </a:rPr>
              <a:t>using</a:t>
            </a:r>
            <a:r>
              <a:rPr lang="it-IT" dirty="0">
                <a:cs typeface="Calibri"/>
              </a:rPr>
              <a:t> a Network Attached Storage (NAS)</a:t>
            </a:r>
          </a:p>
          <a:p>
            <a:r>
              <a:rPr lang="it-IT" dirty="0">
                <a:cs typeface="Calibri"/>
              </a:rPr>
              <a:t>Access </a:t>
            </a:r>
            <a:r>
              <a:rPr lang="it-IT" dirty="0" err="1">
                <a:cs typeface="Calibri"/>
              </a:rPr>
              <a:t>through</a:t>
            </a:r>
            <a:r>
              <a:rPr lang="it-IT" dirty="0">
                <a:cs typeface="Calibri"/>
              </a:rPr>
              <a:t> SFTP (Secure File Transfer </a:t>
            </a:r>
            <a:r>
              <a:rPr lang="it-IT" dirty="0" err="1">
                <a:cs typeface="Calibri"/>
              </a:rPr>
              <a:t>Protocol</a:t>
            </a:r>
            <a:r>
              <a:rPr lang="it-IT" dirty="0">
                <a:cs typeface="Calibri"/>
              </a:rPr>
              <a:t>) </a:t>
            </a:r>
            <a:r>
              <a:rPr lang="it-IT" dirty="0" err="1">
                <a:cs typeface="Calibri"/>
              </a:rPr>
              <a:t>protected</a:t>
            </a:r>
            <a:r>
              <a:rPr lang="it-IT" dirty="0">
                <a:cs typeface="Calibri"/>
              </a:rPr>
              <a:t> via username and password</a:t>
            </a:r>
          </a:p>
          <a:p>
            <a:r>
              <a:rPr lang="it-IT" b="1" dirty="0">
                <a:latin typeface="Consolas"/>
                <a:ea typeface="+mn-lt"/>
                <a:cs typeface="+mn-lt"/>
              </a:rPr>
              <a:t>--</a:t>
            </a:r>
            <a:r>
              <a:rPr lang="it-IT" b="1" dirty="0" err="1">
                <a:latin typeface="Consolas"/>
                <a:ea typeface="+mn-lt"/>
                <a:cs typeface="+mn-lt"/>
              </a:rPr>
              <a:t>local</a:t>
            </a:r>
            <a:r>
              <a:rPr lang="it-IT" dirty="0">
                <a:ea typeface="+mn-lt"/>
                <a:cs typeface="+mn-lt"/>
              </a:rPr>
              <a:t> </a:t>
            </a:r>
            <a:r>
              <a:rPr lang="it-IT" dirty="0" err="1">
                <a:ea typeface="+mn-lt"/>
                <a:cs typeface="+mn-lt"/>
              </a:rPr>
              <a:t>command</a:t>
            </a:r>
            <a:r>
              <a:rPr lang="it-IT" dirty="0">
                <a:ea typeface="+mn-lt"/>
                <a:cs typeface="+mn-lt"/>
              </a:rPr>
              <a:t> options </a:t>
            </a:r>
            <a:r>
              <a:rPr lang="it-IT" dirty="0" err="1">
                <a:ea typeface="+mn-lt"/>
                <a:cs typeface="+mn-lt"/>
              </a:rPr>
              <a:t>used</a:t>
            </a:r>
            <a:r>
              <a:rPr lang="it-IT" dirty="0">
                <a:ea typeface="+mn-lt"/>
                <a:cs typeface="+mn-lt"/>
              </a:rPr>
              <a:t> to </a:t>
            </a:r>
            <a:r>
              <a:rPr lang="it-IT" dirty="0" err="1">
                <a:ea typeface="+mn-lt"/>
                <a:cs typeface="+mn-lt"/>
              </a:rPr>
              <a:t>locally</a:t>
            </a:r>
            <a:r>
              <a:rPr lang="it-IT" dirty="0">
                <a:ea typeface="+mn-lt"/>
                <a:cs typeface="+mn-lt"/>
              </a:rPr>
              <a:t> setup </a:t>
            </a:r>
            <a:r>
              <a:rPr lang="it-IT" dirty="0" err="1">
                <a:ea typeface="+mn-lt"/>
                <a:cs typeface="+mn-lt"/>
              </a:rPr>
              <a:t>credentials</a:t>
            </a:r>
            <a:r>
              <a:rPr lang="it-IT" dirty="0">
                <a:ea typeface="+mn-lt"/>
                <a:cs typeface="+mn-lt"/>
              </a:rPr>
              <a:t> in a </a:t>
            </a:r>
            <a:r>
              <a:rPr lang="it-IT" b="1" dirty="0" err="1">
                <a:latin typeface="Consolas"/>
                <a:ea typeface="+mn-lt"/>
                <a:cs typeface="+mn-lt"/>
              </a:rPr>
              <a:t>config.local</a:t>
            </a:r>
            <a:r>
              <a:rPr lang="it-IT" dirty="0">
                <a:ea typeface="+mn-lt"/>
                <a:cs typeface="+mn-lt"/>
              </a:rPr>
              <a:t> file 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 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 </a:t>
            </a:r>
            <a:r>
              <a:rPr lang="it-IT" dirty="0" err="1">
                <a:ea typeface="+mn-lt"/>
                <a:cs typeface="+mn-lt"/>
              </a:rPr>
              <a:t>ignored</a:t>
            </a:r>
            <a:r>
              <a:rPr lang="it-IT" dirty="0">
                <a:ea typeface="+mn-lt"/>
                <a:cs typeface="+mn-lt"/>
              </a:rPr>
              <a:t> by </a:t>
            </a:r>
            <a:r>
              <a:rPr lang="it-IT" dirty="0" err="1">
                <a:ea typeface="+mn-lt"/>
                <a:cs typeface="+mn-lt"/>
              </a:rPr>
              <a:t>git</a:t>
            </a:r>
            <a:endParaRPr lang="it-IT" dirty="0" err="1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7958F0-D886-B87D-8228-632E7751513B}"/>
              </a:ext>
            </a:extLst>
          </p:cNvPr>
          <p:cNvSpPr txBox="1"/>
          <p:nvPr/>
        </p:nvSpPr>
        <p:spPr>
          <a:xfrm>
            <a:off x="3338586" y="5058047"/>
            <a:ext cx="7115435" cy="10772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chemeClr val="accent6"/>
                </a:solidFill>
                <a:latin typeface="Consolas"/>
                <a:cs typeface="Calibri"/>
              </a:rPr>
              <a:t>$ </a:t>
            </a:r>
            <a:r>
              <a:rPr lang="it-IT" sz="1600" b="1" err="1">
                <a:solidFill>
                  <a:schemeClr val="accent6"/>
                </a:solidFill>
                <a:latin typeface="Consolas"/>
                <a:cs typeface="Calibri"/>
              </a:rPr>
              <a:t>dvc</a:t>
            </a:r>
            <a:r>
              <a:rPr lang="it-IT" sz="1600">
                <a:latin typeface="Consolas"/>
                <a:cs typeface="Calibri"/>
              </a:rPr>
              <a:t> </a:t>
            </a:r>
            <a:r>
              <a:rPr lang="it-IT" sz="1600" b="1">
                <a:solidFill>
                  <a:schemeClr val="accent6"/>
                </a:solidFill>
                <a:latin typeface="Consolas"/>
                <a:cs typeface="Calibri"/>
              </a:rPr>
              <a:t>remote </a:t>
            </a:r>
            <a:r>
              <a:rPr lang="it-IT" sz="1600" b="1" err="1">
                <a:solidFill>
                  <a:schemeClr val="accent6"/>
                </a:solidFill>
                <a:latin typeface="Consolas"/>
                <a:cs typeface="Calibri"/>
              </a:rPr>
              <a:t>add</a:t>
            </a:r>
            <a:r>
              <a:rPr lang="it-IT" sz="1600">
                <a:latin typeface="Consolas"/>
                <a:cs typeface="Calibri"/>
              </a:rPr>
              <a:t>  </a:t>
            </a:r>
            <a:r>
              <a:rPr lang="it-IT" sz="1600">
                <a:solidFill>
                  <a:srgbClr val="C00000"/>
                </a:solidFill>
                <a:latin typeface="Consolas"/>
                <a:cs typeface="Calibri"/>
              </a:rPr>
              <a:t>-d</a:t>
            </a:r>
            <a:r>
              <a:rPr lang="it-IT" sz="1600">
                <a:latin typeface="Consolas"/>
                <a:cs typeface="Calibri"/>
              </a:rPr>
              <a:t> </a:t>
            </a:r>
            <a:r>
              <a:rPr lang="it-IT" sz="1600" err="1">
                <a:solidFill>
                  <a:schemeClr val="bg1"/>
                </a:solidFill>
                <a:latin typeface="Consolas"/>
                <a:cs typeface="Calibri"/>
              </a:rPr>
              <a:t>thuls</a:t>
            </a:r>
            <a:r>
              <a:rPr lang="it-IT" sz="1600">
                <a:solidFill>
                  <a:schemeClr val="bg1"/>
                </a:solidFill>
                <a:latin typeface="Consolas"/>
                <a:cs typeface="Calibri"/>
              </a:rPr>
              <a:t> </a:t>
            </a:r>
            <a:r>
              <a:rPr lang="it-IT" sz="16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ssh://&lt;external_ip&gt;/3DConvAD</a:t>
            </a:r>
            <a:endParaRPr lang="it-IT" sz="1600">
              <a:solidFill>
                <a:schemeClr val="bg1"/>
              </a:solidFill>
              <a:latin typeface="Consolas"/>
              <a:cs typeface="Calibri"/>
            </a:endParaRPr>
          </a:p>
          <a:p>
            <a:endParaRPr lang="it-IT" sz="1600">
              <a:latin typeface="Consolas"/>
              <a:cs typeface="Calibri Light"/>
            </a:endParaRPr>
          </a:p>
          <a:p>
            <a:r>
              <a:rPr lang="it-IT" sz="1600" b="1">
                <a:solidFill>
                  <a:schemeClr val="accent6"/>
                </a:solidFill>
                <a:latin typeface="Consolas"/>
                <a:cs typeface="Calibri Light"/>
              </a:rPr>
              <a:t>$ </a:t>
            </a:r>
            <a:r>
              <a:rPr lang="it-IT" sz="1600" b="1" err="1">
                <a:solidFill>
                  <a:schemeClr val="accent6"/>
                </a:solidFill>
                <a:latin typeface="Consolas"/>
                <a:cs typeface="Calibri Light"/>
              </a:rPr>
              <a:t>dvc</a:t>
            </a:r>
            <a:r>
              <a:rPr lang="it-IT" sz="1600" b="1">
                <a:solidFill>
                  <a:schemeClr val="accent6"/>
                </a:solidFill>
                <a:latin typeface="Consolas"/>
                <a:cs typeface="Calibri Light"/>
              </a:rPr>
              <a:t> remote </a:t>
            </a:r>
            <a:r>
              <a:rPr lang="it-IT" sz="1600" b="1" err="1">
                <a:solidFill>
                  <a:schemeClr val="accent6"/>
                </a:solidFill>
                <a:latin typeface="Consolas"/>
                <a:cs typeface="Calibri Light"/>
              </a:rPr>
              <a:t>modify</a:t>
            </a:r>
            <a:r>
              <a:rPr lang="it-IT" sz="1600">
                <a:latin typeface="Consolas"/>
                <a:cs typeface="Calibri Light"/>
              </a:rPr>
              <a:t>  </a:t>
            </a:r>
            <a:r>
              <a:rPr lang="it-IT" sz="1600">
                <a:solidFill>
                  <a:srgbClr val="C00000"/>
                </a:solidFill>
                <a:latin typeface="Consolas"/>
                <a:cs typeface="Calibri Light"/>
              </a:rPr>
              <a:t>--</a:t>
            </a:r>
            <a:r>
              <a:rPr lang="it-IT" sz="1600" err="1">
                <a:solidFill>
                  <a:srgbClr val="C00000"/>
                </a:solidFill>
                <a:latin typeface="Consolas"/>
                <a:cs typeface="Calibri Light"/>
              </a:rPr>
              <a:t>local</a:t>
            </a:r>
            <a:r>
              <a:rPr lang="it-IT" sz="1600">
                <a:latin typeface="Consolas"/>
                <a:cs typeface="Calibri Light"/>
              </a:rPr>
              <a:t> </a:t>
            </a:r>
            <a:r>
              <a:rPr lang="it-IT" sz="1600" err="1">
                <a:solidFill>
                  <a:schemeClr val="bg1"/>
                </a:solidFill>
                <a:latin typeface="Consolas"/>
                <a:cs typeface="Calibri Light"/>
              </a:rPr>
              <a:t>thuls</a:t>
            </a:r>
            <a:r>
              <a:rPr lang="it-IT" sz="1600">
                <a:solidFill>
                  <a:schemeClr val="bg1"/>
                </a:solidFill>
                <a:latin typeface="Consolas"/>
                <a:cs typeface="Calibri Light"/>
              </a:rPr>
              <a:t> password &lt;password&gt;</a:t>
            </a:r>
          </a:p>
          <a:p>
            <a:r>
              <a:rPr lang="it-IT" sz="1600" b="1">
                <a:solidFill>
                  <a:schemeClr val="accent6"/>
                </a:solidFill>
                <a:latin typeface="Consolas"/>
                <a:cs typeface="Calibri Light"/>
              </a:rPr>
              <a:t>$ </a:t>
            </a:r>
            <a:r>
              <a:rPr lang="it-IT" sz="1600" b="1" err="1">
                <a:solidFill>
                  <a:schemeClr val="accent6"/>
                </a:solidFill>
                <a:latin typeface="Consolas"/>
                <a:cs typeface="Calibri Light"/>
              </a:rPr>
              <a:t>dvc</a:t>
            </a:r>
            <a:r>
              <a:rPr lang="it-IT" sz="1600" b="1">
                <a:solidFill>
                  <a:schemeClr val="accent6"/>
                </a:solidFill>
                <a:latin typeface="Consolas"/>
                <a:cs typeface="Calibri Light"/>
              </a:rPr>
              <a:t> remote </a:t>
            </a:r>
            <a:r>
              <a:rPr lang="it-IT" sz="1600" b="1" err="1">
                <a:solidFill>
                  <a:schemeClr val="accent6"/>
                </a:solidFill>
                <a:latin typeface="Consolas"/>
                <a:cs typeface="Calibri Light"/>
              </a:rPr>
              <a:t>modify</a:t>
            </a:r>
            <a:r>
              <a:rPr lang="it-IT" sz="1600" b="1">
                <a:solidFill>
                  <a:schemeClr val="accent6"/>
                </a:solidFill>
                <a:latin typeface="Consolas"/>
                <a:cs typeface="Calibri Light"/>
              </a:rPr>
              <a:t> </a:t>
            </a:r>
            <a:r>
              <a:rPr lang="it-IT" sz="1600">
                <a:latin typeface="Consolas"/>
                <a:cs typeface="Calibri Light"/>
              </a:rPr>
              <a:t> </a:t>
            </a:r>
            <a:r>
              <a:rPr lang="it-IT" sz="1600">
                <a:solidFill>
                  <a:srgbClr val="C00000"/>
                </a:solidFill>
                <a:latin typeface="Consolas"/>
                <a:cs typeface="Calibri Light"/>
              </a:rPr>
              <a:t>--</a:t>
            </a:r>
            <a:r>
              <a:rPr lang="it-IT" sz="1600" err="1">
                <a:solidFill>
                  <a:srgbClr val="C00000"/>
                </a:solidFill>
                <a:latin typeface="Consolas"/>
                <a:cs typeface="Calibri Light"/>
              </a:rPr>
              <a:t>local</a:t>
            </a:r>
            <a:r>
              <a:rPr lang="it-IT" sz="1600">
                <a:latin typeface="Consolas"/>
                <a:cs typeface="Calibri Light"/>
              </a:rPr>
              <a:t> </a:t>
            </a:r>
            <a:r>
              <a:rPr lang="it-IT" sz="1600" err="1">
                <a:solidFill>
                  <a:schemeClr val="bg1"/>
                </a:solidFill>
                <a:latin typeface="Consolas"/>
                <a:cs typeface="Calibri Light"/>
              </a:rPr>
              <a:t>thuls</a:t>
            </a:r>
            <a:r>
              <a:rPr lang="it-IT" sz="1600">
                <a:solidFill>
                  <a:schemeClr val="bg1"/>
                </a:solidFill>
                <a:latin typeface="Consolas"/>
                <a:cs typeface="Calibri Light"/>
              </a:rPr>
              <a:t> user &lt;username&gt;</a:t>
            </a:r>
            <a:endParaRPr lang="it-IT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44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3FE0B-CB9D-7D12-BA9E-EE00860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>
                <a:cs typeface="Calibri Light"/>
              </a:rPr>
              <a:t>Data Version Control: Start tracking data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C4AB40-EA54-A181-6F42-499BD5B4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69" y="1475280"/>
            <a:ext cx="5735234" cy="5078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Source csv files </a:t>
            </a:r>
            <a:r>
              <a:rPr lang="it-IT" dirty="0" err="1">
                <a:cs typeface="Calibri"/>
              </a:rPr>
              <a:t>added</a:t>
            </a:r>
            <a:r>
              <a:rPr lang="it-IT" dirty="0">
                <a:cs typeface="Calibri"/>
              </a:rPr>
              <a:t> to DVC </a:t>
            </a:r>
          </a:p>
          <a:p>
            <a:pPr>
              <a:buClr>
                <a:srgbClr val="1287C3"/>
              </a:buClr>
            </a:pPr>
            <a:r>
              <a:rPr lang="it-IT" dirty="0" err="1">
                <a:cs typeface="Calibri"/>
              </a:rPr>
              <a:t>Raw</a:t>
            </a:r>
            <a:r>
              <a:rPr lang="it-IT" dirty="0">
                <a:cs typeface="Calibri"/>
              </a:rPr>
              <a:t> images source files </a:t>
            </a:r>
            <a:r>
              <a:rPr lang="it-IT" dirty="0" err="1">
                <a:cs typeface="Calibri"/>
              </a:rPr>
              <a:t>moved</a:t>
            </a:r>
            <a:r>
              <a:rPr lang="it-IT" dirty="0">
                <a:cs typeface="Calibri"/>
              </a:rPr>
              <a:t> to a data/</a:t>
            </a:r>
            <a:r>
              <a:rPr lang="it-IT" dirty="0" err="1">
                <a:cs typeface="Calibri"/>
              </a:rPr>
              <a:t>external</a:t>
            </a:r>
            <a:r>
              <a:rPr lang="it-IT" dirty="0">
                <a:cs typeface="Calibri"/>
              </a:rPr>
              <a:t> folder to </a:t>
            </a:r>
            <a:r>
              <a:rPr lang="it-IT" dirty="0" err="1">
                <a:cs typeface="Calibri"/>
              </a:rPr>
              <a:t>keep</a:t>
            </a:r>
            <a:r>
              <a:rPr lang="it-IT" dirty="0">
                <a:cs typeface="Calibri"/>
              </a:rPr>
              <a:t> a </a:t>
            </a:r>
            <a:r>
              <a:rPr lang="it-IT" dirty="0" err="1">
                <a:cs typeface="Calibri"/>
              </a:rPr>
              <a:t>coherent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structure</a:t>
            </a:r>
            <a:r>
              <a:rPr lang="it-IT" dirty="0">
                <a:cs typeface="Calibri"/>
              </a:rPr>
              <a:t> </a:t>
            </a:r>
            <a:endParaRPr lang="it-IT"/>
          </a:p>
          <a:p>
            <a:r>
              <a:rPr lang="it-IT" dirty="0" err="1">
                <a:cs typeface="Calibri"/>
              </a:rPr>
              <a:t>Preprocessing</a:t>
            </a:r>
            <a:r>
              <a:rPr lang="it-IT" dirty="0">
                <a:cs typeface="Calibri"/>
              </a:rPr>
              <a:t> pipeline </a:t>
            </a:r>
            <a:r>
              <a:rPr lang="it-IT" dirty="0" err="1">
                <a:cs typeface="Calibri"/>
              </a:rPr>
              <a:t>coded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into</a:t>
            </a:r>
            <a:r>
              <a:rPr lang="it-IT" dirty="0">
                <a:cs typeface="Calibri"/>
              </a:rPr>
              <a:t> </a:t>
            </a:r>
            <a:r>
              <a:rPr lang="it-IT" b="1" dirty="0">
                <a:latin typeface="Consolas"/>
                <a:cs typeface="Calibri"/>
              </a:rPr>
              <a:t>make_dataset.py</a:t>
            </a:r>
          </a:p>
          <a:p>
            <a:r>
              <a:rPr lang="it-IT" dirty="0" err="1">
                <a:cs typeface="Calibri"/>
              </a:rPr>
              <a:t>Preprocessing</a:t>
            </a:r>
            <a:r>
              <a:rPr lang="it-IT" dirty="0">
                <a:cs typeface="Calibri"/>
              </a:rPr>
              <a:t> pipeline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included</a:t>
            </a:r>
            <a:r>
              <a:rPr lang="it-IT" dirty="0">
                <a:cs typeface="Calibri"/>
              </a:rPr>
              <a:t> </a:t>
            </a:r>
            <a:r>
              <a:rPr lang="it-IT" dirty="0" err="1">
                <a:cs typeface="Calibri"/>
              </a:rPr>
              <a:t>into</a:t>
            </a:r>
            <a:r>
              <a:rPr lang="it-IT" dirty="0">
                <a:cs typeface="Calibri"/>
              </a:rPr>
              <a:t> the DVC thanks to the </a:t>
            </a:r>
            <a:r>
              <a:rPr lang="it-IT" b="1" dirty="0">
                <a:latin typeface="Corbel"/>
                <a:cs typeface="Calibri"/>
              </a:rPr>
              <a:t>DVC </a:t>
            </a:r>
            <a:r>
              <a:rPr lang="it-IT" b="1" dirty="0" err="1">
                <a:latin typeface="Consolas"/>
                <a:cs typeface="Calibri"/>
              </a:rPr>
              <a:t>run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command</a:t>
            </a:r>
            <a:endParaRPr lang="it-IT" dirty="0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EB3EE1-F215-6536-FBE1-2455EF2C6777}"/>
              </a:ext>
            </a:extLst>
          </p:cNvPr>
          <p:cNvSpPr txBox="1"/>
          <p:nvPr/>
        </p:nvSpPr>
        <p:spPr>
          <a:xfrm>
            <a:off x="7856467" y="1502046"/>
            <a:ext cx="4331761" cy="36009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>
                <a:solidFill>
                  <a:schemeClr val="accent6"/>
                </a:solidFill>
                <a:latin typeface="Consolas"/>
                <a:cs typeface="Calibri"/>
              </a:rPr>
              <a:t>$ </a:t>
            </a:r>
            <a:r>
              <a:rPr lang="it-IT" sz="1400" b="1" err="1">
                <a:solidFill>
                  <a:schemeClr val="accent6"/>
                </a:solidFill>
                <a:latin typeface="Consolas"/>
                <a:cs typeface="Calibri"/>
              </a:rPr>
              <a:t>dvc</a:t>
            </a:r>
            <a:r>
              <a:rPr lang="it-IT" sz="1400">
                <a:latin typeface="Consolas"/>
                <a:cs typeface="Calibri"/>
              </a:rPr>
              <a:t> </a:t>
            </a:r>
            <a:r>
              <a:rPr lang="it-IT" sz="1400" b="1" err="1">
                <a:solidFill>
                  <a:schemeClr val="accent6"/>
                </a:solidFill>
                <a:latin typeface="Consolas"/>
                <a:cs typeface="Calibri"/>
              </a:rPr>
              <a:t>add</a:t>
            </a:r>
            <a:r>
              <a:rPr lang="it-IT" sz="1400">
                <a:solidFill>
                  <a:srgbClr val="000000"/>
                </a:solidFill>
                <a:latin typeface="Consolas"/>
                <a:cs typeface="Calibri"/>
              </a:rPr>
              <a:t> </a:t>
            </a:r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data/</a:t>
            </a:r>
            <a:r>
              <a:rPr lang="it-IT" sz="1400" err="1">
                <a:solidFill>
                  <a:schemeClr val="bg1"/>
                </a:solidFill>
                <a:latin typeface="Consolas"/>
                <a:cs typeface="Calibri"/>
              </a:rPr>
              <a:t>raw</a:t>
            </a:r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/clinical-data.csv</a:t>
            </a:r>
            <a:endParaRPr lang="it-IT">
              <a:solidFill>
                <a:schemeClr val="bg1"/>
              </a:solidFill>
              <a:latin typeface="Consolas"/>
            </a:endParaRPr>
          </a:p>
          <a:p>
            <a:r>
              <a:rPr lang="it-IT" sz="1400" b="1">
                <a:solidFill>
                  <a:schemeClr val="accent6"/>
                </a:solidFill>
                <a:latin typeface="Consolas"/>
                <a:cs typeface="Calibri"/>
              </a:rPr>
              <a:t>$ </a:t>
            </a:r>
            <a:r>
              <a:rPr lang="it-IT" sz="1400" b="1" err="1">
                <a:solidFill>
                  <a:schemeClr val="accent6"/>
                </a:solidFill>
                <a:latin typeface="Consolas"/>
                <a:cs typeface="Calibri"/>
              </a:rPr>
              <a:t>dvc</a:t>
            </a:r>
            <a:r>
              <a:rPr lang="it-IT" sz="1400">
                <a:latin typeface="Consolas"/>
                <a:cs typeface="Calibri"/>
              </a:rPr>
              <a:t> </a:t>
            </a:r>
            <a:r>
              <a:rPr lang="it-IT" sz="1400" b="1" err="1">
                <a:solidFill>
                  <a:schemeClr val="accent6"/>
                </a:solidFill>
                <a:latin typeface="Consolas"/>
                <a:cs typeface="Calibri"/>
              </a:rPr>
              <a:t>add</a:t>
            </a:r>
            <a:r>
              <a:rPr lang="it-IT" sz="1400">
                <a:solidFill>
                  <a:srgbClr val="000000"/>
                </a:solidFill>
                <a:latin typeface="Consolas"/>
                <a:cs typeface="Calibri"/>
              </a:rPr>
              <a:t> </a:t>
            </a:r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data/</a:t>
            </a:r>
            <a:r>
              <a:rPr lang="it-IT" sz="1400" err="1">
                <a:solidFill>
                  <a:schemeClr val="bg1"/>
                </a:solidFill>
                <a:latin typeface="Consolas"/>
                <a:cs typeface="Calibri"/>
              </a:rPr>
              <a:t>raw</a:t>
            </a:r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/mri-session.csv</a:t>
            </a:r>
          </a:p>
          <a:p>
            <a:endParaRPr lang="it-IT" sz="1400">
              <a:solidFill>
                <a:srgbClr val="000000"/>
              </a:solidFill>
              <a:latin typeface="Consolas"/>
              <a:cs typeface="Calibri Light"/>
            </a:endParaRPr>
          </a:p>
          <a:p>
            <a:r>
              <a:rPr lang="it-IT" sz="1400" b="1">
                <a:solidFill>
                  <a:schemeClr val="accent6"/>
                </a:solidFill>
                <a:latin typeface="Consolas"/>
                <a:cs typeface="Calibri Light"/>
              </a:rPr>
              <a:t>$ </a:t>
            </a:r>
            <a:r>
              <a:rPr lang="it-IT" sz="1400" b="1" err="1">
                <a:solidFill>
                  <a:schemeClr val="accent6"/>
                </a:solidFill>
                <a:latin typeface="Consolas"/>
                <a:cs typeface="Calibri Light"/>
              </a:rPr>
              <a:t>dvc</a:t>
            </a:r>
            <a:r>
              <a:rPr lang="it-IT" sz="1400" b="1">
                <a:solidFill>
                  <a:schemeClr val="accent6"/>
                </a:solidFill>
                <a:latin typeface="Consolas"/>
                <a:cs typeface="Calibri Light"/>
              </a:rPr>
              <a:t> </a:t>
            </a:r>
            <a:r>
              <a:rPr lang="it-IT" sz="1400" b="1" err="1">
                <a:solidFill>
                  <a:schemeClr val="accent6"/>
                </a:solidFill>
                <a:latin typeface="Consolas"/>
                <a:cs typeface="Calibri Light"/>
              </a:rPr>
              <a:t>run</a:t>
            </a:r>
            <a:r>
              <a:rPr lang="it-IT" sz="1400" b="1">
                <a:solidFill>
                  <a:schemeClr val="accent6"/>
                </a:solidFill>
                <a:latin typeface="Consolas"/>
                <a:cs typeface="Calibri Light"/>
              </a:rPr>
              <a:t> -n </a:t>
            </a:r>
            <a:r>
              <a:rPr lang="it-IT" sz="1400">
                <a:solidFill>
                  <a:schemeClr val="bg1"/>
                </a:solidFill>
                <a:latin typeface="Consolas"/>
                <a:cs typeface="Calibri Light"/>
              </a:rPr>
              <a:t>make-dataset\</a:t>
            </a:r>
          </a:p>
          <a:p>
            <a:r>
              <a:rPr lang="it-IT" sz="1400">
                <a:solidFill>
                  <a:schemeClr val="bg1"/>
                </a:solidFill>
                <a:latin typeface="Consolas"/>
                <a:cs typeface="Calibri Light"/>
              </a:rPr>
              <a:t> –d data/</a:t>
            </a:r>
            <a:r>
              <a:rPr lang="it-IT" sz="1400" err="1">
                <a:solidFill>
                  <a:schemeClr val="bg1"/>
                </a:solidFill>
                <a:latin typeface="Consolas"/>
                <a:cs typeface="Calibri Light"/>
              </a:rPr>
              <a:t>raw</a:t>
            </a:r>
            <a:r>
              <a:rPr lang="it-IT" sz="1400">
                <a:solidFill>
                  <a:schemeClr val="bg1"/>
                </a:solidFill>
                <a:latin typeface="Consolas"/>
                <a:cs typeface="Calibri Light"/>
              </a:rPr>
              <a:t>/clinical-data.csv \</a:t>
            </a:r>
          </a:p>
          <a:p>
            <a:r>
              <a:rPr lang="it-IT" sz="1400">
                <a:solidFill>
                  <a:schemeClr val="bg1"/>
                </a:solidFill>
                <a:latin typeface="Consolas"/>
                <a:cs typeface="Calibri Light"/>
              </a:rPr>
              <a:t> –d data/</a:t>
            </a:r>
            <a:r>
              <a:rPr lang="it-IT" sz="1400" err="1">
                <a:solidFill>
                  <a:schemeClr val="bg1"/>
                </a:solidFill>
                <a:latin typeface="Consolas"/>
                <a:cs typeface="Calibri Light"/>
              </a:rPr>
              <a:t>raw</a:t>
            </a:r>
            <a:r>
              <a:rPr lang="it-IT" sz="1400">
                <a:solidFill>
                  <a:schemeClr val="bg1"/>
                </a:solidFill>
                <a:latin typeface="Consolas"/>
                <a:cs typeface="Calibri Light"/>
              </a:rPr>
              <a:t>/mri-session.csv</a:t>
            </a:r>
          </a:p>
          <a:p>
            <a:r>
              <a:rPr lang="it-IT" sz="1400">
                <a:solidFill>
                  <a:schemeClr val="bg1"/>
                </a:solidFill>
                <a:latin typeface="Consolas"/>
                <a:cs typeface="Calibri Light"/>
              </a:rPr>
              <a:t> –d data/</a:t>
            </a:r>
            <a:r>
              <a:rPr lang="it-IT" sz="1400" err="1">
                <a:solidFill>
                  <a:schemeClr val="bg1"/>
                </a:solidFill>
                <a:latin typeface="Consolas"/>
                <a:cs typeface="Calibri Light"/>
              </a:rPr>
              <a:t>external</a:t>
            </a:r>
            <a:r>
              <a:rPr lang="it-IT" sz="1400">
                <a:solidFill>
                  <a:schemeClr val="bg1"/>
                </a:solidFill>
                <a:latin typeface="Consolas"/>
                <a:cs typeface="Calibri Light"/>
              </a:rPr>
              <a:t>/OASIS3_MRI_SESSIONS/ \</a:t>
            </a:r>
          </a:p>
          <a:p>
            <a:r>
              <a:rPr lang="it-IT" sz="1400">
                <a:solidFill>
                  <a:schemeClr val="bg1"/>
                </a:solidFill>
                <a:latin typeface="Consolas"/>
                <a:cs typeface="Calibri Light"/>
              </a:rPr>
              <a:t> –d data/</a:t>
            </a:r>
            <a:r>
              <a:rPr lang="it-IT" sz="1400" err="1">
                <a:solidFill>
                  <a:schemeClr val="bg1"/>
                </a:solidFill>
                <a:latin typeface="Consolas"/>
                <a:cs typeface="Calibri Light"/>
              </a:rPr>
              <a:t>external</a:t>
            </a:r>
            <a:r>
              <a:rPr lang="it-IT" sz="1400">
                <a:solidFill>
                  <a:schemeClr val="bg1"/>
                </a:solidFill>
                <a:latin typeface="Consolas"/>
                <a:cs typeface="Calibri Light"/>
              </a:rPr>
              <a:t>/OASIS3_MRI_FREESURFER/ \</a:t>
            </a:r>
          </a:p>
          <a:p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 –d src/data/make_dataset.py  \</a:t>
            </a:r>
          </a:p>
          <a:p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 –o data/</a:t>
            </a:r>
            <a:r>
              <a:rPr lang="it-IT" sz="1400" err="1">
                <a:solidFill>
                  <a:schemeClr val="bg1"/>
                </a:solidFill>
                <a:latin typeface="Consolas"/>
                <a:cs typeface="Calibri"/>
              </a:rPr>
              <a:t>processed</a:t>
            </a:r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/clinical-mri.csv  \</a:t>
            </a:r>
          </a:p>
          <a:p>
            <a:r>
              <a:rPr lang="it-IT" sz="1400">
                <a:solidFill>
                  <a:schemeClr val="bg1"/>
                </a:solidFill>
                <a:ea typeface="+mn-lt"/>
                <a:cs typeface="+mn-lt"/>
              </a:rPr>
              <a:t>   </a:t>
            </a:r>
            <a:r>
              <a:rPr lang="it-IT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–o data/</a:t>
            </a:r>
            <a:r>
              <a:rPr lang="it-IT" sz="140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processed</a:t>
            </a:r>
            <a:r>
              <a:rPr lang="it-IT" sz="14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/clinical-mri-full.csv  \</a:t>
            </a:r>
            <a:endParaRPr lang="it-IT">
              <a:solidFill>
                <a:schemeClr val="bg1"/>
              </a:solidFill>
              <a:latin typeface="Consolas"/>
            </a:endParaRPr>
          </a:p>
          <a:p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 –o data/processed/data/  \</a:t>
            </a:r>
            <a:endParaRPr lang="it-IT">
              <a:solidFill>
                <a:schemeClr val="bg1"/>
              </a:solidFill>
            </a:endParaRPr>
          </a:p>
          <a:p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   </a:t>
            </a:r>
            <a:r>
              <a:rPr lang="it-IT" sz="1400" err="1">
                <a:solidFill>
                  <a:schemeClr val="bg1"/>
                </a:solidFill>
                <a:latin typeface="Consolas"/>
                <a:cs typeface="Calibri"/>
              </a:rPr>
              <a:t>python</a:t>
            </a:r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 src/data/make_dataset.py &lt;</a:t>
            </a:r>
            <a:r>
              <a:rPr lang="it-IT" sz="1400" err="1">
                <a:solidFill>
                  <a:schemeClr val="bg1"/>
                </a:solidFill>
                <a:latin typeface="Consolas"/>
                <a:cs typeface="Calibri"/>
              </a:rPr>
              <a:t>args</a:t>
            </a:r>
            <a:r>
              <a:rPr lang="it-IT" sz="1400">
                <a:solidFill>
                  <a:schemeClr val="bg1"/>
                </a:solidFill>
                <a:latin typeface="Consolas"/>
                <a:cs typeface="Calibri"/>
              </a:rPr>
              <a:t>&gt;</a:t>
            </a:r>
          </a:p>
          <a:p>
            <a:endParaRPr lang="it-IT" sz="1600">
              <a:solidFill>
                <a:schemeClr val="bg1"/>
              </a:solidFill>
              <a:latin typeface="Consolas"/>
              <a:cs typeface="Calibri Light"/>
            </a:endParaRPr>
          </a:p>
          <a:p>
            <a:endParaRPr lang="it-IT" sz="1600">
              <a:solidFill>
                <a:schemeClr val="bg1"/>
              </a:solidFill>
              <a:latin typeface="Consolas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656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79A3F-9208-E4DB-B45B-F35071F3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>
                <a:cs typeface="Calibri Light"/>
              </a:rPr>
              <a:t>Experiment tracking: </a:t>
            </a:r>
            <a:r>
              <a:rPr lang="it-IT" dirty="0" err="1">
                <a:cs typeface="Calibri Light"/>
              </a:rPr>
              <a:t>MLflow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E5CB82-CA65-6B04-4DDA-EAF0ADD91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241" y="1519620"/>
            <a:ext cx="7674840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Experiment and model tracking </a:t>
            </a:r>
            <a:r>
              <a:rPr lang="it-IT" dirty="0" err="1">
                <a:cs typeface="Calibri"/>
              </a:rPr>
              <a:t>achieved</a:t>
            </a:r>
            <a:r>
              <a:rPr lang="it-IT" dirty="0">
                <a:cs typeface="Calibri"/>
              </a:rPr>
              <a:t> by </a:t>
            </a:r>
            <a:r>
              <a:rPr lang="it-IT" dirty="0" err="1">
                <a:cs typeface="Calibri"/>
              </a:rPr>
              <a:t>means</a:t>
            </a:r>
            <a:r>
              <a:rPr lang="it-IT" dirty="0">
                <a:cs typeface="Calibri"/>
              </a:rPr>
              <a:t> of the </a:t>
            </a:r>
            <a:r>
              <a:rPr lang="it-IT" dirty="0" err="1">
                <a:cs typeface="Calibri"/>
              </a:rPr>
              <a:t>MLflow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integration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provided</a:t>
            </a:r>
            <a:r>
              <a:rPr lang="it-IT" dirty="0">
                <a:cs typeface="Calibri"/>
              </a:rPr>
              <a:t> by </a:t>
            </a:r>
            <a:r>
              <a:rPr lang="it-IT" dirty="0" err="1">
                <a:cs typeface="Calibri"/>
              </a:rPr>
              <a:t>DagsHUB</a:t>
            </a:r>
            <a:endParaRPr lang="it-IT" dirty="0">
              <a:cs typeface="Calibri"/>
            </a:endParaRPr>
          </a:p>
          <a:p>
            <a:r>
              <a:rPr lang="it-IT" dirty="0" err="1">
                <a:cs typeface="Calibri"/>
              </a:rPr>
              <a:t>GithHub</a:t>
            </a:r>
            <a:r>
              <a:rPr lang="it-IT" dirty="0">
                <a:cs typeface="Calibri"/>
              </a:rPr>
              <a:t> project </a:t>
            </a:r>
            <a:r>
              <a:rPr lang="it-IT" dirty="0" err="1">
                <a:cs typeface="Calibri"/>
              </a:rPr>
              <a:t>connected</a:t>
            </a:r>
            <a:r>
              <a:rPr lang="it-IT" dirty="0">
                <a:cs typeface="Calibri"/>
              </a:rPr>
              <a:t> to </a:t>
            </a:r>
            <a:r>
              <a:rPr lang="it-IT" dirty="0" err="1">
                <a:cs typeface="Calibri"/>
              </a:rPr>
              <a:t>DagsHUB</a:t>
            </a:r>
            <a:endParaRPr lang="it-IT" dirty="0">
              <a:cs typeface="Calibri"/>
            </a:endParaRPr>
          </a:p>
          <a:p>
            <a:r>
              <a:rPr lang="it-IT" dirty="0" err="1">
                <a:cs typeface="Calibri"/>
              </a:rPr>
              <a:t>As</a:t>
            </a:r>
            <a:r>
              <a:rPr lang="it-IT" dirty="0">
                <a:cs typeface="Calibri"/>
              </a:rPr>
              <a:t> a side </a:t>
            </a:r>
            <a:r>
              <a:rPr lang="it-IT" dirty="0" err="1">
                <a:cs typeface="Calibri"/>
              </a:rPr>
              <a:t>effect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we</a:t>
            </a:r>
            <a:r>
              <a:rPr lang="it-IT" dirty="0">
                <a:cs typeface="Calibri"/>
              </a:rPr>
              <a:t> can </a:t>
            </a:r>
            <a:r>
              <a:rPr lang="it-IT" dirty="0" err="1">
                <a:cs typeface="Calibri"/>
              </a:rPr>
              <a:t>also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have</a:t>
            </a:r>
            <a:r>
              <a:rPr lang="it-IT" dirty="0">
                <a:cs typeface="Calibri"/>
              </a:rPr>
              <a:t> a </a:t>
            </a:r>
            <a:r>
              <a:rPr lang="it-IT" dirty="0" err="1">
                <a:cs typeface="Calibri"/>
              </a:rPr>
              <a:t>pretty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view</a:t>
            </a:r>
            <a:r>
              <a:rPr lang="it-IT" dirty="0">
                <a:cs typeface="Calibri"/>
              </a:rPr>
              <a:t> of the data pipeline</a:t>
            </a:r>
          </a:p>
        </p:txBody>
      </p:sp>
      <p:pic>
        <p:nvPicPr>
          <p:cNvPr id="5" name="Immagine 5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6487AA14-6B00-88BC-9644-32AEE33C8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13" t="10377" r="596" b="66970"/>
          <a:stretch/>
        </p:blipFill>
        <p:spPr>
          <a:xfrm>
            <a:off x="10069975" y="1466127"/>
            <a:ext cx="2023029" cy="23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0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79A3F-9208-E4DB-B45B-F35071F3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>
                <a:cs typeface="Calibri Light"/>
              </a:rPr>
              <a:t>DagsHUB</a:t>
            </a:r>
            <a:r>
              <a:rPr lang="it-IT" dirty="0">
                <a:cs typeface="Calibri Light"/>
              </a:rPr>
              <a:t>: Data pipeline </a:t>
            </a:r>
            <a:r>
              <a:rPr lang="it-IT" dirty="0" err="1">
                <a:cs typeface="Calibri Light"/>
              </a:rPr>
              <a:t>view</a:t>
            </a:r>
            <a:endParaRPr lang="it-IT" dirty="0" err="1"/>
          </a:p>
        </p:txBody>
      </p:sp>
      <p:pic>
        <p:nvPicPr>
          <p:cNvPr id="4" name="Immagine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B087FC3-3C18-ADCA-095E-9AFCEB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54" t="-71875" r="-16491" b="133750"/>
          <a:stretch/>
        </p:blipFill>
        <p:spPr>
          <a:xfrm>
            <a:off x="7068273" y="2657475"/>
            <a:ext cx="404265" cy="588288"/>
          </a:xfrm>
          <a:prstGeom prst="rect">
            <a:avLst/>
          </a:prstGeom>
        </p:spPr>
      </p:pic>
      <p:pic>
        <p:nvPicPr>
          <p:cNvPr id="3" name="Immagine 4">
            <a:extLst>
              <a:ext uri="{FF2B5EF4-FFF2-40B4-BE49-F238E27FC236}">
                <a16:creationId xmlns:a16="http://schemas.microsoft.com/office/drawing/2014/main" id="{30853FC3-EEAD-C42C-929D-0A411CEE9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5" t="3315" r="2743" b="12891"/>
          <a:stretch/>
        </p:blipFill>
        <p:spPr>
          <a:xfrm>
            <a:off x="1859666" y="1671208"/>
            <a:ext cx="9970010" cy="4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3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79A3F-9208-E4DB-B45B-F35071F3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>
                <a:cs typeface="Calibri Light"/>
              </a:rPr>
              <a:t>DagsHUB</a:t>
            </a:r>
            <a:r>
              <a:rPr lang="it-IT" dirty="0">
                <a:cs typeface="Calibri Light"/>
              </a:rPr>
              <a:t>: </a:t>
            </a:r>
            <a:r>
              <a:rPr lang="it-IT" dirty="0" err="1">
                <a:cs typeface="Calibri Light"/>
              </a:rPr>
              <a:t>MLflow</a:t>
            </a:r>
            <a:r>
              <a:rPr lang="it-IT" dirty="0">
                <a:cs typeface="Calibri Light"/>
              </a:rPr>
              <a:t> Model </a:t>
            </a:r>
            <a:r>
              <a:rPr lang="it-IT" dirty="0" err="1">
                <a:cs typeface="Calibri Light"/>
              </a:rPr>
              <a:t>registry</a:t>
            </a:r>
            <a:endParaRPr lang="it-IT" dirty="0" err="1"/>
          </a:p>
        </p:txBody>
      </p:sp>
      <p:pic>
        <p:nvPicPr>
          <p:cNvPr id="4" name="Immagine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B087FC3-3C18-ADCA-095E-9AFCEB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54" t="-71875" r="-16491" b="133750"/>
          <a:stretch/>
        </p:blipFill>
        <p:spPr>
          <a:xfrm>
            <a:off x="7068273" y="2657475"/>
            <a:ext cx="404265" cy="588288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AABD664-1C8E-7CFC-8D52-8E5D54A3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051" y="1394228"/>
            <a:ext cx="7674840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cs typeface="Calibri"/>
              </a:rPr>
              <a:t>The </a:t>
            </a:r>
            <a:r>
              <a:rPr lang="it-IT" err="1">
                <a:cs typeface="Calibri"/>
              </a:rPr>
              <a:t>trained</a:t>
            </a:r>
            <a:r>
              <a:rPr lang="it-IT">
                <a:cs typeface="Calibri"/>
              </a:rPr>
              <a:t> models are </a:t>
            </a:r>
            <a:r>
              <a:rPr lang="it-IT" err="1">
                <a:cs typeface="Calibri"/>
              </a:rPr>
              <a:t>stored</a:t>
            </a:r>
            <a:r>
              <a:rPr lang="it-IT">
                <a:cs typeface="Calibri"/>
              </a:rPr>
              <a:t> on </a:t>
            </a:r>
            <a:r>
              <a:rPr lang="it-IT" err="1">
                <a:cs typeface="Calibri"/>
              </a:rPr>
              <a:t>MLflow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as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artifacts</a:t>
            </a:r>
            <a:endParaRPr lang="it-IT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it-IT" err="1">
                <a:cs typeface="Calibri"/>
              </a:rPr>
              <a:t>Hence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can use </a:t>
            </a:r>
            <a:r>
              <a:rPr lang="it-IT" err="1">
                <a:cs typeface="Calibri"/>
              </a:rPr>
              <a:t>MLflow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registry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94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79A3F-9208-E4DB-B45B-F35071F3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>
                <a:cs typeface="Calibri Light"/>
              </a:rPr>
              <a:t>DagsHUB</a:t>
            </a:r>
            <a:r>
              <a:rPr lang="it-IT" dirty="0">
                <a:cs typeface="Calibri Light"/>
              </a:rPr>
              <a:t>: </a:t>
            </a:r>
            <a:r>
              <a:rPr lang="it-IT" dirty="0" err="1">
                <a:cs typeface="Calibri Light"/>
              </a:rPr>
              <a:t>MLflow</a:t>
            </a:r>
            <a:r>
              <a:rPr lang="it-IT" dirty="0">
                <a:cs typeface="Calibri Light"/>
              </a:rPr>
              <a:t> Model </a:t>
            </a:r>
            <a:r>
              <a:rPr lang="it-IT" dirty="0" err="1">
                <a:cs typeface="Calibri Light"/>
              </a:rPr>
              <a:t>registry</a:t>
            </a:r>
            <a:endParaRPr lang="it-IT" dirty="0" err="1"/>
          </a:p>
        </p:txBody>
      </p:sp>
      <p:pic>
        <p:nvPicPr>
          <p:cNvPr id="4" name="Immagine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B087FC3-3C18-ADCA-095E-9AFCEB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54" t="-71875" r="-16491" b="133750"/>
          <a:stretch/>
        </p:blipFill>
        <p:spPr>
          <a:xfrm>
            <a:off x="7068273" y="2657475"/>
            <a:ext cx="404265" cy="588288"/>
          </a:xfrm>
          <a:prstGeom prst="rect">
            <a:avLst/>
          </a:prstGeom>
        </p:spPr>
      </p:pic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F8350E-BA06-CA7A-1A7C-3EDCF968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73" y="1497131"/>
            <a:ext cx="10961222" cy="5291281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3456F037-20DC-D76F-3D32-8B619A7C5E93}"/>
              </a:ext>
            </a:extLst>
          </p:cNvPr>
          <p:cNvSpPr/>
          <p:nvPr/>
        </p:nvSpPr>
        <p:spPr>
          <a:xfrm>
            <a:off x="10731660" y="4158205"/>
            <a:ext cx="974203" cy="549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58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79A3F-9208-E4DB-B45B-F35071F3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2" y="2628"/>
            <a:ext cx="10018713" cy="1752599"/>
          </a:xfrm>
        </p:spPr>
        <p:txBody>
          <a:bodyPr/>
          <a:lstStyle/>
          <a:p>
            <a:pPr algn="l"/>
            <a:r>
              <a:rPr lang="it-IT" dirty="0" err="1">
                <a:cs typeface="Calibri Light"/>
              </a:rPr>
              <a:t>DagsHUB</a:t>
            </a:r>
            <a:r>
              <a:rPr lang="it-IT" dirty="0">
                <a:cs typeface="Calibri Light"/>
              </a:rPr>
              <a:t>: </a:t>
            </a:r>
            <a:r>
              <a:rPr lang="it-IT" dirty="0" err="1">
                <a:cs typeface="Calibri Light"/>
              </a:rPr>
              <a:t>MLflow</a:t>
            </a:r>
            <a:r>
              <a:rPr lang="it-IT" dirty="0">
                <a:cs typeface="Calibri Light"/>
              </a:rPr>
              <a:t> Model </a:t>
            </a:r>
            <a:r>
              <a:rPr lang="it-IT" dirty="0" err="1">
                <a:cs typeface="Calibri Light"/>
              </a:rPr>
              <a:t>registry</a:t>
            </a:r>
            <a:endParaRPr lang="it-IT" dirty="0" err="1"/>
          </a:p>
        </p:txBody>
      </p:sp>
      <p:pic>
        <p:nvPicPr>
          <p:cNvPr id="4" name="Immagine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B087FC3-3C18-ADCA-095E-9AFCEB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54" t="-71875" r="-16491" b="133750"/>
          <a:stretch/>
        </p:blipFill>
        <p:spPr>
          <a:xfrm>
            <a:off x="7068273" y="2657475"/>
            <a:ext cx="404265" cy="588288"/>
          </a:xfrm>
          <a:prstGeom prst="rect">
            <a:avLst/>
          </a:prstGeom>
        </p:spPr>
      </p:pic>
      <p:pic>
        <p:nvPicPr>
          <p:cNvPr id="3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13B147B-9EC6-E6AD-46E0-9F964FC4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69" y="2081634"/>
            <a:ext cx="2743200" cy="3876675"/>
          </a:xfrm>
          <a:prstGeom prst="rect">
            <a:avLst/>
          </a:prstGeom>
        </p:spPr>
      </p:pic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E9E936E-261B-2725-896B-9E8C237EE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927" y="2079826"/>
            <a:ext cx="27336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6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B087FC3-3C18-ADCA-095E-9AFCEB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54" t="-71875" r="-16491" b="133750"/>
          <a:stretch/>
        </p:blipFill>
        <p:spPr>
          <a:xfrm>
            <a:off x="7068273" y="2657475"/>
            <a:ext cx="404265" cy="588288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4C9DEF32-7EC4-611D-D81B-3C65AC4C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19" y="2306256"/>
            <a:ext cx="10018713" cy="1752599"/>
          </a:xfrm>
        </p:spPr>
        <p:txBody>
          <a:bodyPr/>
          <a:lstStyle/>
          <a:p>
            <a:r>
              <a:rPr lang="it-IT"/>
              <a:t>Thanks for the </a:t>
            </a:r>
            <a:r>
              <a:rPr lang="it-IT" err="1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437805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Parallax</vt:lpstr>
      <vt:lpstr>3DConvAD</vt:lpstr>
      <vt:lpstr>Data Version Control: Remote setup</vt:lpstr>
      <vt:lpstr>Data Version Control: Start tracking data</vt:lpstr>
      <vt:lpstr>Experiment tracking: MLflow</vt:lpstr>
      <vt:lpstr>DagsHUB: Data pipeline view</vt:lpstr>
      <vt:lpstr>DagsHUB: MLflow Model registry</vt:lpstr>
      <vt:lpstr>DagsHUB: MLflow Model registry</vt:lpstr>
      <vt:lpstr>DagsHUB: MLflow Model registry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82</cp:revision>
  <dcterms:created xsi:type="dcterms:W3CDTF">2022-10-17T09:15:39Z</dcterms:created>
  <dcterms:modified xsi:type="dcterms:W3CDTF">2022-10-20T08:44:24Z</dcterms:modified>
</cp:coreProperties>
</file>