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62" r:id="rId3"/>
    <p:sldId id="265" r:id="rId4"/>
    <p:sldId id="257" r:id="rId5"/>
    <p:sldId id="267" r:id="rId6"/>
    <p:sldId id="263" r:id="rId7"/>
    <p:sldId id="269" r:id="rId8"/>
    <p:sldId id="264" r:id="rId9"/>
    <p:sldId id="268" r:id="rId10"/>
    <p:sldId id="270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1"/>
    <p:restoredTop sz="94643"/>
  </p:normalViewPr>
  <p:slideViewPr>
    <p:cSldViewPr snapToGrid="0">
      <p:cViewPr varScale="1">
        <p:scale>
          <a:sx n="105" d="100"/>
          <a:sy n="105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5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70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8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48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3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1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5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8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6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3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5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4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3DConvAD</a:t>
            </a:r>
            <a:endParaRPr lang="de-DE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Milestone 3: Quality Assurance</a:t>
            </a:r>
            <a:endParaRPr lang="de-DE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478F13-D730-89F0-6DB2-B26E79E265F8}"/>
              </a:ext>
            </a:extLst>
          </p:cNvPr>
          <p:cNvSpPr txBox="1"/>
          <p:nvPr/>
        </p:nvSpPr>
        <p:spPr>
          <a:xfrm>
            <a:off x="9462303" y="5449747"/>
            <a:ext cx="2884025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b="1">
                <a:cs typeface="Calibri"/>
              </a:rPr>
              <a:t>AUTHORS</a:t>
            </a:r>
          </a:p>
          <a:p>
            <a:r>
              <a:rPr lang="it-IT">
                <a:cs typeface="Calibri"/>
              </a:rPr>
              <a:t>Ambra Urso</a:t>
            </a:r>
            <a:endParaRPr lang="it-IT"/>
          </a:p>
          <a:p>
            <a:r>
              <a:rPr lang="it-IT">
                <a:cs typeface="Calibri"/>
              </a:rPr>
              <a:t>Francesco Peragine</a:t>
            </a:r>
          </a:p>
          <a:p>
            <a:r>
              <a:rPr lang="it-IT">
                <a:cs typeface="Calibri"/>
              </a:rPr>
              <a:t>Valerio Longo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3FE0B-CB9D-7D12-BA9E-EE00860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>
            <a:normAutofit/>
          </a:bodyPr>
          <a:lstStyle/>
          <a:p>
            <a:pPr algn="l" rtl="0" eaLnBrk="1" latinLnBrk="0" hangingPunct="1">
              <a:spcBef>
                <a:spcPts val="528"/>
              </a:spcBef>
              <a:spcAft>
                <a:spcPts val="600"/>
              </a:spcAft>
              <a:buClr>
                <a:schemeClr val="accent1"/>
              </a:buClr>
              <a:buSzPct val="145000"/>
            </a:pPr>
            <a:r>
              <a:rPr lang="it-IT" kern="120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Data Testing: </a:t>
            </a:r>
            <a:r>
              <a:rPr lang="it-IT" sz="40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Calibri" panose="020F0502020204030204" pitchFamily="34" charset="0"/>
              </a:rPr>
              <a:t>Great </a:t>
            </a:r>
            <a:r>
              <a:rPr lang="it-IT" sz="4000" kern="12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Calibri" panose="020F0502020204030204" pitchFamily="34" charset="0"/>
              </a:rPr>
              <a:t>Expectations</a:t>
            </a:r>
            <a:r>
              <a:rPr lang="it-IT" dirty="0"/>
              <a:t> </a:t>
            </a:r>
            <a:endParaRPr lang="it-IT" sz="2400" dirty="0">
              <a:effectLst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6E7BF66-C8FC-8D4C-13FA-6BCD1208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27" y="2862072"/>
            <a:ext cx="10755785" cy="2070632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F190FBD-955B-25BD-E905-1388705AE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268" y="1755556"/>
            <a:ext cx="98458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cs typeface="Calibri"/>
              </a:rPr>
              <a:t>Results</a:t>
            </a:r>
            <a:r>
              <a:rPr lang="it-IT" dirty="0">
                <a:cs typeface="Calibri"/>
              </a:rPr>
              <a:t>:</a:t>
            </a:r>
          </a:p>
          <a:p>
            <a:pPr lvl="1"/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383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8B087FC3-3C18-ADCA-095E-9AFCEB314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54" t="-71875" r="-16491" b="133750"/>
          <a:stretch/>
        </p:blipFill>
        <p:spPr>
          <a:xfrm>
            <a:off x="7068273" y="2657475"/>
            <a:ext cx="404265" cy="588288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4C9DEF32-7EC4-611D-D81B-3C65AC4C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19" y="2306256"/>
            <a:ext cx="10018713" cy="1752599"/>
          </a:xfrm>
        </p:spPr>
        <p:txBody>
          <a:bodyPr/>
          <a:lstStyle/>
          <a:p>
            <a:r>
              <a:rPr lang="it-IT" dirty="0"/>
              <a:t>Thanks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780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3FE0B-CB9D-7D12-BA9E-EE00860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/>
          <a:lstStyle/>
          <a:p>
            <a:pPr algn="l"/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C4AB40-EA54-A181-6F42-499BD5B4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242" y="1826171"/>
            <a:ext cx="9845844" cy="460615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it-IT" sz="2600" dirty="0" err="1">
                <a:cs typeface="Calibri"/>
              </a:rPr>
              <a:t>What</a:t>
            </a:r>
            <a:r>
              <a:rPr lang="it-IT" sz="2600" dirty="0">
                <a:cs typeface="Calibri"/>
              </a:rPr>
              <a:t> </a:t>
            </a:r>
            <a:r>
              <a:rPr lang="it-IT" sz="2600" dirty="0" err="1">
                <a:cs typeface="Calibri"/>
              </a:rPr>
              <a:t>is</a:t>
            </a:r>
            <a:r>
              <a:rPr lang="it-IT" sz="2600" dirty="0">
                <a:cs typeface="Calibri"/>
              </a:rPr>
              <a:t> QA</a:t>
            </a:r>
          </a:p>
          <a:p>
            <a:r>
              <a:rPr lang="it-IT" sz="2600" dirty="0" err="1">
                <a:cs typeface="Calibri"/>
              </a:rPr>
              <a:t>Static</a:t>
            </a:r>
            <a:r>
              <a:rPr lang="it-IT" sz="2600" dirty="0">
                <a:cs typeface="Calibri"/>
              </a:rPr>
              <a:t> Analysis</a:t>
            </a:r>
          </a:p>
          <a:p>
            <a:pPr lvl="1"/>
            <a:r>
              <a:rPr lang="it-IT" dirty="0" err="1">
                <a:cs typeface="Calibri"/>
              </a:rPr>
              <a:t>Modules</a:t>
            </a:r>
            <a:endParaRPr lang="it-IT" dirty="0">
              <a:cs typeface="Calibri"/>
            </a:endParaRPr>
          </a:p>
          <a:p>
            <a:pPr lvl="1"/>
            <a:r>
              <a:rPr lang="it-IT" dirty="0">
                <a:cs typeface="Calibri"/>
              </a:rPr>
              <a:t>Notebooks</a:t>
            </a:r>
          </a:p>
          <a:p>
            <a:r>
              <a:rPr lang="it-IT" sz="2600" dirty="0">
                <a:cs typeface="Calibri"/>
              </a:rPr>
              <a:t>Unit Testing</a:t>
            </a:r>
          </a:p>
          <a:p>
            <a:pPr lvl="1"/>
            <a:r>
              <a:rPr lang="it-IT" dirty="0" err="1">
                <a:cs typeface="Calibri"/>
              </a:rPr>
              <a:t>Pytest</a:t>
            </a:r>
            <a:endParaRPr lang="it-IT" dirty="0">
              <a:cs typeface="Calibri"/>
            </a:endParaRPr>
          </a:p>
          <a:p>
            <a:r>
              <a:rPr lang="it-IT" sz="2600" dirty="0" err="1">
                <a:cs typeface="Calibri"/>
              </a:rPr>
              <a:t>Behavioral</a:t>
            </a:r>
            <a:r>
              <a:rPr lang="it-IT" sz="2600" dirty="0">
                <a:cs typeface="Calibri"/>
              </a:rPr>
              <a:t> Testing</a:t>
            </a:r>
          </a:p>
          <a:p>
            <a:pPr lvl="1"/>
            <a:r>
              <a:rPr lang="it-IT" dirty="0">
                <a:cs typeface="Calibri"/>
              </a:rPr>
              <a:t>Minimum </a:t>
            </a:r>
            <a:r>
              <a:rPr lang="it-IT" dirty="0" err="1">
                <a:cs typeface="Calibri"/>
              </a:rPr>
              <a:t>functionality</a:t>
            </a:r>
            <a:endParaRPr lang="it-IT" dirty="0">
              <a:cs typeface="Calibri"/>
            </a:endParaRPr>
          </a:p>
          <a:p>
            <a:pPr lvl="1"/>
            <a:r>
              <a:rPr lang="it-IT" dirty="0" err="1">
                <a:cs typeface="Calibri"/>
              </a:rPr>
              <a:t>Invariance</a:t>
            </a:r>
            <a:endParaRPr lang="it-IT" dirty="0">
              <a:cs typeface="Calibri"/>
            </a:endParaRPr>
          </a:p>
          <a:p>
            <a:r>
              <a:rPr lang="it-IT" sz="2600" dirty="0">
                <a:cs typeface="Calibri"/>
              </a:rPr>
              <a:t>Data Testing</a:t>
            </a:r>
          </a:p>
          <a:p>
            <a:pPr lvl="1"/>
            <a:r>
              <a:rPr lang="it-IT" dirty="0">
                <a:cs typeface="Calibri"/>
              </a:rPr>
              <a:t>Great </a:t>
            </a:r>
            <a:r>
              <a:rPr lang="it-IT" dirty="0" err="1">
                <a:cs typeface="Calibri"/>
              </a:rPr>
              <a:t>Expectations</a:t>
            </a: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231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3FE0B-CB9D-7D12-BA9E-EE00860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/>
          <a:lstStyle/>
          <a:p>
            <a:pPr algn="l"/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QA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C4AB40-EA54-A181-6F42-499BD5B4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268" y="1755556"/>
            <a:ext cx="98458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cs typeface="Calibri"/>
              </a:rPr>
              <a:t>What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expected</a:t>
            </a:r>
          </a:p>
          <a:p>
            <a:r>
              <a:rPr lang="it-IT" dirty="0" err="1">
                <a:cs typeface="Calibri"/>
              </a:rPr>
              <a:t>Formal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specs</a:t>
            </a:r>
            <a:endParaRPr lang="it-IT" dirty="0">
              <a:cs typeface="Calibri"/>
            </a:endParaRPr>
          </a:p>
          <a:p>
            <a:r>
              <a:rPr lang="it-IT" dirty="0">
                <a:cs typeface="Calibri"/>
              </a:rPr>
              <a:t>Activities</a:t>
            </a:r>
          </a:p>
          <a:p>
            <a:pPr lvl="1"/>
            <a:r>
              <a:rPr lang="it-IT" dirty="0" err="1">
                <a:cs typeface="Calibri"/>
              </a:rPr>
              <a:t>Static</a:t>
            </a:r>
            <a:r>
              <a:rPr lang="it-IT" dirty="0">
                <a:cs typeface="Calibri"/>
              </a:rPr>
              <a:t> analysis</a:t>
            </a:r>
          </a:p>
          <a:p>
            <a:pPr lvl="1"/>
            <a:r>
              <a:rPr lang="it-IT" dirty="0">
                <a:cs typeface="Calibri"/>
              </a:rPr>
              <a:t>Reviews</a:t>
            </a:r>
          </a:p>
          <a:p>
            <a:pPr lvl="1"/>
            <a:r>
              <a:rPr lang="it-IT" dirty="0">
                <a:cs typeface="Calibri"/>
              </a:rPr>
              <a:t>Dynamic testing</a:t>
            </a:r>
          </a:p>
        </p:txBody>
      </p:sp>
    </p:spTree>
    <p:extLst>
      <p:ext uri="{BB962C8B-B14F-4D97-AF65-F5344CB8AC3E}">
        <p14:creationId xmlns:p14="http://schemas.microsoft.com/office/powerpoint/2010/main" val="303444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3FE0B-CB9D-7D12-BA9E-EE00860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/>
          <a:lstStyle/>
          <a:p>
            <a:pPr algn="l"/>
            <a:r>
              <a:rPr lang="it-IT" dirty="0" err="1">
                <a:cs typeface="Calibri Light"/>
              </a:rPr>
              <a:t>Static</a:t>
            </a:r>
            <a:r>
              <a:rPr lang="it-IT" dirty="0">
                <a:cs typeface="Calibri Light"/>
              </a:rPr>
              <a:t> </a:t>
            </a:r>
            <a:r>
              <a:rPr lang="it-IT" dirty="0" err="1">
                <a:cs typeface="Calibri Light"/>
              </a:rPr>
              <a:t>analysis</a:t>
            </a:r>
            <a:r>
              <a:rPr lang="it-IT" dirty="0">
                <a:cs typeface="Calibri Light"/>
              </a:rPr>
              <a:t>: </a:t>
            </a:r>
            <a:r>
              <a:rPr lang="it-IT" dirty="0" err="1">
                <a:cs typeface="Calibri Light"/>
              </a:rPr>
              <a:t>Modules</a:t>
            </a:r>
            <a:endParaRPr lang="it-IT" dirty="0">
              <a:cs typeface="Calibri Ligh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C4AB40-EA54-A181-6F42-499BD5B4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601" y="1763110"/>
            <a:ext cx="489363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kern="12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Calibri" panose="020F0502020204030204" pitchFamily="34" charset="0"/>
              </a:rPr>
              <a:t>Pylint</a:t>
            </a:r>
            <a:r>
              <a:rPr lang="it-IT" sz="24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it-IT" sz="2400" kern="12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Calibri" panose="020F0502020204030204" pitchFamily="34" charset="0"/>
              </a:rPr>
              <a:t>linting</a:t>
            </a:r>
            <a:endParaRPr lang="it-IT" dirty="0">
              <a:cs typeface="Calibri"/>
            </a:endParaRPr>
          </a:p>
          <a:p>
            <a:pPr lvl="1"/>
            <a:r>
              <a:rPr lang="it-IT" dirty="0" err="1">
                <a:cs typeface="Calibri"/>
              </a:rPr>
              <a:t>Initial</a:t>
            </a:r>
            <a:r>
              <a:rPr lang="it-IT" dirty="0">
                <a:cs typeface="Calibri"/>
              </a:rPr>
              <a:t> score: 5,47/10</a:t>
            </a:r>
          </a:p>
          <a:p>
            <a:pPr lvl="1"/>
            <a:r>
              <a:rPr lang="it-IT" dirty="0" err="1">
                <a:cs typeface="Calibri"/>
              </a:rPr>
              <a:t>Final</a:t>
            </a:r>
            <a:r>
              <a:rPr lang="it-IT" dirty="0">
                <a:cs typeface="Calibri"/>
              </a:rPr>
              <a:t> score: 9,37/10</a:t>
            </a:r>
          </a:p>
          <a:p>
            <a:pPr lvl="1"/>
            <a:r>
              <a:rPr lang="it-IT" dirty="0" err="1">
                <a:cs typeface="Calibri"/>
              </a:rPr>
              <a:t>Modified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configuration</a:t>
            </a:r>
            <a:r>
              <a:rPr lang="it-IT" dirty="0">
                <a:cs typeface="Calibri"/>
              </a:rPr>
              <a:t> file:</a:t>
            </a:r>
          </a:p>
          <a:p>
            <a:pPr lvl="2"/>
            <a:r>
              <a:rPr lang="it-IT" i="1" dirty="0">
                <a:cs typeface="Calibri"/>
              </a:rPr>
              <a:t>good </a:t>
            </a:r>
            <a:r>
              <a:rPr lang="it-IT" i="1" dirty="0" err="1">
                <a:cs typeface="Calibri"/>
              </a:rPr>
              <a:t>variables</a:t>
            </a:r>
            <a:r>
              <a:rPr lang="it-IT" i="1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added</a:t>
            </a:r>
            <a:r>
              <a:rPr lang="it-IT" dirty="0">
                <a:cs typeface="Calibri"/>
              </a:rPr>
              <a:t> (x, y)</a:t>
            </a:r>
          </a:p>
          <a:p>
            <a:pPr lvl="2"/>
            <a:r>
              <a:rPr lang="it-IT" dirty="0" err="1">
                <a:cs typeface="Calibri"/>
              </a:rPr>
              <a:t>Ignored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torch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module</a:t>
            </a:r>
            <a:endParaRPr lang="it-IT" dirty="0">
              <a:cs typeface="Calibri"/>
            </a:endParaRPr>
          </a:p>
          <a:p>
            <a:pPr lvl="1"/>
            <a:r>
              <a:rPr lang="it-IT" dirty="0" err="1">
                <a:cs typeface="Calibri"/>
              </a:rPr>
              <a:t>Why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not</a:t>
            </a:r>
            <a:r>
              <a:rPr lang="it-IT" dirty="0">
                <a:cs typeface="Calibri"/>
              </a:rPr>
              <a:t> 10/10:</a:t>
            </a:r>
          </a:p>
          <a:p>
            <a:pPr lvl="2"/>
            <a:r>
              <a:rPr lang="it-IT" dirty="0">
                <a:cs typeface="Calibri"/>
              </a:rPr>
              <a:t>Torch </a:t>
            </a:r>
            <a:r>
              <a:rPr lang="it-IT" dirty="0" err="1">
                <a:cs typeface="Calibri"/>
              </a:rPr>
              <a:t>lightning</a:t>
            </a:r>
            <a:r>
              <a:rPr lang="it-IT" dirty="0">
                <a:cs typeface="Calibri"/>
              </a:rPr>
              <a:t> </a:t>
            </a:r>
          </a:p>
          <a:p>
            <a:pPr lvl="2"/>
            <a:r>
              <a:rPr lang="it-IT" dirty="0">
                <a:cs typeface="Calibri"/>
              </a:rPr>
              <a:t>Click </a:t>
            </a:r>
          </a:p>
          <a:p>
            <a:pPr marL="457200" lvl="1" indent="0">
              <a:buNone/>
            </a:pPr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pPr marL="0" indent="0">
              <a:buNone/>
            </a:pPr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</p:txBody>
      </p:sp>
      <p:pic>
        <p:nvPicPr>
          <p:cNvPr id="6" name="Immagine 5" descr="Immagine che contiene tavolo">
            <a:extLst>
              <a:ext uri="{FF2B5EF4-FFF2-40B4-BE49-F238E27FC236}">
                <a16:creationId xmlns:a16="http://schemas.microsoft.com/office/drawing/2014/main" id="{91462C01-CC07-DAF4-B38A-A8F479F61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31"/>
          <a:stretch/>
        </p:blipFill>
        <p:spPr>
          <a:xfrm>
            <a:off x="6609030" y="1426458"/>
            <a:ext cx="5251010" cy="428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4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C4AB40-EA54-A181-6F42-499BD5B4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242" y="1763110"/>
            <a:ext cx="489363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kern="12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Calibri" panose="020F0502020204030204" pitchFamily="34" charset="0"/>
              </a:rPr>
              <a:t>Pynblint</a:t>
            </a:r>
            <a:r>
              <a:rPr lang="it-IT" dirty="0">
                <a:solidFill>
                  <a:srgbClr val="0000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linting</a:t>
            </a:r>
            <a:endParaRPr lang="it-IT" dirty="0">
              <a:cs typeface="Calibri"/>
            </a:endParaRPr>
          </a:p>
          <a:p>
            <a:pPr lvl="1"/>
            <a:r>
              <a:rPr lang="it-IT" dirty="0" err="1">
                <a:cs typeface="Calibri"/>
              </a:rPr>
              <a:t>Added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Markdown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cells</a:t>
            </a:r>
            <a:endParaRPr lang="it-IT" dirty="0">
              <a:cs typeface="Calibri"/>
            </a:endParaRPr>
          </a:p>
          <a:p>
            <a:pPr lvl="1"/>
            <a:r>
              <a:rPr lang="it-IT" dirty="0" err="1">
                <a:cs typeface="Calibri"/>
              </a:rPr>
              <a:t>Moved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all</a:t>
            </a:r>
            <a:r>
              <a:rPr lang="it-IT" dirty="0">
                <a:cs typeface="Calibri"/>
              </a:rPr>
              <a:t> import </a:t>
            </a:r>
            <a:r>
              <a:rPr lang="it-IT" dirty="0" err="1">
                <a:cs typeface="Calibri"/>
              </a:rPr>
              <a:t>cells</a:t>
            </a:r>
            <a:r>
              <a:rPr lang="it-IT" dirty="0">
                <a:cs typeface="Calibri"/>
              </a:rPr>
              <a:t> to the top</a:t>
            </a:r>
          </a:p>
          <a:p>
            <a:pPr lvl="1"/>
            <a:r>
              <a:rPr lang="it-IT" dirty="0" err="1">
                <a:cs typeface="Calibri"/>
              </a:rPr>
              <a:t>Added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conclusions</a:t>
            </a:r>
            <a:endParaRPr lang="it-IT" dirty="0">
              <a:cs typeface="Calibri"/>
            </a:endParaRPr>
          </a:p>
          <a:p>
            <a:pPr lvl="1"/>
            <a:endParaRPr lang="it-IT" dirty="0">
              <a:cs typeface="Calibri"/>
            </a:endParaRPr>
          </a:p>
          <a:p>
            <a:pPr lvl="1"/>
            <a:endParaRPr lang="it-IT" dirty="0">
              <a:cs typeface="Calibri"/>
            </a:endParaRPr>
          </a:p>
          <a:p>
            <a:pPr lvl="1"/>
            <a:endParaRPr lang="it-IT" dirty="0">
              <a:cs typeface="Calibri"/>
            </a:endParaRPr>
          </a:p>
          <a:p>
            <a:pPr marL="457200" lvl="1" indent="0">
              <a:buNone/>
            </a:pPr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pPr marL="0" indent="0">
              <a:buNone/>
            </a:pPr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E6138973-98AB-9CF5-7C76-C0AA51681CFA}"/>
              </a:ext>
            </a:extLst>
          </p:cNvPr>
          <p:cNvSpPr txBox="1">
            <a:spLocks/>
          </p:cNvSpPr>
          <p:nvPr/>
        </p:nvSpPr>
        <p:spPr>
          <a:xfrm>
            <a:off x="2176242" y="26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it-IT" dirty="0" err="1">
                <a:cs typeface="Calibri Light"/>
              </a:rPr>
              <a:t>Static</a:t>
            </a:r>
            <a:r>
              <a:rPr lang="it-IT" dirty="0">
                <a:cs typeface="Calibri Light"/>
              </a:rPr>
              <a:t> </a:t>
            </a:r>
            <a:r>
              <a:rPr lang="it-IT" sz="4000" dirty="0" err="1">
                <a:cs typeface="Calibri Light"/>
              </a:rPr>
              <a:t>analysis</a:t>
            </a:r>
            <a:r>
              <a:rPr lang="it-IT" sz="4000" dirty="0">
                <a:cs typeface="Calibri Light"/>
              </a:rPr>
              <a:t>: Notebook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C73CA27-75F1-DEFF-A4FA-43141380F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"/>
          <a:stretch/>
        </p:blipFill>
        <p:spPr>
          <a:xfrm>
            <a:off x="7069873" y="1755227"/>
            <a:ext cx="4953708" cy="388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6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3FE0B-CB9D-7D12-BA9E-EE00860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>
            <a:normAutofit/>
          </a:bodyPr>
          <a:lstStyle/>
          <a:p>
            <a:pPr algn="l" rtl="0" eaLnBrk="1" latinLnBrk="0" hangingPunct="1">
              <a:spcBef>
                <a:spcPts val="528"/>
              </a:spcBef>
              <a:spcAft>
                <a:spcPts val="600"/>
              </a:spcAft>
              <a:buClr>
                <a:schemeClr val="accent1"/>
              </a:buClr>
              <a:buSzPct val="145000"/>
            </a:pPr>
            <a:r>
              <a:rPr lang="it-IT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Calibri" panose="020F0502020204030204" pitchFamily="34" charset="0"/>
              </a:rPr>
              <a:t>Unit Testing</a:t>
            </a:r>
            <a:endParaRPr lang="it-IT" dirty="0">
              <a:effectLst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C4AB40-EA54-A181-6F42-499BD5B4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268" y="1755556"/>
            <a:ext cx="98458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cs typeface="Calibri"/>
              </a:rPr>
              <a:t>Migration from </a:t>
            </a:r>
            <a:r>
              <a:rPr lang="it-IT" dirty="0" err="1">
                <a:cs typeface="Calibri"/>
              </a:rPr>
              <a:t>unittest</a:t>
            </a:r>
            <a:r>
              <a:rPr lang="it-IT" dirty="0">
                <a:cs typeface="Calibri"/>
              </a:rPr>
              <a:t> to </a:t>
            </a:r>
            <a:r>
              <a:rPr lang="it-IT" dirty="0" err="1">
                <a:cs typeface="Calibri"/>
              </a:rPr>
              <a:t>pytest</a:t>
            </a:r>
            <a:endParaRPr lang="it-IT" dirty="0">
              <a:cs typeface="Calibri"/>
            </a:endParaRPr>
          </a:p>
          <a:p>
            <a:r>
              <a:rPr lang="it-IT" dirty="0">
                <a:cs typeface="Calibri"/>
              </a:rPr>
              <a:t>Custom </a:t>
            </a:r>
            <a:r>
              <a:rPr lang="it-IT" dirty="0" err="1">
                <a:cs typeface="Calibri"/>
              </a:rPr>
              <a:t>marks</a:t>
            </a:r>
            <a:r>
              <a:rPr lang="it-IT" dirty="0">
                <a:cs typeface="Calibri"/>
              </a:rPr>
              <a:t>:</a:t>
            </a:r>
          </a:p>
          <a:p>
            <a:pPr lvl="1"/>
            <a:r>
              <a:rPr lang="it-IT" dirty="0" err="1">
                <a:cs typeface="Calibri"/>
              </a:rPr>
              <a:t>require_data</a:t>
            </a:r>
            <a:endParaRPr lang="it-IT" dirty="0">
              <a:cs typeface="Calibri"/>
            </a:endParaRPr>
          </a:p>
          <a:p>
            <a:pPr lvl="1"/>
            <a:r>
              <a:rPr lang="it-IT" dirty="0" err="1">
                <a:cs typeface="Calibri"/>
              </a:rPr>
              <a:t>require_raw</a:t>
            </a:r>
            <a:endParaRPr lang="it-IT" dirty="0">
              <a:cs typeface="Calibri"/>
            </a:endParaRPr>
          </a:p>
          <a:p>
            <a:pPr lvl="1"/>
            <a:r>
              <a:rPr lang="it-IT" dirty="0" err="1">
                <a:cs typeface="Calibri"/>
              </a:rPr>
              <a:t>require_model</a:t>
            </a:r>
            <a:endParaRPr lang="it-IT" dirty="0">
              <a:cs typeface="Calibri"/>
            </a:endParaRPr>
          </a:p>
          <a:p>
            <a:r>
              <a:rPr lang="it-IT" dirty="0" err="1">
                <a:cs typeface="Calibri"/>
              </a:rPr>
              <a:t>Unittest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mock</a:t>
            </a:r>
            <a:r>
              <a:rPr lang="it-IT" dirty="0">
                <a:cs typeface="Calibri"/>
              </a:rPr>
              <a:t> support</a:t>
            </a:r>
          </a:p>
          <a:p>
            <a:pPr lvl="1"/>
            <a:r>
              <a:rPr lang="it-IT" dirty="0">
                <a:cs typeface="Calibri"/>
              </a:rPr>
              <a:t>Simulate </a:t>
            </a:r>
            <a:r>
              <a:rPr lang="it-IT" dirty="0" err="1">
                <a:cs typeface="Calibri"/>
              </a:rPr>
              <a:t>availability</a:t>
            </a:r>
            <a:r>
              <a:rPr lang="it-IT" dirty="0">
                <a:cs typeface="Calibri"/>
              </a:rPr>
              <a:t> GPU</a:t>
            </a:r>
          </a:p>
          <a:p>
            <a:r>
              <a:rPr lang="it-IT" dirty="0">
                <a:cs typeface="Calibri"/>
              </a:rPr>
              <a:t>Images are </a:t>
            </a:r>
            <a:r>
              <a:rPr lang="it-IT" dirty="0" err="1">
                <a:cs typeface="Calibri"/>
              </a:rPr>
              <a:t>generated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using</a:t>
            </a:r>
            <a:r>
              <a:rPr lang="it-IT" dirty="0">
                <a:cs typeface="Calibri"/>
              </a:rPr>
              <a:t> </a:t>
            </a:r>
            <a:br>
              <a:rPr lang="it-IT" dirty="0">
                <a:cs typeface="Calibri"/>
              </a:rPr>
            </a:br>
            <a:r>
              <a:rPr lang="it-IT" i="1" u="sng" dirty="0" err="1">
                <a:cs typeface="Calibri"/>
              </a:rPr>
              <a:t>tested</a:t>
            </a:r>
            <a:r>
              <a:rPr lang="it-IT" i="1" u="sng" dirty="0">
                <a:cs typeface="Calibri"/>
              </a:rPr>
              <a:t> code</a:t>
            </a:r>
            <a:r>
              <a:rPr lang="it-IT" dirty="0">
                <a:cs typeface="Calibri"/>
              </a:rPr>
              <a:t> -&gt; </a:t>
            </a:r>
            <a:r>
              <a:rPr lang="it-IT" dirty="0" err="1">
                <a:cs typeface="Calibri"/>
              </a:rPr>
              <a:t>correct</a:t>
            </a:r>
            <a:r>
              <a:rPr lang="it-IT" dirty="0">
                <a:cs typeface="Calibri"/>
              </a:rPr>
              <a:t> images</a:t>
            </a:r>
          </a:p>
          <a:p>
            <a:endParaRPr lang="it-IT" dirty="0">
              <a:cs typeface="Calibri"/>
            </a:endParaRPr>
          </a:p>
        </p:txBody>
      </p:sp>
      <p:pic>
        <p:nvPicPr>
          <p:cNvPr id="6" name="Immagine 5" descr="Immagine che contiene testo">
            <a:extLst>
              <a:ext uri="{FF2B5EF4-FFF2-40B4-BE49-F238E27FC236}">
                <a16:creationId xmlns:a16="http://schemas.microsoft.com/office/drawing/2014/main" id="{86E5C52C-83D2-445C-E0F7-5ECEBCB91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04" y="1354873"/>
            <a:ext cx="438211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C4AB40-EA54-A181-6F42-499BD5B4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268" y="1755556"/>
            <a:ext cx="488427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cs typeface="Calibri"/>
              </a:rPr>
              <a:t>Pytest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assertions</a:t>
            </a:r>
            <a:endParaRPr lang="it-IT" dirty="0">
              <a:cs typeface="Calibri"/>
            </a:endParaRPr>
          </a:p>
          <a:p>
            <a:r>
              <a:rPr lang="it-IT" dirty="0">
                <a:cs typeface="Calibri"/>
              </a:rPr>
              <a:t>Minimum </a:t>
            </a:r>
            <a:r>
              <a:rPr lang="it-IT" dirty="0" err="1">
                <a:cs typeface="Calibri"/>
              </a:rPr>
              <a:t>functionality</a:t>
            </a:r>
            <a:endParaRPr lang="it-IT" dirty="0">
              <a:cs typeface="Calibri"/>
            </a:endParaRPr>
          </a:p>
          <a:p>
            <a:pPr lvl="1"/>
            <a:r>
              <a:rPr lang="it-IT" dirty="0">
                <a:cs typeface="Calibri"/>
              </a:rPr>
              <a:t>Severe AD </a:t>
            </a:r>
            <a:r>
              <a:rPr lang="it-IT" dirty="0" err="1">
                <a:cs typeface="Calibri"/>
              </a:rPr>
              <a:t>subject</a:t>
            </a:r>
            <a:r>
              <a:rPr lang="it-IT" dirty="0">
                <a:cs typeface="Calibri"/>
              </a:rPr>
              <a:t> -&gt; </a:t>
            </a:r>
            <a:r>
              <a:rPr lang="it-IT" dirty="0" err="1">
                <a:cs typeface="Calibri"/>
              </a:rPr>
              <a:t>correctly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identified</a:t>
            </a:r>
            <a:endParaRPr lang="it-IT" dirty="0">
              <a:cs typeface="Calibri"/>
            </a:endParaRPr>
          </a:p>
          <a:p>
            <a:r>
              <a:rPr lang="it-IT" dirty="0" err="1">
                <a:cs typeface="Calibri"/>
              </a:rPr>
              <a:t>Invariance</a:t>
            </a:r>
            <a:r>
              <a:rPr lang="it-IT" dirty="0">
                <a:cs typeface="Calibri"/>
              </a:rPr>
              <a:t> test</a:t>
            </a:r>
          </a:p>
          <a:p>
            <a:pPr lvl="1"/>
            <a:r>
              <a:rPr lang="it-IT" dirty="0" err="1">
                <a:cs typeface="Calibri"/>
              </a:rPr>
              <a:t>Rotation</a:t>
            </a:r>
            <a:endParaRPr lang="it-IT" dirty="0">
              <a:cs typeface="Calibri"/>
            </a:endParaRPr>
          </a:p>
          <a:p>
            <a:pPr lvl="1"/>
            <a:r>
              <a:rPr lang="it-IT" dirty="0" err="1">
                <a:cs typeface="Calibri"/>
              </a:rPr>
              <a:t>Prediction</a:t>
            </a:r>
            <a:r>
              <a:rPr lang="it-IT" dirty="0">
                <a:cs typeface="Calibri"/>
              </a:rPr>
              <a:t> (non </a:t>
            </a:r>
            <a:r>
              <a:rPr lang="it-IT" dirty="0" err="1">
                <a:cs typeface="Calibri"/>
              </a:rPr>
              <a:t>rotated</a:t>
            </a:r>
            <a:r>
              <a:rPr lang="it-IT" dirty="0">
                <a:cs typeface="Calibri"/>
              </a:rPr>
              <a:t>) ≈ </a:t>
            </a:r>
            <a:r>
              <a:rPr lang="it-IT" dirty="0" err="1">
                <a:cs typeface="Calibri"/>
              </a:rPr>
              <a:t>prediction</a:t>
            </a:r>
            <a:r>
              <a:rPr lang="it-IT" dirty="0">
                <a:cs typeface="Calibri"/>
              </a:rPr>
              <a:t> (</a:t>
            </a:r>
            <a:r>
              <a:rPr lang="it-IT" dirty="0" err="1">
                <a:cs typeface="Calibri"/>
              </a:rPr>
              <a:t>rotated</a:t>
            </a:r>
            <a:r>
              <a:rPr lang="it-IT" dirty="0">
                <a:cs typeface="Calibri"/>
              </a:rPr>
              <a:t>)</a:t>
            </a:r>
          </a:p>
          <a:p>
            <a:endParaRPr lang="it-IT" dirty="0">
              <a:cs typeface="Calibri"/>
            </a:endParaRPr>
          </a:p>
          <a:p>
            <a:pPr marL="457200" lvl="1" indent="0">
              <a:buNone/>
            </a:pPr>
            <a:endParaRPr lang="it-IT" dirty="0">
              <a:cs typeface="Calibri"/>
            </a:endParaRPr>
          </a:p>
          <a:p>
            <a:pPr lvl="1"/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9EE1451-8E8C-7901-1501-8E60BA8F23BB}"/>
              </a:ext>
            </a:extLst>
          </p:cNvPr>
          <p:cNvSpPr txBox="1">
            <a:spLocks/>
          </p:cNvSpPr>
          <p:nvPr/>
        </p:nvSpPr>
        <p:spPr>
          <a:xfrm>
            <a:off x="2178268" y="2957"/>
            <a:ext cx="1015079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528"/>
              </a:spcBef>
              <a:spcAft>
                <a:spcPts val="600"/>
              </a:spcAft>
              <a:buClr>
                <a:schemeClr val="accent1"/>
              </a:buClr>
              <a:buSzPct val="145000"/>
            </a:pPr>
            <a:r>
              <a:rPr lang="it-IT" kern="12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Calibri" panose="020F0502020204030204" pitchFamily="34" charset="0"/>
              </a:rPr>
              <a:t>Behavioral</a:t>
            </a:r>
            <a:r>
              <a:rPr lang="it-IT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Calibri" panose="020F0502020204030204" pitchFamily="34" charset="0"/>
              </a:rPr>
              <a:t> Testing</a:t>
            </a:r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ED1C953-D340-4A5B-A6F6-6AD64924B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480" y="1755556"/>
            <a:ext cx="4840879" cy="37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3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3FE0B-CB9D-7D12-BA9E-EE00860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it-IT" kern="120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Data Testing: </a:t>
            </a:r>
            <a:r>
              <a:rPr lang="it-IT" sz="40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Calibri" panose="020F0502020204030204" pitchFamily="34" charset="0"/>
              </a:rPr>
              <a:t>Great </a:t>
            </a:r>
            <a:r>
              <a:rPr lang="it-IT" sz="4000" kern="12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Calibri" panose="020F0502020204030204" pitchFamily="34" charset="0"/>
              </a:rPr>
              <a:t>Expectations</a:t>
            </a:r>
            <a:r>
              <a:rPr lang="it-IT" dirty="0"/>
              <a:t> </a:t>
            </a:r>
            <a:endParaRPr lang="it-IT" dirty="0">
              <a:cs typeface="Calibri Ligh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C4AB40-EA54-A181-6F42-499BD5B4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268" y="1755556"/>
            <a:ext cx="98458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cs typeface="Calibri"/>
              </a:rPr>
              <a:t>Great </a:t>
            </a:r>
            <a:r>
              <a:rPr lang="it-IT" dirty="0" err="1">
                <a:cs typeface="Calibri"/>
              </a:rPr>
              <a:t>Expectations</a:t>
            </a:r>
            <a:r>
              <a:rPr lang="it-IT" dirty="0">
                <a:cs typeface="Calibri"/>
              </a:rPr>
              <a:t> pipeline</a:t>
            </a:r>
          </a:p>
          <a:p>
            <a:pPr marL="715963" lvl="1" indent="0">
              <a:buNone/>
            </a:pPr>
            <a:r>
              <a:rPr lang="it-IT" dirty="0">
                <a:cs typeface="Calibri"/>
              </a:rPr>
              <a:t>Setup</a:t>
            </a:r>
          </a:p>
          <a:p>
            <a:pPr marL="715963" lvl="1" indent="0">
              <a:buNone/>
            </a:pPr>
            <a:r>
              <a:rPr lang="it-IT" dirty="0" err="1">
                <a:cs typeface="Calibri"/>
              </a:rPr>
              <a:t>Connecting</a:t>
            </a:r>
            <a:r>
              <a:rPr lang="it-IT" dirty="0">
                <a:cs typeface="Calibri"/>
              </a:rPr>
              <a:t> the Data</a:t>
            </a:r>
          </a:p>
          <a:p>
            <a:pPr marL="715963" lvl="1" indent="0">
              <a:buNone/>
            </a:pPr>
            <a:r>
              <a:rPr lang="it-IT" dirty="0">
                <a:cs typeface="Calibri"/>
              </a:rPr>
              <a:t>	</a:t>
            </a:r>
            <a:r>
              <a:rPr lang="it-IT" sz="1600" dirty="0" err="1">
                <a:cs typeface="Calibri"/>
              </a:rPr>
              <a:t>Datasources</a:t>
            </a:r>
            <a:r>
              <a:rPr lang="it-IT" sz="1600" dirty="0">
                <a:cs typeface="Calibri"/>
              </a:rPr>
              <a:t>: </a:t>
            </a:r>
            <a:r>
              <a:rPr lang="it-IT" sz="1600" dirty="0" err="1">
                <a:cs typeface="Calibri"/>
              </a:rPr>
              <a:t>Raw</a:t>
            </a:r>
            <a:r>
              <a:rPr lang="it-IT" sz="1600" dirty="0">
                <a:cs typeface="Calibri"/>
              </a:rPr>
              <a:t> and </a:t>
            </a:r>
            <a:r>
              <a:rPr lang="it-IT" sz="1600" dirty="0" err="1">
                <a:cs typeface="Calibri"/>
              </a:rPr>
              <a:t>Processed</a:t>
            </a:r>
            <a:endParaRPr lang="it-IT" sz="1600" dirty="0">
              <a:cs typeface="Calibri"/>
            </a:endParaRPr>
          </a:p>
          <a:p>
            <a:pPr marL="715963" lvl="1" indent="0">
              <a:buNone/>
            </a:pPr>
            <a:r>
              <a:rPr lang="it-IT" dirty="0">
                <a:cs typeface="Calibri"/>
              </a:rPr>
              <a:t>Create </a:t>
            </a:r>
            <a:r>
              <a:rPr lang="it-IT" dirty="0" err="1">
                <a:cs typeface="Calibri"/>
              </a:rPr>
              <a:t>Expectations</a:t>
            </a:r>
            <a:endParaRPr lang="it-IT" dirty="0">
              <a:cs typeface="Calibri"/>
            </a:endParaRPr>
          </a:p>
          <a:p>
            <a:pPr marL="715963" lvl="1" indent="0">
              <a:buNone/>
            </a:pPr>
            <a:r>
              <a:rPr lang="it-IT" dirty="0">
                <a:cs typeface="Calibri"/>
              </a:rPr>
              <a:t>	S</a:t>
            </a:r>
            <a:r>
              <a:rPr lang="it-IT" sz="1600" dirty="0">
                <a:cs typeface="Calibri"/>
              </a:rPr>
              <a:t>uites: clinical-data , clinical-</a:t>
            </a:r>
            <a:r>
              <a:rPr lang="it-IT" sz="1600" dirty="0" err="1">
                <a:cs typeface="Calibri"/>
              </a:rPr>
              <a:t>map</a:t>
            </a:r>
            <a:r>
              <a:rPr lang="it-IT" sz="1600" dirty="0">
                <a:cs typeface="Calibri"/>
              </a:rPr>
              <a:t> , clinical-</a:t>
            </a:r>
            <a:r>
              <a:rPr lang="it-IT" sz="1600" dirty="0" err="1">
                <a:cs typeface="Calibri"/>
              </a:rPr>
              <a:t>mr</a:t>
            </a:r>
            <a:r>
              <a:rPr lang="it-IT" sz="1600" dirty="0">
                <a:cs typeface="Calibri"/>
              </a:rPr>
              <a:t>, clinical-</a:t>
            </a:r>
            <a:r>
              <a:rPr lang="it-IT" sz="1600" dirty="0" err="1">
                <a:cs typeface="Calibri"/>
              </a:rPr>
              <a:t>mr</a:t>
            </a:r>
            <a:r>
              <a:rPr lang="it-IT" sz="1600" dirty="0">
                <a:cs typeface="Calibri"/>
              </a:rPr>
              <a:t>-full, </a:t>
            </a:r>
            <a:r>
              <a:rPr lang="it-IT" sz="1600" dirty="0" err="1">
                <a:cs typeface="Calibri"/>
              </a:rPr>
              <a:t>mri-scans</a:t>
            </a:r>
            <a:r>
              <a:rPr lang="it-IT" sz="1600" dirty="0">
                <a:cs typeface="Calibri"/>
              </a:rPr>
              <a:t>, </a:t>
            </a:r>
            <a:r>
              <a:rPr lang="it-IT" sz="1600" dirty="0" err="1">
                <a:cs typeface="Calibri"/>
              </a:rPr>
              <a:t>subjects</a:t>
            </a:r>
            <a:endParaRPr lang="it-IT" sz="1600" dirty="0">
              <a:cs typeface="Calibri"/>
            </a:endParaRPr>
          </a:p>
          <a:p>
            <a:pPr marL="715963" lvl="1" indent="0">
              <a:buNone/>
            </a:pPr>
            <a:r>
              <a:rPr lang="it-IT" dirty="0">
                <a:cs typeface="Calibri"/>
              </a:rPr>
              <a:t>Validate Data</a:t>
            </a:r>
          </a:p>
          <a:p>
            <a:pPr marL="715963" lvl="1" indent="0">
              <a:buNone/>
            </a:pPr>
            <a:r>
              <a:rPr lang="it-IT" sz="1600" dirty="0">
                <a:cs typeface="Calibri"/>
              </a:rPr>
              <a:t>	Checkpoints: </a:t>
            </a:r>
            <a:r>
              <a:rPr lang="it-IT" sz="1600" dirty="0" err="1">
                <a:cs typeface="Calibri"/>
              </a:rPr>
              <a:t>run</a:t>
            </a:r>
            <a:r>
              <a:rPr lang="it-IT" sz="1600" dirty="0">
                <a:cs typeface="Calibri"/>
              </a:rPr>
              <a:t> suites vs data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446DE26-41A3-00E2-5376-46DC459E5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947" y="4491538"/>
            <a:ext cx="324727" cy="32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CA281E-4751-D20D-D86C-1D4A876D0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57" y="2305878"/>
            <a:ext cx="320909" cy="32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E89E803-E1E4-40D9-A9E8-24004F3BA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947" y="2749076"/>
            <a:ext cx="320909" cy="32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A5F7EC4B-FD30-00A1-8C7F-AD6E99BC3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947" y="3620307"/>
            <a:ext cx="324727" cy="32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54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3FE0B-CB9D-7D12-BA9E-EE00860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>
            <a:normAutofit/>
          </a:bodyPr>
          <a:lstStyle/>
          <a:p>
            <a:pPr algn="l" rtl="0" eaLnBrk="1" latinLnBrk="0" hangingPunct="1">
              <a:spcBef>
                <a:spcPts val="528"/>
              </a:spcBef>
              <a:spcAft>
                <a:spcPts val="600"/>
              </a:spcAft>
              <a:buClr>
                <a:schemeClr val="accent1"/>
              </a:buClr>
              <a:buSzPct val="145000"/>
            </a:pPr>
            <a:r>
              <a:rPr lang="it-IT" kern="120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Data Testing: </a:t>
            </a:r>
            <a:r>
              <a:rPr lang="it-IT" sz="40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Calibri" panose="020F0502020204030204" pitchFamily="34" charset="0"/>
              </a:rPr>
              <a:t>Great </a:t>
            </a:r>
            <a:r>
              <a:rPr lang="it-IT" sz="4000" kern="12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Calibri" panose="020F0502020204030204" pitchFamily="34" charset="0"/>
              </a:rPr>
              <a:t>Expectations</a:t>
            </a:r>
            <a:r>
              <a:rPr lang="it-IT" dirty="0"/>
              <a:t> </a:t>
            </a:r>
            <a:endParaRPr lang="it-IT" sz="2400" dirty="0">
              <a:effectLst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C4AB40-EA54-A181-6F42-499BD5B4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268" y="1755556"/>
            <a:ext cx="98458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cs typeface="Calibri"/>
              </a:rPr>
              <a:t>2 </a:t>
            </a:r>
            <a:r>
              <a:rPr lang="it-IT" dirty="0" err="1">
                <a:cs typeface="Calibri"/>
              </a:rPr>
              <a:t>Datasources</a:t>
            </a:r>
            <a:r>
              <a:rPr lang="it-IT" dirty="0">
                <a:cs typeface="Calibri"/>
              </a:rPr>
              <a:t> to track </a:t>
            </a:r>
            <a:r>
              <a:rPr lang="it-IT" dirty="0" err="1">
                <a:cs typeface="Calibri"/>
              </a:rPr>
              <a:t>raw</a:t>
            </a:r>
            <a:r>
              <a:rPr lang="it-IT" dirty="0">
                <a:cs typeface="Calibri"/>
              </a:rPr>
              <a:t> and </a:t>
            </a:r>
            <a:r>
              <a:rPr lang="it-IT" dirty="0" err="1">
                <a:cs typeface="Calibri"/>
              </a:rPr>
              <a:t>processed</a:t>
            </a:r>
            <a:r>
              <a:rPr lang="it-IT" dirty="0">
                <a:cs typeface="Calibri"/>
              </a:rPr>
              <a:t> data</a:t>
            </a:r>
          </a:p>
          <a:p>
            <a:r>
              <a:rPr lang="it-IT" dirty="0" err="1">
                <a:cs typeface="Calibri"/>
              </a:rPr>
              <a:t>Tracked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all</a:t>
            </a:r>
            <a:r>
              <a:rPr lang="it-IT" dirty="0">
                <a:cs typeface="Calibri"/>
              </a:rPr>
              <a:t> .csv files (</a:t>
            </a:r>
            <a:r>
              <a:rPr lang="it-IT" dirty="0" err="1">
                <a:cs typeface="Calibri"/>
              </a:rPr>
              <a:t>immutable</a:t>
            </a:r>
            <a:r>
              <a:rPr lang="it-IT" dirty="0">
                <a:cs typeface="Calibri"/>
              </a:rPr>
              <a:t>)</a:t>
            </a:r>
          </a:p>
          <a:p>
            <a:r>
              <a:rPr lang="it-IT" dirty="0">
                <a:cs typeface="Calibri"/>
              </a:rPr>
              <a:t>Controls on </a:t>
            </a:r>
            <a:r>
              <a:rPr lang="it-IT" dirty="0" err="1">
                <a:cs typeface="Calibri"/>
              </a:rPr>
              <a:t>unique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indentifiers</a:t>
            </a:r>
            <a:r>
              <a:rPr lang="it-IT" dirty="0">
                <a:cs typeface="Calibri"/>
              </a:rPr>
              <a:t> / </a:t>
            </a:r>
            <a:r>
              <a:rPr lang="it-IT" dirty="0" err="1">
                <a:cs typeface="Calibri"/>
              </a:rPr>
              <a:t>null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values</a:t>
            </a:r>
            <a:endParaRPr lang="it-IT" dirty="0">
              <a:cs typeface="Calibri"/>
            </a:endParaRPr>
          </a:p>
          <a:p>
            <a:r>
              <a:rPr lang="it-IT" dirty="0" err="1">
                <a:cs typeface="Calibri"/>
              </a:rPr>
              <a:t>Tracked</a:t>
            </a:r>
            <a:r>
              <a:rPr lang="it-IT" dirty="0">
                <a:cs typeface="Calibri"/>
              </a:rPr>
              <a:t> and </a:t>
            </a:r>
            <a:r>
              <a:rPr lang="it-IT" dirty="0" err="1">
                <a:cs typeface="Calibri"/>
              </a:rPr>
              <a:t>pushed</a:t>
            </a:r>
            <a:r>
              <a:rPr lang="it-IT" dirty="0">
                <a:cs typeface="Calibri"/>
              </a:rPr>
              <a:t> GE notebooks </a:t>
            </a:r>
          </a:p>
          <a:p>
            <a:pPr lvl="1"/>
            <a:r>
              <a:rPr lang="it-IT" dirty="0">
                <a:cs typeface="Calibri"/>
              </a:rPr>
              <a:t>Collaborative editing</a:t>
            </a:r>
          </a:p>
          <a:p>
            <a:r>
              <a:rPr lang="it-IT" dirty="0">
                <a:cs typeface="Calibri"/>
              </a:rPr>
              <a:t>Check </a:t>
            </a:r>
            <a:r>
              <a:rPr lang="it-IT" dirty="0" err="1">
                <a:cs typeface="Calibri"/>
              </a:rPr>
              <a:t>diagnosis</a:t>
            </a:r>
            <a:r>
              <a:rPr lang="it-IT" dirty="0">
                <a:cs typeface="Calibri"/>
              </a:rPr>
              <a:t> coverage in set from </a:t>
            </a:r>
            <a:r>
              <a:rPr lang="it-IT" dirty="0" err="1">
                <a:cs typeface="Calibri"/>
              </a:rPr>
              <a:t>json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dictionary</a:t>
            </a:r>
            <a:endParaRPr lang="it-IT" dirty="0">
              <a:cs typeface="Calibri"/>
            </a:endParaRPr>
          </a:p>
          <a:p>
            <a:pPr marL="0" indent="0" algn="l">
              <a:buNone/>
            </a:pPr>
            <a:r>
              <a:rPr lang="en-US" sz="2000" b="1" dirty="0">
                <a:latin typeface="Consolas" panose="020B0609020204030204" pitchFamily="49" charset="0"/>
                <a:cs typeface="Calibri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  <a:cs typeface="Calibri"/>
              </a:rPr>
              <a:t>expect_column_values_to_be_in_set</a:t>
            </a:r>
            <a:r>
              <a:rPr lang="en-US" sz="2000" b="1" dirty="0">
                <a:latin typeface="Consolas" panose="020B0609020204030204" pitchFamily="49" charset="0"/>
                <a:cs typeface="Calibri"/>
              </a:rPr>
              <a:t> (</a:t>
            </a:r>
            <a:r>
              <a:rPr lang="en-US" sz="2000" b="1" dirty="0" err="1">
                <a:latin typeface="Consolas" panose="020B0609020204030204" pitchFamily="49" charset="0"/>
                <a:cs typeface="Calibri"/>
              </a:rPr>
              <a:t>col_name</a:t>
            </a:r>
            <a:r>
              <a:rPr lang="en-US" sz="2000" b="1" dirty="0">
                <a:latin typeface="Consolas" panose="020B0609020204030204" pitchFamily="49" charset="0"/>
                <a:cs typeface="Calibri"/>
              </a:rPr>
              <a:t>, &lt;values&gt;)</a:t>
            </a:r>
          </a:p>
          <a:p>
            <a:pPr lvl="1"/>
            <a:endParaRPr lang="it-IT" dirty="0">
              <a:cs typeface="Calibri"/>
            </a:endParaRPr>
          </a:p>
          <a:p>
            <a:pPr lvl="1"/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864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280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Parallax</vt:lpstr>
      <vt:lpstr>3DConvAD</vt:lpstr>
      <vt:lpstr>Agenda</vt:lpstr>
      <vt:lpstr>What is QA</vt:lpstr>
      <vt:lpstr>Static analysis: Modules</vt:lpstr>
      <vt:lpstr>Presentazione standard di PowerPoint</vt:lpstr>
      <vt:lpstr>Unit Testing</vt:lpstr>
      <vt:lpstr>Presentazione standard di PowerPoint</vt:lpstr>
      <vt:lpstr>Data Testing: Great Expectations </vt:lpstr>
      <vt:lpstr>Data Testing: Great Expectations </vt:lpstr>
      <vt:lpstr>Data Testing: Great Expectations 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Thuls</dc:creator>
  <cp:lastModifiedBy>Francesco Peragine</cp:lastModifiedBy>
  <cp:revision>111</cp:revision>
  <dcterms:created xsi:type="dcterms:W3CDTF">2022-10-17T09:15:39Z</dcterms:created>
  <dcterms:modified xsi:type="dcterms:W3CDTF">2022-11-08T11:37:13Z</dcterms:modified>
</cp:coreProperties>
</file>