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4" r:id="rId1"/>
  </p:sldMasterIdLst>
  <p:sldIdLst>
    <p:sldId id="256" r:id="rId2"/>
    <p:sldId id="257" r:id="rId3"/>
    <p:sldId id="268" r:id="rId4"/>
    <p:sldId id="263" r:id="rId5"/>
    <p:sldId id="264" r:id="rId6"/>
    <p:sldId id="266" r:id="rId7"/>
    <p:sldId id="271" r:id="rId8"/>
    <p:sldId id="267" r:id="rId9"/>
    <p:sldId id="272" r:id="rId10"/>
    <p:sldId id="261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FA9555-EF5B-4761-8F9C-CD76E84B8F8F}" v="2656" dt="2022-11-21T19:19:41.6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11"/>
    <p:restoredTop sz="94643"/>
  </p:normalViewPr>
  <p:slideViewPr>
    <p:cSldViewPr snapToGrid="0">
      <p:cViewPr varScale="1">
        <p:scale>
          <a:sx n="105" d="100"/>
          <a:sy n="105" d="100"/>
        </p:scale>
        <p:origin x="9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55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76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70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81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48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354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63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617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56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38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89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65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35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59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46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9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16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55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  <p:sldLayoutId id="2147483966" r:id="rId12"/>
    <p:sldLayoutId id="2147483967" r:id="rId13"/>
    <p:sldLayoutId id="2147483968" r:id="rId14"/>
    <p:sldLayoutId id="2147483969" r:id="rId15"/>
    <p:sldLayoutId id="2147483970" r:id="rId16"/>
    <p:sldLayoutId id="214748397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oy.gbiv.com/untangled/2008/rest-apis-must-be-hypertext-drive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3DConvAD</a:t>
            </a:r>
            <a:endParaRPr lang="de-DE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cs typeface="Calibri"/>
              </a:rPr>
              <a:t>Milestone 4: API</a:t>
            </a:r>
            <a:endParaRPr lang="de-DE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4478F13-D730-89F0-6DB2-B26E79E265F8}"/>
              </a:ext>
            </a:extLst>
          </p:cNvPr>
          <p:cNvSpPr txBox="1"/>
          <p:nvPr/>
        </p:nvSpPr>
        <p:spPr>
          <a:xfrm>
            <a:off x="9462303" y="5449747"/>
            <a:ext cx="2884025" cy="11387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400" b="1">
                <a:cs typeface="Calibri"/>
              </a:rPr>
              <a:t>AUTHORS</a:t>
            </a:r>
          </a:p>
          <a:p>
            <a:r>
              <a:rPr lang="it-IT">
                <a:cs typeface="Calibri"/>
              </a:rPr>
              <a:t>Ambra Urso</a:t>
            </a:r>
            <a:endParaRPr lang="it-IT"/>
          </a:p>
          <a:p>
            <a:r>
              <a:rPr lang="it-IT">
                <a:cs typeface="Calibri"/>
              </a:rPr>
              <a:t>Francesco Peragine</a:t>
            </a:r>
          </a:p>
          <a:p>
            <a:r>
              <a:rPr lang="it-IT">
                <a:cs typeface="Calibri"/>
              </a:rPr>
              <a:t>Valerio Longo</a:t>
            </a:r>
          </a:p>
        </p:txBody>
      </p:sp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4" descr="Immagine che contiene testo, screenshot, monitor, schermo&#10;&#10;Descrizione generata automaticamente">
            <a:extLst>
              <a:ext uri="{FF2B5EF4-FFF2-40B4-BE49-F238E27FC236}">
                <a16:creationId xmlns:a16="http://schemas.microsoft.com/office/drawing/2014/main" id="{8B087FC3-3C18-ADCA-095E-9AFCEB314A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754" t="-71875" r="-16491" b="133750"/>
          <a:stretch/>
        </p:blipFill>
        <p:spPr>
          <a:xfrm>
            <a:off x="7068273" y="2657475"/>
            <a:ext cx="404265" cy="588288"/>
          </a:xfrm>
          <a:prstGeom prst="rect">
            <a:avLst/>
          </a:prstGeom>
        </p:spPr>
      </p:pic>
      <p:sp>
        <p:nvSpPr>
          <p:cNvPr id="5" name="Titolo 4">
            <a:extLst>
              <a:ext uri="{FF2B5EF4-FFF2-40B4-BE49-F238E27FC236}">
                <a16:creationId xmlns:a16="http://schemas.microsoft.com/office/drawing/2014/main" id="{4C9DEF32-7EC4-611D-D81B-3C65AC4C5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919" y="2306256"/>
            <a:ext cx="10018713" cy="1752599"/>
          </a:xfrm>
        </p:spPr>
        <p:txBody>
          <a:bodyPr/>
          <a:lstStyle/>
          <a:p>
            <a:r>
              <a:rPr lang="it-IT" dirty="0"/>
              <a:t>Thanks for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attention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37805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03FE0B-CB9D-7D12-BA9E-EE00860D9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242" y="2628"/>
            <a:ext cx="10018713" cy="1752599"/>
          </a:xfrm>
        </p:spPr>
        <p:txBody>
          <a:bodyPr/>
          <a:lstStyle/>
          <a:p>
            <a:pPr algn="l"/>
            <a:r>
              <a:rPr lang="it-IT" dirty="0">
                <a:cs typeface="Calibri Light"/>
              </a:rPr>
              <a:t>Agenda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DC4AB40-EA54-A181-6F42-499BD5B44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5601" y="1763110"/>
            <a:ext cx="489363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1287C3"/>
              </a:buClr>
            </a:pPr>
            <a:r>
              <a:rPr lang="it-IT" dirty="0" err="1">
                <a:cs typeface="Calibri"/>
              </a:rPr>
              <a:t>Initial</a:t>
            </a:r>
            <a:r>
              <a:rPr lang="it-IT" dirty="0">
                <a:cs typeface="Calibri"/>
              </a:rPr>
              <a:t> REST endpoints</a:t>
            </a:r>
            <a:endParaRPr lang="it-IT" dirty="0"/>
          </a:p>
          <a:p>
            <a:r>
              <a:rPr lang="it-IT" sz="2400" dirty="0">
                <a:cs typeface="Calibri"/>
              </a:rPr>
              <a:t>Input </a:t>
            </a:r>
            <a:r>
              <a:rPr lang="it-IT" sz="2400" dirty="0" err="1">
                <a:cs typeface="Calibri"/>
              </a:rPr>
              <a:t>constraints</a:t>
            </a:r>
            <a:endParaRPr lang="it-IT" sz="2400" dirty="0">
              <a:cs typeface="Calibri"/>
            </a:endParaRPr>
          </a:p>
          <a:p>
            <a:pPr>
              <a:buClr>
                <a:srgbClr val="1287C3"/>
              </a:buClr>
            </a:pPr>
            <a:r>
              <a:rPr lang="it-IT" dirty="0" err="1">
                <a:cs typeface="Calibri"/>
              </a:rPr>
              <a:t>Prediction</a:t>
            </a:r>
            <a:r>
              <a:rPr lang="it-IT" dirty="0">
                <a:cs typeface="Calibri"/>
              </a:rPr>
              <a:t> time </a:t>
            </a:r>
            <a:r>
              <a:rPr lang="it-IT" dirty="0" err="1">
                <a:cs typeface="Calibri"/>
              </a:rPr>
              <a:t>problem</a:t>
            </a:r>
            <a:endParaRPr lang="it-IT" dirty="0">
              <a:cs typeface="Calibri"/>
            </a:endParaRPr>
          </a:p>
          <a:p>
            <a:pPr>
              <a:buClr>
                <a:srgbClr val="1287C3"/>
              </a:buClr>
            </a:pPr>
            <a:r>
              <a:rPr lang="it-IT" dirty="0" err="1">
                <a:cs typeface="Calibri"/>
              </a:rPr>
              <a:t>Final</a:t>
            </a:r>
            <a:r>
              <a:rPr lang="it-IT" dirty="0">
                <a:cs typeface="Calibri"/>
              </a:rPr>
              <a:t> REST endpoints</a:t>
            </a:r>
            <a:endParaRPr lang="it-IT" dirty="0" err="1"/>
          </a:p>
          <a:p>
            <a:pPr>
              <a:buClr>
                <a:srgbClr val="1287C3"/>
              </a:buClr>
            </a:pPr>
            <a:r>
              <a:rPr lang="it-IT" dirty="0">
                <a:cs typeface="Calibri"/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538444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03FE0B-CB9D-7D12-BA9E-EE00860D9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242" y="2628"/>
            <a:ext cx="10018713" cy="1752599"/>
          </a:xfrm>
        </p:spPr>
        <p:txBody>
          <a:bodyPr/>
          <a:lstStyle/>
          <a:p>
            <a:pPr algn="l"/>
            <a:r>
              <a:rPr lang="it-IT" dirty="0" err="1">
                <a:cs typeface="Calibri Light"/>
              </a:rPr>
              <a:t>Initial</a:t>
            </a:r>
            <a:r>
              <a:rPr lang="it-IT" dirty="0">
                <a:cs typeface="Calibri Light"/>
              </a:rPr>
              <a:t> endpoints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DC4AB40-EA54-A181-6F42-499BD5B44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6637" y="1763110"/>
            <a:ext cx="8730523" cy="470096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Clr>
                <a:srgbClr val="1287C3"/>
              </a:buClr>
            </a:pPr>
            <a:r>
              <a:rPr lang="it-IT" dirty="0">
                <a:solidFill>
                  <a:srgbClr val="000000"/>
                </a:solidFill>
                <a:latin typeface="Corbel"/>
                <a:cs typeface="Calibri"/>
              </a:rPr>
              <a:t>Endpoints</a:t>
            </a:r>
          </a:p>
          <a:p>
            <a:pPr lvl="1">
              <a:buClr>
                <a:srgbClr val="1287C3"/>
              </a:buClr>
            </a:pPr>
            <a:r>
              <a:rPr lang="it-IT" dirty="0">
                <a:solidFill>
                  <a:srgbClr val="000000"/>
                </a:solidFill>
                <a:latin typeface="Corbel"/>
                <a:cs typeface="Calibri"/>
              </a:rPr>
              <a:t>Root </a:t>
            </a:r>
            <a:r>
              <a:rPr lang="it-IT" dirty="0">
                <a:solidFill>
                  <a:srgbClr val="000000"/>
                </a:solidFill>
                <a:ea typeface="+mn-lt"/>
                <a:cs typeface="+mn-lt"/>
              </a:rPr>
              <a:t>--&gt; GET ("/")</a:t>
            </a:r>
            <a:r>
              <a:rPr lang="it-IT" dirty="0">
                <a:solidFill>
                  <a:srgbClr val="000000"/>
                </a:solidFill>
                <a:latin typeface="Corbel"/>
                <a:cs typeface="Calibri"/>
              </a:rPr>
              <a:t>  </a:t>
            </a:r>
            <a:endParaRPr lang="it-IT" dirty="0"/>
          </a:p>
          <a:p>
            <a:pPr lvl="1"/>
            <a:r>
              <a:rPr lang="it-IT" dirty="0" err="1">
                <a:solidFill>
                  <a:srgbClr val="000000"/>
                </a:solidFill>
                <a:latin typeface="Corbel"/>
                <a:cs typeface="Calibri"/>
              </a:rPr>
              <a:t>Prediction</a:t>
            </a:r>
            <a:endParaRPr lang="it-IT" kern="1200" dirty="0">
              <a:solidFill>
                <a:srgbClr val="000000"/>
              </a:solidFill>
              <a:effectLst/>
              <a:latin typeface="Corbel" panose="020B0503020204020204" pitchFamily="34" charset="0"/>
              <a:cs typeface="Calibri" panose="020F0502020204030204" pitchFamily="34" charset="0"/>
            </a:endParaRPr>
          </a:p>
          <a:p>
            <a:pPr lvl="2">
              <a:buClr>
                <a:srgbClr val="1287C3"/>
              </a:buClr>
            </a:pPr>
            <a:r>
              <a:rPr lang="it-IT" dirty="0">
                <a:solidFill>
                  <a:srgbClr val="000000"/>
                </a:solidFill>
                <a:latin typeface="Corbel"/>
                <a:cs typeface="Calibri"/>
              </a:rPr>
              <a:t>Make </a:t>
            </a:r>
            <a:r>
              <a:rPr lang="it-IT" dirty="0" err="1">
                <a:solidFill>
                  <a:srgbClr val="000000"/>
                </a:solidFill>
                <a:latin typeface="Corbel"/>
                <a:cs typeface="Calibri"/>
              </a:rPr>
              <a:t>prediction</a:t>
            </a:r>
            <a:r>
              <a:rPr lang="it-IT" dirty="0">
                <a:solidFill>
                  <a:srgbClr val="000000"/>
                </a:solidFill>
                <a:latin typeface="Corbel"/>
                <a:cs typeface="Calibri"/>
              </a:rPr>
              <a:t> -</a:t>
            </a:r>
            <a:r>
              <a:rPr lang="it-IT" dirty="0">
                <a:solidFill>
                  <a:srgbClr val="000000"/>
                </a:solidFill>
                <a:ea typeface="+mn-lt"/>
                <a:cs typeface="+mn-lt"/>
              </a:rPr>
              <a:t>-&gt; POST("/</a:t>
            </a:r>
            <a:r>
              <a:rPr lang="it-IT" dirty="0" err="1">
                <a:solidFill>
                  <a:srgbClr val="000000"/>
                </a:solidFill>
                <a:ea typeface="+mn-lt"/>
                <a:cs typeface="+mn-lt"/>
              </a:rPr>
              <a:t>predict</a:t>
            </a:r>
            <a:r>
              <a:rPr lang="it-IT" dirty="0">
                <a:solidFill>
                  <a:srgbClr val="000000"/>
                </a:solidFill>
                <a:ea typeface="+mn-lt"/>
                <a:cs typeface="+mn-lt"/>
              </a:rPr>
              <a:t>")</a:t>
            </a:r>
            <a:endParaRPr lang="it-IT" dirty="0">
              <a:ea typeface="+mn-lt"/>
              <a:cs typeface="+mn-lt"/>
            </a:endParaRPr>
          </a:p>
          <a:p>
            <a:pPr lvl="1">
              <a:buClr>
                <a:srgbClr val="1287C3"/>
              </a:buClr>
            </a:pPr>
            <a:r>
              <a:rPr lang="it-IT" dirty="0" err="1">
                <a:cs typeface="Calibri"/>
              </a:rPr>
              <a:t>Results</a:t>
            </a:r>
            <a:endParaRPr lang="it-IT" dirty="0">
              <a:cs typeface="Calibri"/>
            </a:endParaRPr>
          </a:p>
          <a:p>
            <a:pPr lvl="2">
              <a:buClr>
                <a:srgbClr val="1287C3"/>
              </a:buClr>
            </a:pPr>
            <a:r>
              <a:rPr lang="it-IT" dirty="0" err="1">
                <a:cs typeface="Calibri"/>
              </a:rPr>
              <a:t>Processed</a:t>
            </a:r>
            <a:r>
              <a:rPr lang="it-IT" dirty="0">
                <a:cs typeface="Calibri"/>
              </a:rPr>
              <a:t> file </a:t>
            </a:r>
            <a:r>
              <a:rPr lang="it-IT" dirty="0">
                <a:ea typeface="+mn-lt"/>
                <a:cs typeface="+mn-lt"/>
              </a:rPr>
              <a:t>--&gt; GET("/files/</a:t>
            </a:r>
            <a:r>
              <a:rPr lang="it-IT" dirty="0" err="1">
                <a:ea typeface="+mn-lt"/>
                <a:cs typeface="+mn-lt"/>
              </a:rPr>
              <a:t>processed</a:t>
            </a:r>
            <a:r>
              <a:rPr lang="it-IT" dirty="0">
                <a:ea typeface="+mn-lt"/>
                <a:cs typeface="+mn-lt"/>
              </a:rPr>
              <a:t>/&lt;</a:t>
            </a:r>
            <a:r>
              <a:rPr lang="it-IT" dirty="0" err="1">
                <a:ea typeface="+mn-lt"/>
                <a:cs typeface="+mn-lt"/>
              </a:rPr>
              <a:t>file_id</a:t>
            </a:r>
            <a:r>
              <a:rPr lang="it-IT" dirty="0">
                <a:ea typeface="+mn-lt"/>
                <a:cs typeface="+mn-lt"/>
              </a:rPr>
              <a:t>&gt;")</a:t>
            </a:r>
          </a:p>
          <a:p>
            <a:pPr lvl="2">
              <a:buClr>
                <a:srgbClr val="1287C3"/>
              </a:buClr>
            </a:pPr>
            <a:r>
              <a:rPr lang="it-IT" dirty="0" err="1">
                <a:cs typeface="Calibri"/>
              </a:rPr>
              <a:t>Integrated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gradients</a:t>
            </a:r>
            <a:r>
              <a:rPr lang="it-IT" dirty="0">
                <a:cs typeface="Calibri"/>
              </a:rPr>
              <a:t> </a:t>
            </a:r>
            <a:r>
              <a:rPr lang="it-IT" dirty="0">
                <a:ea typeface="+mn-lt"/>
                <a:cs typeface="+mn-lt"/>
              </a:rPr>
              <a:t>--&gt; GET("/files/</a:t>
            </a:r>
            <a:r>
              <a:rPr lang="it-IT" dirty="0" err="1">
                <a:ea typeface="+mn-lt"/>
                <a:cs typeface="+mn-lt"/>
              </a:rPr>
              <a:t>attribution</a:t>
            </a:r>
            <a:r>
              <a:rPr lang="it-IT" dirty="0">
                <a:ea typeface="+mn-lt"/>
                <a:cs typeface="+mn-lt"/>
              </a:rPr>
              <a:t>/&lt;</a:t>
            </a:r>
            <a:r>
              <a:rPr lang="it-IT" dirty="0" err="1">
                <a:ea typeface="+mn-lt"/>
                <a:cs typeface="+mn-lt"/>
              </a:rPr>
              <a:t>file_id</a:t>
            </a:r>
            <a:r>
              <a:rPr lang="it-IT" dirty="0">
                <a:ea typeface="+mn-lt"/>
                <a:cs typeface="+mn-lt"/>
              </a:rPr>
              <a:t>&gt;")</a:t>
            </a:r>
            <a:endParaRPr lang="it-IT" dirty="0">
              <a:cs typeface="Calibri"/>
            </a:endParaRPr>
          </a:p>
          <a:p>
            <a:pPr>
              <a:buClr>
                <a:srgbClr val="1287C3"/>
              </a:buClr>
            </a:pPr>
            <a:r>
              <a:rPr lang="en-US" dirty="0">
                <a:ea typeface="+mn-lt"/>
                <a:cs typeface="+mn-lt"/>
              </a:rPr>
              <a:t>Hypermedia as the Engine of Application State (</a:t>
            </a:r>
            <a:r>
              <a:rPr lang="it-IT" dirty="0">
                <a:ea typeface="+mn-lt"/>
                <a:cs typeface="+mn-lt"/>
              </a:rPr>
              <a:t>HATEOAS):</a:t>
            </a:r>
          </a:p>
          <a:p>
            <a:pPr lvl="1">
              <a:buClr>
                <a:srgbClr val="1287C3"/>
              </a:buClr>
            </a:pPr>
            <a:r>
              <a:rPr lang="it-IT" dirty="0" err="1">
                <a:ea typeface="+mn-lt"/>
                <a:cs typeface="+mn-lt"/>
              </a:rPr>
              <a:t>Constraint</a:t>
            </a:r>
            <a:r>
              <a:rPr lang="it-IT" dirty="0">
                <a:ea typeface="+mn-lt"/>
                <a:cs typeface="+mn-lt"/>
              </a:rPr>
              <a:t> of REST </a:t>
            </a:r>
            <a:r>
              <a:rPr lang="it-IT" dirty="0" err="1">
                <a:ea typeface="+mn-lt"/>
                <a:cs typeface="+mn-lt"/>
              </a:rPr>
              <a:t>architecture</a:t>
            </a:r>
            <a:endParaRPr lang="it-IT" dirty="0">
              <a:ea typeface="+mn-lt"/>
              <a:cs typeface="+mn-lt"/>
            </a:endParaRPr>
          </a:p>
          <a:p>
            <a:pPr lvl="1">
              <a:buClr>
                <a:srgbClr val="1287C3"/>
              </a:buClr>
            </a:pPr>
            <a:r>
              <a:rPr lang="it-IT" dirty="0">
                <a:ea typeface="+mn-lt"/>
                <a:cs typeface="+mn-lt"/>
              </a:rPr>
              <a:t>Entry points </a:t>
            </a:r>
            <a:r>
              <a:rPr lang="it-IT" dirty="0" err="1">
                <a:ea typeface="+mn-lt"/>
                <a:cs typeface="+mn-lt"/>
              </a:rPr>
              <a:t>return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response</a:t>
            </a:r>
            <a:r>
              <a:rPr lang="it-IT" dirty="0">
                <a:ea typeface="+mn-lt"/>
                <a:cs typeface="+mn-lt"/>
              </a:rPr>
              <a:t> with </a:t>
            </a:r>
            <a:r>
              <a:rPr lang="it-IT" dirty="0" err="1">
                <a:ea typeface="+mn-lt"/>
                <a:cs typeface="+mn-lt"/>
              </a:rPr>
              <a:t>references</a:t>
            </a:r>
            <a:r>
              <a:rPr lang="it-IT" dirty="0">
                <a:ea typeface="+mn-lt"/>
                <a:cs typeface="+mn-lt"/>
              </a:rPr>
              <a:t> to </a:t>
            </a:r>
            <a:r>
              <a:rPr lang="it-IT" dirty="0" err="1">
                <a:ea typeface="+mn-lt"/>
                <a:cs typeface="+mn-lt"/>
              </a:rPr>
              <a:t>additional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resources</a:t>
            </a:r>
            <a:endParaRPr lang="it-IT" dirty="0">
              <a:ea typeface="+mn-lt"/>
              <a:cs typeface="+mn-lt"/>
            </a:endParaRPr>
          </a:p>
          <a:p>
            <a:pPr lvl="2">
              <a:buClr>
                <a:srgbClr val="1287C3"/>
              </a:buClr>
            </a:pPr>
            <a:r>
              <a:rPr lang="it-IT" dirty="0" err="1">
                <a:ea typeface="+mn-lt"/>
                <a:cs typeface="+mn-lt"/>
              </a:rPr>
              <a:t>Robustness</a:t>
            </a:r>
            <a:r>
              <a:rPr lang="it-IT" dirty="0">
                <a:ea typeface="+mn-lt"/>
                <a:cs typeface="+mn-lt"/>
              </a:rPr>
              <a:t> to </a:t>
            </a:r>
            <a:r>
              <a:rPr lang="it-IT" dirty="0" err="1">
                <a:ea typeface="+mn-lt"/>
                <a:cs typeface="+mn-lt"/>
              </a:rPr>
              <a:t>changes</a:t>
            </a:r>
            <a:endParaRPr lang="it-IT" dirty="0">
              <a:ea typeface="+mn-lt"/>
              <a:cs typeface="+mn-lt"/>
            </a:endParaRPr>
          </a:p>
          <a:p>
            <a:pPr lvl="2">
              <a:buClr>
                <a:srgbClr val="1287C3"/>
              </a:buClr>
            </a:pPr>
            <a:endParaRPr lang="it-IT" dirty="0">
              <a:cs typeface="Calibri"/>
            </a:endParaRPr>
          </a:p>
          <a:p>
            <a:pPr marL="0" indent="0">
              <a:buNone/>
            </a:pPr>
            <a:endParaRPr lang="it-IT" dirty="0">
              <a:cs typeface="Calibri"/>
            </a:endParaRPr>
          </a:p>
          <a:p>
            <a:endParaRPr lang="it-IT" dirty="0">
              <a:cs typeface="Calibri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60A6E98-54CF-3267-691D-B1F714076458}"/>
              </a:ext>
            </a:extLst>
          </p:cNvPr>
          <p:cNvSpPr txBox="1"/>
          <p:nvPr/>
        </p:nvSpPr>
        <p:spPr>
          <a:xfrm>
            <a:off x="7185598" y="1262975"/>
            <a:ext cx="4831975" cy="147732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b="1" dirty="0">
                <a:solidFill>
                  <a:schemeClr val="bg1"/>
                </a:solidFill>
                <a:latin typeface="Consolas"/>
              </a:rPr>
              <a:t># HATEOAS sample </a:t>
            </a:r>
            <a:r>
              <a:rPr lang="it-IT" b="1" dirty="0" err="1">
                <a:solidFill>
                  <a:schemeClr val="bg1"/>
                </a:solidFill>
                <a:latin typeface="Consolas"/>
              </a:rPr>
              <a:t>response</a:t>
            </a:r>
          </a:p>
          <a:p>
            <a:pPr algn="l"/>
            <a:r>
              <a:rPr lang="it-IT" b="1" dirty="0">
                <a:solidFill>
                  <a:schemeClr val="bg1"/>
                </a:solidFill>
                <a:latin typeface="Consolas"/>
              </a:rPr>
              <a:t>{</a:t>
            </a:r>
            <a:endParaRPr lang="it-IT" dirty="0">
              <a:solidFill>
                <a:schemeClr val="bg1"/>
              </a:solidFill>
            </a:endParaRPr>
          </a:p>
          <a:p>
            <a:pPr lvl="1"/>
            <a:r>
              <a:rPr lang="it-IT" b="1" dirty="0" err="1">
                <a:solidFill>
                  <a:schemeClr val="bg1"/>
                </a:solidFill>
                <a:latin typeface="Consolas"/>
              </a:rPr>
              <a:t>message</a:t>
            </a:r>
            <a:r>
              <a:rPr lang="it-IT" b="1" dirty="0">
                <a:solidFill>
                  <a:schemeClr val="bg1"/>
                </a:solidFill>
                <a:latin typeface="Consolas"/>
              </a:rPr>
              <a:t>: "</a:t>
            </a:r>
            <a:r>
              <a:rPr lang="it-IT" b="1" dirty="0" err="1">
                <a:solidFill>
                  <a:schemeClr val="bg1"/>
                </a:solidFill>
                <a:latin typeface="Consolas"/>
              </a:rPr>
              <a:t>read</a:t>
            </a:r>
            <a:r>
              <a:rPr lang="it-IT" b="1" dirty="0">
                <a:solidFill>
                  <a:schemeClr val="bg1"/>
                </a:solidFill>
                <a:latin typeface="Consolas"/>
              </a:rPr>
              <a:t> the </a:t>
            </a:r>
            <a:r>
              <a:rPr lang="it-IT" b="1" dirty="0" err="1">
                <a:solidFill>
                  <a:schemeClr val="bg1"/>
                </a:solidFill>
                <a:latin typeface="Consolas"/>
              </a:rPr>
              <a:t>docs</a:t>
            </a:r>
            <a:r>
              <a:rPr lang="it-IT" b="1" dirty="0">
                <a:solidFill>
                  <a:schemeClr val="bg1"/>
                </a:solidFill>
                <a:latin typeface="Consolas"/>
              </a:rPr>
              <a:t>!",</a:t>
            </a:r>
          </a:p>
          <a:p>
            <a:pPr lvl="1"/>
            <a:r>
              <a:rPr lang="it-IT" b="1" dirty="0" err="1">
                <a:solidFill>
                  <a:schemeClr val="bg1"/>
                </a:solidFill>
                <a:latin typeface="Consolas"/>
              </a:rPr>
              <a:t>docs_url</a:t>
            </a:r>
            <a:r>
              <a:rPr lang="it-IT" b="1" dirty="0">
                <a:solidFill>
                  <a:schemeClr val="bg1"/>
                </a:solidFill>
                <a:latin typeface="Consolas"/>
              </a:rPr>
              <a:t>: "https://docs.doc/</a:t>
            </a:r>
            <a:r>
              <a:rPr lang="it-IT" b="1" dirty="0" err="1">
                <a:solidFill>
                  <a:schemeClr val="bg1"/>
                </a:solidFill>
                <a:latin typeface="Consolas"/>
              </a:rPr>
              <a:t>docs</a:t>
            </a:r>
            <a:r>
              <a:rPr lang="it-IT" b="1" dirty="0">
                <a:solidFill>
                  <a:schemeClr val="bg1"/>
                </a:solidFill>
                <a:latin typeface="Consolas"/>
              </a:rPr>
              <a:t>"</a:t>
            </a:r>
          </a:p>
          <a:p>
            <a:r>
              <a:rPr lang="it-IT" b="1" dirty="0">
                <a:solidFill>
                  <a:schemeClr val="bg1"/>
                </a:solidFill>
                <a:latin typeface="Consolas"/>
              </a:rPr>
              <a:t>}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767149D-5D37-D8A3-ECF8-8C9BA96F5B9B}"/>
              </a:ext>
            </a:extLst>
          </p:cNvPr>
          <p:cNvSpPr txBox="1"/>
          <p:nvPr/>
        </p:nvSpPr>
        <p:spPr>
          <a:xfrm>
            <a:off x="3056093" y="6379387"/>
            <a:ext cx="87305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400" b="0" i="0" dirty="0" err="1">
                <a:solidFill>
                  <a:srgbClr val="000000"/>
                </a:solidFill>
                <a:effectLst/>
                <a:latin typeface="+mj-lt"/>
              </a:rPr>
              <a:t>Roy</a:t>
            </a:r>
            <a:r>
              <a:rPr lang="it-IT" sz="1400" b="0" i="0" dirty="0">
                <a:solidFill>
                  <a:srgbClr val="000000"/>
                </a:solidFill>
                <a:effectLst/>
                <a:latin typeface="+mj-lt"/>
              </a:rPr>
              <a:t> T. Fielding 20 </a:t>
            </a:r>
            <a:r>
              <a:rPr lang="it-IT" sz="1400" b="0" i="0" dirty="0" err="1">
                <a:solidFill>
                  <a:srgbClr val="000000"/>
                </a:solidFill>
                <a:effectLst/>
                <a:latin typeface="+mj-lt"/>
              </a:rPr>
              <a:t>Oct</a:t>
            </a:r>
            <a:r>
              <a:rPr lang="it-IT" sz="1400" b="0" i="0" dirty="0">
                <a:solidFill>
                  <a:srgbClr val="000000"/>
                </a:solidFill>
                <a:effectLst/>
                <a:latin typeface="+mj-lt"/>
              </a:rPr>
              <a:t> 2008 - </a:t>
            </a:r>
            <a:r>
              <a:rPr lang="en-US" sz="1400" u="none" strike="noStrike" dirty="0">
                <a:solidFill>
                  <a:srgbClr val="336699"/>
                </a:solidFill>
                <a:effectLst/>
                <a:latin typeface="+mj-lt"/>
                <a:hlinkClick r:id="rId2" tooltip="Permanent Link: REST APIs must be hypertext-driven"/>
              </a:rPr>
              <a:t>REST APIs must be hypertext-driven</a:t>
            </a:r>
            <a:endParaRPr lang="en-US" sz="1400" dirty="0">
              <a:solidFill>
                <a:srgbClr val="00000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7575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03FE0B-CB9D-7D12-BA9E-EE00860D9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242" y="2628"/>
            <a:ext cx="10018713" cy="1752599"/>
          </a:xfrm>
        </p:spPr>
        <p:txBody>
          <a:bodyPr/>
          <a:lstStyle/>
          <a:p>
            <a:pPr algn="l"/>
            <a:r>
              <a:rPr lang="it-IT" dirty="0">
                <a:cs typeface="Calibri Light"/>
              </a:rPr>
              <a:t>Input </a:t>
            </a:r>
            <a:r>
              <a:rPr lang="it-IT" dirty="0" err="1">
                <a:cs typeface="Calibri Light"/>
              </a:rPr>
              <a:t>constraints</a:t>
            </a:r>
            <a:endParaRPr lang="it-IT" dirty="0">
              <a:cs typeface="Calibri Light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DC4AB40-EA54-A181-6F42-499BD5B44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5601" y="1763110"/>
            <a:ext cx="489363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>
                <a:solidFill>
                  <a:srgbClr val="000000"/>
                </a:solidFill>
                <a:latin typeface="Corbel"/>
                <a:cs typeface="Calibri"/>
              </a:rPr>
              <a:t>Domain </a:t>
            </a:r>
            <a:r>
              <a:rPr lang="it-IT" dirty="0" err="1">
                <a:solidFill>
                  <a:srgbClr val="000000"/>
                </a:solidFill>
                <a:latin typeface="Corbel"/>
                <a:cs typeface="Calibri"/>
              </a:rPr>
              <a:t>specific</a:t>
            </a:r>
            <a:r>
              <a:rPr lang="it-IT" dirty="0">
                <a:solidFill>
                  <a:srgbClr val="000000"/>
                </a:solidFill>
                <a:latin typeface="Corbel"/>
                <a:cs typeface="Calibri"/>
              </a:rPr>
              <a:t> file formats</a:t>
            </a:r>
            <a:endParaRPr lang="it-IT" sz="2400" kern="1200" dirty="0">
              <a:solidFill>
                <a:srgbClr val="000000"/>
              </a:solidFill>
              <a:effectLst/>
              <a:latin typeface="Corbel" panose="020B0503020204020204" pitchFamily="34" charset="0"/>
              <a:cs typeface="Calibri" panose="020F0502020204030204" pitchFamily="34" charset="0"/>
            </a:endParaRPr>
          </a:p>
          <a:p>
            <a:pPr>
              <a:buClr>
                <a:srgbClr val="1287C3"/>
              </a:buClr>
            </a:pPr>
            <a:r>
              <a:rPr lang="it-IT" dirty="0">
                <a:cs typeface="Calibri"/>
              </a:rPr>
              <a:t>Input </a:t>
            </a:r>
            <a:r>
              <a:rPr lang="it-IT" dirty="0" err="1">
                <a:cs typeface="Calibri"/>
              </a:rPr>
              <a:t>requirements</a:t>
            </a:r>
            <a:endParaRPr lang="it-IT" dirty="0">
              <a:cs typeface="Calibri"/>
            </a:endParaRPr>
          </a:p>
          <a:p>
            <a:pPr lvl="1">
              <a:buClr>
                <a:srgbClr val="1287C3"/>
              </a:buClr>
            </a:pPr>
            <a:r>
              <a:rPr lang="it-IT" dirty="0" err="1">
                <a:cs typeface="Calibri"/>
              </a:rPr>
              <a:t>Fixed</a:t>
            </a:r>
            <a:r>
              <a:rPr lang="it-IT" dirty="0">
                <a:cs typeface="Calibri"/>
              </a:rPr>
              <a:t> size</a:t>
            </a:r>
          </a:p>
          <a:p>
            <a:pPr lvl="1">
              <a:buClr>
                <a:srgbClr val="1287C3"/>
              </a:buClr>
            </a:pPr>
            <a:r>
              <a:rPr lang="it-IT" dirty="0">
                <a:cs typeface="Calibri"/>
              </a:rPr>
              <a:t>Clear brain volume</a:t>
            </a:r>
          </a:p>
          <a:p>
            <a:pPr>
              <a:buClr>
                <a:srgbClr val="1287C3"/>
              </a:buClr>
            </a:pPr>
            <a:r>
              <a:rPr lang="it-IT" dirty="0">
                <a:cs typeface="Calibri"/>
              </a:rPr>
              <a:t>File sources </a:t>
            </a:r>
            <a:r>
              <a:rPr lang="it-IT" dirty="0" err="1">
                <a:cs typeface="Calibri"/>
              </a:rPr>
              <a:t>alternatives</a:t>
            </a:r>
            <a:endParaRPr lang="it-IT" dirty="0">
              <a:cs typeface="Calibri"/>
            </a:endParaRPr>
          </a:p>
          <a:p>
            <a:pPr lvl="1">
              <a:buClr>
                <a:srgbClr val="1287C3"/>
              </a:buClr>
            </a:pPr>
            <a:r>
              <a:rPr lang="it-IT" dirty="0">
                <a:cs typeface="Calibri"/>
              </a:rPr>
              <a:t>Brain volume </a:t>
            </a:r>
            <a:r>
              <a:rPr lang="it-IT" dirty="0" err="1">
                <a:cs typeface="Calibri"/>
              </a:rPr>
              <a:t>extracted</a:t>
            </a:r>
            <a:r>
              <a:rPr lang="it-IT" dirty="0">
                <a:cs typeface="Calibri"/>
              </a:rPr>
              <a:t> by hand</a:t>
            </a:r>
          </a:p>
          <a:p>
            <a:pPr lvl="1">
              <a:buClr>
                <a:srgbClr val="1287C3"/>
              </a:buClr>
            </a:pPr>
            <a:r>
              <a:rPr lang="it-IT" dirty="0" err="1">
                <a:cs typeface="Calibri"/>
              </a:rPr>
              <a:t>Raw</a:t>
            </a:r>
            <a:r>
              <a:rPr lang="it-IT" dirty="0">
                <a:cs typeface="Calibri"/>
              </a:rPr>
              <a:t> MRI </a:t>
            </a:r>
            <a:r>
              <a:rPr lang="it-IT" dirty="0" err="1">
                <a:cs typeface="Calibri"/>
              </a:rPr>
              <a:t>scan</a:t>
            </a:r>
            <a:r>
              <a:rPr lang="it-IT" dirty="0">
                <a:cs typeface="Calibri"/>
              </a:rPr>
              <a:t> with </a:t>
            </a:r>
            <a:r>
              <a:rPr lang="it-IT" dirty="0" err="1">
                <a:cs typeface="Calibri"/>
              </a:rPr>
              <a:t>additional</a:t>
            </a:r>
            <a:r>
              <a:rPr lang="it-IT" dirty="0">
                <a:cs typeface="Calibri"/>
              </a:rPr>
              <a:t> mask</a:t>
            </a:r>
          </a:p>
          <a:p>
            <a:pPr>
              <a:buClr>
                <a:srgbClr val="1287C3"/>
              </a:buClr>
            </a:pPr>
            <a:r>
              <a:rPr lang="it-IT" dirty="0" err="1">
                <a:cs typeface="Calibri"/>
              </a:rPr>
              <a:t>Encoded</a:t>
            </a:r>
            <a:r>
              <a:rPr lang="it-IT" dirty="0">
                <a:cs typeface="Calibri"/>
              </a:rPr>
              <a:t> with </a:t>
            </a:r>
            <a:r>
              <a:rPr lang="it-IT" dirty="0" err="1">
                <a:cs typeface="Calibri"/>
              </a:rPr>
              <a:t>pydantic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validators</a:t>
            </a:r>
            <a:endParaRPr lang="it-IT" dirty="0">
              <a:cs typeface="Calibri"/>
            </a:endParaRPr>
          </a:p>
          <a:p>
            <a:pPr>
              <a:buClr>
                <a:srgbClr val="30ACEC">
                  <a:lumMod val="75000"/>
                </a:srgbClr>
              </a:buClr>
            </a:pPr>
            <a:endParaRPr lang="it-IT" dirty="0">
              <a:cs typeface="Calibri"/>
            </a:endParaRPr>
          </a:p>
          <a:p>
            <a:pPr>
              <a:buClr>
                <a:srgbClr val="30ACEC">
                  <a:lumMod val="75000"/>
                </a:srgbClr>
              </a:buClr>
            </a:pPr>
            <a:endParaRPr lang="it-IT" dirty="0">
              <a:cs typeface="Calibri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D7F5336-D424-D3B6-06B2-F68E851E7FD3}"/>
              </a:ext>
            </a:extLst>
          </p:cNvPr>
          <p:cNvSpPr txBox="1"/>
          <p:nvPr/>
        </p:nvSpPr>
        <p:spPr>
          <a:xfrm>
            <a:off x="7180729" y="1837764"/>
            <a:ext cx="4831975" cy="258532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b="1" dirty="0">
                <a:solidFill>
                  <a:srgbClr val="FFFF00"/>
                </a:solidFill>
                <a:latin typeface="Consolas"/>
              </a:rPr>
              <a:t>@pydantic.validator("brainscan")</a:t>
            </a:r>
          </a:p>
          <a:p>
            <a:r>
              <a:rPr lang="it-IT" b="1" dirty="0">
                <a:solidFill>
                  <a:schemeClr val="bg1"/>
                </a:solidFill>
                <a:latin typeface="Consolas"/>
              </a:rPr>
              <a:t># </a:t>
            </a:r>
            <a:r>
              <a:rPr lang="it-IT" b="1" dirty="0" err="1">
                <a:solidFill>
                  <a:schemeClr val="bg1"/>
                </a:solidFill>
                <a:latin typeface="Consolas"/>
              </a:rPr>
              <a:t>Validation</a:t>
            </a:r>
            <a:r>
              <a:rPr lang="it-IT" b="1" dirty="0">
                <a:solidFill>
                  <a:schemeClr val="bg1"/>
                </a:solidFill>
                <a:latin typeface="Consolas"/>
              </a:rPr>
              <a:t> on the </a:t>
            </a:r>
            <a:r>
              <a:rPr lang="it-IT" b="1" dirty="0" err="1">
                <a:solidFill>
                  <a:schemeClr val="bg1"/>
                </a:solidFill>
                <a:latin typeface="Consolas"/>
              </a:rPr>
              <a:t>specified</a:t>
            </a:r>
            <a:r>
              <a:rPr lang="it-IT" b="1" dirty="0">
                <a:solidFill>
                  <a:schemeClr val="bg1"/>
                </a:solidFill>
                <a:latin typeface="Consolas"/>
              </a:rPr>
              <a:t> field</a:t>
            </a:r>
          </a:p>
          <a:p>
            <a:r>
              <a:rPr lang="it-IT" b="1" dirty="0" err="1">
                <a:solidFill>
                  <a:schemeClr val="accent3"/>
                </a:solidFill>
                <a:latin typeface="Consolas"/>
              </a:rPr>
              <a:t>def</a:t>
            </a:r>
            <a:r>
              <a:rPr lang="it-IT" b="1" dirty="0">
                <a:solidFill>
                  <a:schemeClr val="accent3"/>
                </a:solidFill>
                <a:latin typeface="Consolas"/>
              </a:rPr>
              <a:t> </a:t>
            </a:r>
            <a:r>
              <a:rPr lang="it-IT" b="1" dirty="0" err="1">
                <a:solidFill>
                  <a:schemeClr val="bg1"/>
                </a:solidFill>
                <a:latin typeface="Consolas"/>
              </a:rPr>
              <a:t>mime_type</a:t>
            </a:r>
            <a:r>
              <a:rPr lang="it-IT" b="1" dirty="0">
                <a:solidFill>
                  <a:schemeClr val="bg1"/>
                </a:solidFill>
                <a:latin typeface="Consolas"/>
              </a:rPr>
              <a:t>(</a:t>
            </a:r>
            <a:r>
              <a:rPr lang="it-IT" b="1" dirty="0" err="1">
                <a:solidFill>
                  <a:schemeClr val="bg1"/>
                </a:solidFill>
                <a:latin typeface="Consolas"/>
              </a:rPr>
              <a:t>cls</a:t>
            </a:r>
            <a:r>
              <a:rPr lang="it-IT" b="1" dirty="0">
                <a:solidFill>
                  <a:schemeClr val="bg1"/>
                </a:solidFill>
                <a:latin typeface="Consolas"/>
              </a:rPr>
              <a:t>, </a:t>
            </a:r>
            <a:r>
              <a:rPr lang="it-IT" b="1" dirty="0" err="1">
                <a:solidFill>
                  <a:schemeClr val="bg1"/>
                </a:solidFill>
                <a:latin typeface="Consolas"/>
              </a:rPr>
              <a:t>value</a:t>
            </a:r>
            <a:r>
              <a:rPr lang="it-IT" b="1" dirty="0">
                <a:solidFill>
                  <a:schemeClr val="bg1"/>
                </a:solidFill>
                <a:latin typeface="Consolas"/>
              </a:rPr>
              <a:t>)</a:t>
            </a:r>
          </a:p>
          <a:p>
            <a:r>
              <a:rPr lang="it-IT" b="1" dirty="0" err="1">
                <a:solidFill>
                  <a:schemeClr val="accent3"/>
                </a:solidFill>
                <a:latin typeface="Consolas"/>
              </a:rPr>
              <a:t>def</a:t>
            </a:r>
            <a:r>
              <a:rPr lang="it-IT" b="1" dirty="0">
                <a:solidFill>
                  <a:schemeClr val="bg1"/>
                </a:solidFill>
                <a:latin typeface="Consolas"/>
              </a:rPr>
              <a:t> </a:t>
            </a:r>
            <a:r>
              <a:rPr lang="it-IT" b="1" dirty="0" err="1">
                <a:solidFill>
                  <a:schemeClr val="bg1"/>
                </a:solidFill>
                <a:latin typeface="Consolas"/>
              </a:rPr>
              <a:t>raw_type</a:t>
            </a:r>
            <a:endParaRPr lang="it-IT" b="1" dirty="0">
              <a:solidFill>
                <a:schemeClr val="bg1"/>
              </a:solidFill>
              <a:latin typeface="Consolas"/>
            </a:endParaRPr>
          </a:p>
          <a:p>
            <a:r>
              <a:rPr lang="it-IT" b="1" dirty="0" err="1">
                <a:solidFill>
                  <a:schemeClr val="accent3"/>
                </a:solidFill>
                <a:latin typeface="Consolas"/>
              </a:rPr>
              <a:t>def</a:t>
            </a:r>
            <a:r>
              <a:rPr lang="it-IT" b="1" dirty="0">
                <a:solidFill>
                  <a:schemeClr val="bg1"/>
                </a:solidFill>
                <a:latin typeface="Consolas"/>
              </a:rPr>
              <a:t> </a:t>
            </a:r>
            <a:r>
              <a:rPr lang="it-IT" b="1" dirty="0" err="1">
                <a:solidFill>
                  <a:schemeClr val="bg1"/>
                </a:solidFill>
                <a:latin typeface="Consolas"/>
              </a:rPr>
              <a:t>prep_type</a:t>
            </a:r>
            <a:endParaRPr lang="it-IT" b="1" dirty="0">
              <a:solidFill>
                <a:schemeClr val="bg1"/>
              </a:solidFill>
              <a:latin typeface="Consolas"/>
            </a:endParaRPr>
          </a:p>
          <a:p>
            <a:r>
              <a:rPr lang="it-IT" b="1" dirty="0">
                <a:solidFill>
                  <a:schemeClr val="bg1"/>
                </a:solidFill>
                <a:latin typeface="Consolas"/>
              </a:rPr>
              <a:t>...</a:t>
            </a:r>
          </a:p>
          <a:p>
            <a:r>
              <a:rPr lang="it-IT" b="1" dirty="0">
                <a:solidFill>
                  <a:srgbClr val="FFFF00"/>
                </a:solidFill>
                <a:latin typeface="Consolas"/>
              </a:rPr>
              <a:t>@pydantic.root_validator</a:t>
            </a:r>
          </a:p>
          <a:p>
            <a:r>
              <a:rPr lang="it-IT" b="1" dirty="0">
                <a:solidFill>
                  <a:schemeClr val="bg1"/>
                </a:solidFill>
                <a:latin typeface="Consolas"/>
              </a:rPr>
              <a:t># </a:t>
            </a:r>
            <a:r>
              <a:rPr lang="it-IT" b="1" dirty="0" err="1">
                <a:solidFill>
                  <a:schemeClr val="bg1"/>
                </a:solidFill>
                <a:latin typeface="Consolas"/>
              </a:rPr>
              <a:t>Validation</a:t>
            </a:r>
            <a:r>
              <a:rPr lang="it-IT" b="1" dirty="0">
                <a:solidFill>
                  <a:schemeClr val="bg1"/>
                </a:solidFill>
                <a:latin typeface="Consolas"/>
              </a:rPr>
              <a:t> on </a:t>
            </a:r>
            <a:r>
              <a:rPr lang="it-IT" b="1" dirty="0" err="1">
                <a:solidFill>
                  <a:schemeClr val="bg1"/>
                </a:solidFill>
                <a:latin typeface="Consolas"/>
              </a:rPr>
              <a:t>all</a:t>
            </a:r>
            <a:r>
              <a:rPr lang="it-IT" b="1" dirty="0">
                <a:solidFill>
                  <a:schemeClr val="bg1"/>
                </a:solidFill>
                <a:latin typeface="Consolas"/>
              </a:rPr>
              <a:t> class fields</a:t>
            </a:r>
            <a:endParaRPr lang="it-IT" b="1" dirty="0">
              <a:solidFill>
                <a:schemeClr val="accent3"/>
              </a:solidFill>
              <a:latin typeface="Consolas"/>
            </a:endParaRPr>
          </a:p>
          <a:p>
            <a:r>
              <a:rPr lang="it-IT" b="1" dirty="0" err="1">
                <a:solidFill>
                  <a:schemeClr val="accent3"/>
                </a:solidFill>
                <a:latin typeface="Consolas"/>
              </a:rPr>
              <a:t>def</a:t>
            </a:r>
            <a:r>
              <a:rPr lang="it-IT" b="1" dirty="0">
                <a:solidFill>
                  <a:schemeClr val="accent3"/>
                </a:solidFill>
                <a:latin typeface="Consolas"/>
              </a:rPr>
              <a:t> </a:t>
            </a:r>
            <a:r>
              <a:rPr lang="it-IT" b="1" dirty="0" err="1">
                <a:solidFill>
                  <a:schemeClr val="bg1"/>
                </a:solidFill>
                <a:latin typeface="Consolas"/>
              </a:rPr>
              <a:t>cross_dependency</a:t>
            </a:r>
            <a:r>
              <a:rPr lang="it-IT" b="1" dirty="0">
                <a:solidFill>
                  <a:schemeClr val="bg1"/>
                </a:solidFill>
                <a:latin typeface="Consolas"/>
              </a:rPr>
              <a:t>(</a:t>
            </a:r>
            <a:r>
              <a:rPr lang="it-IT" b="1" dirty="0" err="1">
                <a:solidFill>
                  <a:schemeClr val="bg1"/>
                </a:solidFill>
                <a:latin typeface="Consolas"/>
              </a:rPr>
              <a:t>cls</a:t>
            </a:r>
            <a:r>
              <a:rPr lang="it-IT" b="1" dirty="0">
                <a:solidFill>
                  <a:schemeClr val="bg1"/>
                </a:solidFill>
                <a:latin typeface="Consolas"/>
              </a:rPr>
              <a:t>, </a:t>
            </a:r>
            <a:r>
              <a:rPr lang="it-IT" b="1" dirty="0" err="1">
                <a:solidFill>
                  <a:schemeClr val="bg1"/>
                </a:solidFill>
                <a:latin typeface="Consolas"/>
              </a:rPr>
              <a:t>values</a:t>
            </a:r>
            <a:r>
              <a:rPr lang="it-IT" b="1" dirty="0">
                <a:solidFill>
                  <a:schemeClr val="bg1"/>
                </a:solidFill>
                <a:latin typeface="Consolas"/>
              </a:rPr>
              <a:t>)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C5E5659-A030-8975-CD99-62C17F1DE4F0}"/>
              </a:ext>
            </a:extLst>
          </p:cNvPr>
          <p:cNvSpPr txBox="1"/>
          <p:nvPr/>
        </p:nvSpPr>
        <p:spPr>
          <a:xfrm>
            <a:off x="7180729" y="4505624"/>
            <a:ext cx="47961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1400" dirty="0"/>
              <a:t>HINT: </a:t>
            </a:r>
            <a:r>
              <a:rPr lang="it-IT" sz="1400" dirty="0" err="1">
                <a:latin typeface="Corbel"/>
              </a:rPr>
              <a:t>pylint</a:t>
            </a:r>
            <a:r>
              <a:rPr lang="it-IT" sz="1400" dirty="0"/>
              <a:t> warnings on "</a:t>
            </a:r>
            <a:r>
              <a:rPr lang="it-IT" sz="1400" dirty="0" err="1">
                <a:latin typeface="Consolas"/>
              </a:rPr>
              <a:t>cls</a:t>
            </a:r>
            <a:r>
              <a:rPr lang="it-IT" sz="1400" dirty="0"/>
              <a:t>" </a:t>
            </a:r>
            <a:r>
              <a:rPr lang="it-IT" sz="1400" dirty="0" err="1"/>
              <a:t>parameter</a:t>
            </a:r>
            <a:r>
              <a:rPr lang="it-IT" sz="1400" dirty="0"/>
              <a:t> are </a:t>
            </a:r>
            <a:r>
              <a:rPr lang="it-IT" sz="1400" dirty="0" err="1"/>
              <a:t>handled</a:t>
            </a:r>
            <a:r>
              <a:rPr lang="it-IT" sz="1400" dirty="0"/>
              <a:t> by the </a:t>
            </a:r>
            <a:r>
              <a:rPr lang="it-IT" sz="1400" dirty="0" err="1">
                <a:latin typeface="Consolas"/>
              </a:rPr>
              <a:t>pylint-pydantic</a:t>
            </a:r>
            <a:r>
              <a:rPr lang="it-IT" sz="1400" dirty="0">
                <a:latin typeface="Consolas"/>
              </a:rPr>
              <a:t> </a:t>
            </a:r>
            <a:r>
              <a:rPr lang="it-IT" sz="1400" dirty="0">
                <a:latin typeface="Corbel"/>
              </a:rPr>
              <a:t>plugin</a:t>
            </a:r>
          </a:p>
        </p:txBody>
      </p:sp>
    </p:spTree>
    <p:extLst>
      <p:ext uri="{BB962C8B-B14F-4D97-AF65-F5344CB8AC3E}">
        <p14:creationId xmlns:p14="http://schemas.microsoft.com/office/powerpoint/2010/main" val="2247383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03FE0B-CB9D-7D12-BA9E-EE00860D9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242" y="2628"/>
            <a:ext cx="10018713" cy="1752599"/>
          </a:xfrm>
        </p:spPr>
        <p:txBody>
          <a:bodyPr/>
          <a:lstStyle/>
          <a:p>
            <a:pPr algn="l"/>
            <a:r>
              <a:rPr lang="it-IT" dirty="0" err="1">
                <a:cs typeface="Calibri Light"/>
              </a:rPr>
              <a:t>Prediction</a:t>
            </a:r>
            <a:r>
              <a:rPr lang="it-IT" dirty="0">
                <a:cs typeface="Calibri Light"/>
              </a:rPr>
              <a:t> time </a:t>
            </a:r>
            <a:r>
              <a:rPr lang="it-IT" dirty="0" err="1">
                <a:cs typeface="Calibri Light"/>
              </a:rPr>
              <a:t>problem</a:t>
            </a:r>
            <a:r>
              <a:rPr lang="it-IT" dirty="0">
                <a:cs typeface="Calibri Light"/>
              </a:rPr>
              <a:t> /1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DC4AB40-EA54-A181-6F42-499BD5B44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5601" y="1763110"/>
            <a:ext cx="5202751" cy="435133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it-IT" dirty="0" err="1">
                <a:solidFill>
                  <a:srgbClr val="000000"/>
                </a:solidFill>
                <a:latin typeface="Corbel"/>
                <a:cs typeface="Calibri"/>
              </a:rPr>
              <a:t>Problems</a:t>
            </a:r>
            <a:r>
              <a:rPr lang="it-IT" dirty="0">
                <a:solidFill>
                  <a:srgbClr val="000000"/>
                </a:solidFill>
                <a:latin typeface="Corbel"/>
                <a:cs typeface="Calibri"/>
              </a:rPr>
              <a:t>:</a:t>
            </a:r>
          </a:p>
          <a:p>
            <a:pPr lvl="1">
              <a:buClr>
                <a:srgbClr val="1287C3"/>
              </a:buClr>
            </a:pPr>
            <a:r>
              <a:rPr lang="it-IT" dirty="0">
                <a:solidFill>
                  <a:srgbClr val="000000"/>
                </a:solidFill>
                <a:latin typeface="Corbel"/>
                <a:cs typeface="Calibri"/>
              </a:rPr>
              <a:t>Input </a:t>
            </a:r>
            <a:r>
              <a:rPr lang="it-IT" dirty="0" err="1">
                <a:solidFill>
                  <a:srgbClr val="000000"/>
                </a:solidFill>
                <a:latin typeface="Corbel"/>
                <a:cs typeface="Calibri"/>
              </a:rPr>
              <a:t>pre</a:t>
            </a:r>
            <a:r>
              <a:rPr lang="it-IT" dirty="0">
                <a:solidFill>
                  <a:srgbClr val="000000"/>
                </a:solidFill>
                <a:latin typeface="Corbel"/>
                <a:cs typeface="Calibri"/>
              </a:rPr>
              <a:t>-processing</a:t>
            </a:r>
            <a:endParaRPr lang="it-IT" kern="1200" dirty="0">
              <a:solidFill>
                <a:srgbClr val="000000"/>
              </a:solidFill>
              <a:effectLst/>
              <a:latin typeface="Corbel" panose="020B0503020204020204" pitchFamily="34" charset="0"/>
              <a:cs typeface="Calibri" panose="020F0502020204030204" pitchFamily="34" charset="0"/>
            </a:endParaRPr>
          </a:p>
          <a:p>
            <a:pPr lvl="1"/>
            <a:r>
              <a:rPr lang="it-IT" kern="1200" dirty="0">
                <a:solidFill>
                  <a:srgbClr val="000000"/>
                </a:solidFill>
                <a:effectLst/>
                <a:latin typeface="Corbel"/>
                <a:cs typeface="Calibri"/>
              </a:rPr>
              <a:t>Slow </a:t>
            </a:r>
            <a:r>
              <a:rPr lang="it-IT" kern="1200" dirty="0" err="1">
                <a:solidFill>
                  <a:srgbClr val="000000"/>
                </a:solidFill>
                <a:effectLst/>
                <a:latin typeface="Corbel"/>
                <a:cs typeface="Calibri"/>
              </a:rPr>
              <a:t>integrated</a:t>
            </a:r>
            <a:r>
              <a:rPr lang="it-IT" kern="1200" dirty="0">
                <a:solidFill>
                  <a:srgbClr val="000000"/>
                </a:solidFill>
                <a:effectLst/>
                <a:latin typeface="Corbel"/>
                <a:cs typeface="Calibri"/>
              </a:rPr>
              <a:t> </a:t>
            </a:r>
            <a:r>
              <a:rPr lang="it-IT" kern="1200" dirty="0" err="1">
                <a:solidFill>
                  <a:srgbClr val="000000"/>
                </a:solidFill>
                <a:effectLst/>
                <a:latin typeface="Corbel"/>
                <a:cs typeface="Calibri"/>
              </a:rPr>
              <a:t>gradient</a:t>
            </a:r>
            <a:r>
              <a:rPr lang="it-IT" dirty="0">
                <a:solidFill>
                  <a:srgbClr val="000000"/>
                </a:solidFill>
                <a:latin typeface="Corbel"/>
                <a:cs typeface="Calibri"/>
              </a:rPr>
              <a:t> </a:t>
            </a:r>
            <a:r>
              <a:rPr lang="it-IT" dirty="0" err="1">
                <a:solidFill>
                  <a:srgbClr val="000000"/>
                </a:solidFill>
                <a:latin typeface="Corbel"/>
                <a:cs typeface="Calibri"/>
              </a:rPr>
              <a:t>computation</a:t>
            </a:r>
            <a:endParaRPr lang="it-IT" kern="1200" dirty="0">
              <a:solidFill>
                <a:srgbClr val="000000"/>
              </a:solidFill>
              <a:effectLst/>
              <a:latin typeface="Corbel" panose="020B0503020204020204" pitchFamily="34" charset="0"/>
              <a:cs typeface="Calibri" panose="020F0502020204030204" pitchFamily="34" charset="0"/>
            </a:endParaRPr>
          </a:p>
          <a:p>
            <a:pPr>
              <a:buClr>
                <a:srgbClr val="1287C3"/>
              </a:buClr>
            </a:pPr>
            <a:r>
              <a:rPr lang="it-IT" dirty="0">
                <a:cs typeface="Calibri"/>
              </a:rPr>
              <a:t>Solution:</a:t>
            </a:r>
          </a:p>
          <a:p>
            <a:pPr lvl="1">
              <a:buClr>
                <a:srgbClr val="1287C3"/>
              </a:buClr>
            </a:pPr>
            <a:r>
              <a:rPr lang="it-IT" dirty="0" err="1">
                <a:cs typeface="Calibri"/>
              </a:rPr>
              <a:t>Decouple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prediction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request</a:t>
            </a:r>
            <a:r>
              <a:rPr lang="it-IT" dirty="0">
                <a:cs typeface="Calibri"/>
              </a:rPr>
              <a:t> from </a:t>
            </a:r>
            <a:r>
              <a:rPr lang="it-IT" dirty="0" err="1">
                <a:cs typeface="Calibri"/>
              </a:rPr>
              <a:t>actual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computations</a:t>
            </a:r>
          </a:p>
          <a:p>
            <a:pPr>
              <a:buClr>
                <a:srgbClr val="1287C3"/>
              </a:buClr>
            </a:pPr>
            <a:r>
              <a:rPr lang="it-IT" dirty="0">
                <a:cs typeface="Calibri"/>
              </a:rPr>
              <a:t>Tools:</a:t>
            </a:r>
          </a:p>
          <a:p>
            <a:pPr lvl="1">
              <a:buClr>
                <a:srgbClr val="1287C3"/>
              </a:buClr>
            </a:pPr>
            <a:r>
              <a:rPr lang="it-IT" dirty="0" err="1">
                <a:cs typeface="Calibri"/>
              </a:rPr>
              <a:t>Celery</a:t>
            </a:r>
            <a:endParaRPr lang="it-IT" dirty="0">
              <a:cs typeface="Calibri"/>
            </a:endParaRPr>
          </a:p>
          <a:p>
            <a:pPr lvl="2">
              <a:buClr>
                <a:srgbClr val="1287C3"/>
              </a:buClr>
            </a:pPr>
            <a:r>
              <a:rPr lang="it-IT" dirty="0">
                <a:cs typeface="Calibri"/>
              </a:rPr>
              <a:t>Distributed task </a:t>
            </a:r>
            <a:r>
              <a:rPr lang="it-IT" dirty="0" err="1">
                <a:cs typeface="Calibri"/>
              </a:rPr>
              <a:t>queue</a:t>
            </a:r>
            <a:endParaRPr lang="it-IT" dirty="0">
              <a:cs typeface="Calibri"/>
            </a:endParaRPr>
          </a:p>
          <a:p>
            <a:pPr lvl="1">
              <a:buClr>
                <a:srgbClr val="1287C3"/>
              </a:buClr>
            </a:pPr>
            <a:r>
              <a:rPr lang="it-IT" dirty="0" err="1">
                <a:cs typeface="Calibri"/>
              </a:rPr>
              <a:t>Redis</a:t>
            </a:r>
            <a:endParaRPr lang="it-IT" dirty="0">
              <a:cs typeface="Calibri"/>
            </a:endParaRPr>
          </a:p>
          <a:p>
            <a:pPr lvl="2">
              <a:buClr>
                <a:srgbClr val="1287C3"/>
              </a:buClr>
            </a:pPr>
            <a:r>
              <a:rPr lang="it-IT" dirty="0">
                <a:cs typeface="Calibri"/>
              </a:rPr>
              <a:t>Message broker</a:t>
            </a:r>
          </a:p>
          <a:p>
            <a:pPr lvl="2">
              <a:buClr>
                <a:srgbClr val="1287C3"/>
              </a:buClr>
            </a:pPr>
            <a:r>
              <a:rPr lang="it-IT" dirty="0">
                <a:cs typeface="Calibri"/>
              </a:rPr>
              <a:t>Data store</a:t>
            </a:r>
          </a:p>
          <a:p>
            <a:endParaRPr lang="it-IT" dirty="0">
              <a:cs typeface="Calibri"/>
            </a:endParaRPr>
          </a:p>
          <a:p>
            <a:endParaRPr lang="it-IT" dirty="0">
              <a:cs typeface="Calibri"/>
            </a:endParaRPr>
          </a:p>
        </p:txBody>
      </p:sp>
      <p:pic>
        <p:nvPicPr>
          <p:cNvPr id="5" name="Elemento grafico 5">
            <a:extLst>
              <a:ext uri="{FF2B5EF4-FFF2-40B4-BE49-F238E27FC236}">
                <a16:creationId xmlns:a16="http://schemas.microsoft.com/office/drawing/2014/main" id="{D5DA2020-3636-A767-0C9D-5A2ADBF2C3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49992" y="1531655"/>
            <a:ext cx="3782623" cy="4582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70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03FE0B-CB9D-7D12-BA9E-EE00860D9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242" y="2628"/>
            <a:ext cx="10018713" cy="1752599"/>
          </a:xfrm>
        </p:spPr>
        <p:txBody>
          <a:bodyPr/>
          <a:lstStyle/>
          <a:p>
            <a:pPr algn="l"/>
            <a:r>
              <a:rPr lang="it-IT" dirty="0" err="1">
                <a:ea typeface="+mj-lt"/>
                <a:cs typeface="+mj-lt"/>
              </a:rPr>
              <a:t>Prediction</a:t>
            </a:r>
            <a:r>
              <a:rPr lang="it-IT" dirty="0">
                <a:ea typeface="+mj-lt"/>
                <a:cs typeface="+mj-lt"/>
              </a:rPr>
              <a:t> time </a:t>
            </a:r>
            <a:r>
              <a:rPr lang="it-IT" dirty="0" err="1">
                <a:ea typeface="+mj-lt"/>
                <a:cs typeface="+mj-lt"/>
              </a:rPr>
              <a:t>problem</a:t>
            </a:r>
            <a:r>
              <a:rPr lang="it-IT" dirty="0">
                <a:ea typeface="+mj-lt"/>
                <a:cs typeface="+mj-lt"/>
              </a:rPr>
              <a:t> /2</a:t>
            </a:r>
          </a:p>
        </p:txBody>
      </p:sp>
      <p:pic>
        <p:nvPicPr>
          <p:cNvPr id="5" name="Elemento grafico 5">
            <a:extLst>
              <a:ext uri="{FF2B5EF4-FFF2-40B4-BE49-F238E27FC236}">
                <a16:creationId xmlns:a16="http://schemas.microsoft.com/office/drawing/2014/main" id="{BF575C50-9136-F500-E00D-9D0F32CE1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33506" y="1673352"/>
            <a:ext cx="8458751" cy="4635587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7D74A421-CB0B-F137-FD25-E9BE55ACB184}"/>
              </a:ext>
            </a:extLst>
          </p:cNvPr>
          <p:cNvSpPr txBox="1"/>
          <p:nvPr/>
        </p:nvSpPr>
        <p:spPr>
          <a:xfrm>
            <a:off x="2733506" y="6382091"/>
            <a:ext cx="9290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chemeClr val="bg1">
                    <a:lumMod val="50000"/>
                  </a:schemeClr>
                </a:solidFill>
              </a:rPr>
              <a:t>Pipeline </a:t>
            </a:r>
            <a:r>
              <a:rPr lang="it-IT" sz="1600" dirty="0" err="1">
                <a:solidFill>
                  <a:schemeClr val="bg1">
                    <a:lumMod val="50000"/>
                  </a:schemeClr>
                </a:solidFill>
              </a:rPr>
              <a:t>sequence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bg1">
                    <a:lumMod val="50000"/>
                  </a:schemeClr>
                </a:solidFill>
              </a:rPr>
              <a:t>diagram</a:t>
            </a:r>
            <a:endParaRPr lang="it-IT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931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03FE0B-CB9D-7D12-BA9E-EE00860D9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242" y="2628"/>
            <a:ext cx="10018713" cy="1752599"/>
          </a:xfrm>
        </p:spPr>
        <p:txBody>
          <a:bodyPr/>
          <a:lstStyle/>
          <a:p>
            <a:pPr algn="l"/>
            <a:r>
              <a:rPr lang="it-IT" dirty="0" err="1">
                <a:cs typeface="Calibri Light"/>
              </a:rPr>
              <a:t>Final</a:t>
            </a:r>
            <a:r>
              <a:rPr lang="it-IT" dirty="0">
                <a:cs typeface="Calibri Light"/>
              </a:rPr>
              <a:t> endpoints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DC4AB40-EA54-A181-6F42-499BD5B44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6637" y="1763110"/>
            <a:ext cx="8730523" cy="470096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1287C3"/>
              </a:buClr>
            </a:pPr>
            <a:r>
              <a:rPr lang="it-IT" dirty="0">
                <a:solidFill>
                  <a:srgbClr val="000000"/>
                </a:solidFill>
                <a:latin typeface="Corbel"/>
                <a:cs typeface="Calibri"/>
              </a:rPr>
              <a:t>Root endpoint   </a:t>
            </a:r>
            <a:r>
              <a:rPr lang="it-IT" dirty="0">
                <a:solidFill>
                  <a:srgbClr val="000000"/>
                </a:solidFill>
                <a:ea typeface="+mn-lt"/>
                <a:cs typeface="+mn-lt"/>
              </a:rPr>
              <a:t>--&gt; GET ("/")</a:t>
            </a:r>
            <a:r>
              <a:rPr lang="it-IT" dirty="0">
                <a:solidFill>
                  <a:srgbClr val="000000"/>
                </a:solidFill>
                <a:latin typeface="Corbel"/>
                <a:cs typeface="Calibri"/>
              </a:rPr>
              <a:t>  </a:t>
            </a:r>
            <a:endParaRPr lang="it-IT" dirty="0"/>
          </a:p>
          <a:p>
            <a:r>
              <a:rPr lang="it-IT" dirty="0">
                <a:solidFill>
                  <a:srgbClr val="000000"/>
                </a:solidFill>
                <a:latin typeface="Corbel"/>
                <a:cs typeface="Calibri"/>
              </a:rPr>
              <a:t>Model </a:t>
            </a:r>
            <a:r>
              <a:rPr lang="it-IT" dirty="0" err="1">
                <a:solidFill>
                  <a:srgbClr val="000000"/>
                </a:solidFill>
                <a:latin typeface="Corbel"/>
                <a:cs typeface="Calibri"/>
              </a:rPr>
              <a:t>prediction</a:t>
            </a:r>
            <a:endParaRPr lang="it-IT" kern="1200" dirty="0" err="1">
              <a:solidFill>
                <a:srgbClr val="000000"/>
              </a:solidFill>
              <a:effectLst/>
              <a:latin typeface="Corbel" panose="020B0503020204020204" pitchFamily="34" charset="0"/>
              <a:cs typeface="Calibri" panose="020F0502020204030204" pitchFamily="34" charset="0"/>
            </a:endParaRPr>
          </a:p>
          <a:p>
            <a:pPr lvl="1">
              <a:buClr>
                <a:srgbClr val="1287C3"/>
              </a:buClr>
            </a:pPr>
            <a:r>
              <a:rPr lang="it-IT" dirty="0">
                <a:solidFill>
                  <a:srgbClr val="000000"/>
                </a:solidFill>
                <a:latin typeface="Corbel"/>
                <a:cs typeface="Calibri"/>
              </a:rPr>
              <a:t>Make </a:t>
            </a:r>
            <a:r>
              <a:rPr lang="it-IT" dirty="0" err="1">
                <a:solidFill>
                  <a:srgbClr val="000000"/>
                </a:solidFill>
                <a:latin typeface="Corbel"/>
                <a:cs typeface="Calibri"/>
              </a:rPr>
              <a:t>prediction</a:t>
            </a:r>
            <a:r>
              <a:rPr lang="it-IT" dirty="0">
                <a:solidFill>
                  <a:srgbClr val="000000"/>
                </a:solidFill>
                <a:latin typeface="Corbel"/>
                <a:cs typeface="Calibri"/>
              </a:rPr>
              <a:t> </a:t>
            </a:r>
            <a:r>
              <a:rPr lang="it-IT" dirty="0">
                <a:solidFill>
                  <a:srgbClr val="000000"/>
                </a:solidFill>
                <a:ea typeface="+mn-lt"/>
                <a:cs typeface="Calibri"/>
              </a:rPr>
              <a:t>-</a:t>
            </a:r>
            <a:r>
              <a:rPr lang="it-IT" dirty="0">
                <a:solidFill>
                  <a:srgbClr val="000000"/>
                </a:solidFill>
                <a:ea typeface="+mn-lt"/>
                <a:cs typeface="+mn-lt"/>
              </a:rPr>
              <a:t>-&gt; POST("/</a:t>
            </a:r>
            <a:r>
              <a:rPr lang="it-IT" dirty="0" err="1">
                <a:solidFill>
                  <a:srgbClr val="000000"/>
                </a:solidFill>
                <a:ea typeface="+mn-lt"/>
                <a:cs typeface="+mn-lt"/>
              </a:rPr>
              <a:t>predict</a:t>
            </a:r>
            <a:r>
              <a:rPr lang="it-IT" dirty="0">
                <a:solidFill>
                  <a:srgbClr val="000000"/>
                </a:solidFill>
                <a:ea typeface="+mn-lt"/>
                <a:cs typeface="+mn-lt"/>
              </a:rPr>
              <a:t>")</a:t>
            </a:r>
            <a:endParaRPr lang="it-IT" dirty="0">
              <a:ea typeface="+mn-lt"/>
              <a:cs typeface="+mn-lt"/>
            </a:endParaRPr>
          </a:p>
          <a:p>
            <a:pPr lvl="1">
              <a:buClr>
                <a:srgbClr val="1287C3"/>
              </a:buClr>
            </a:pPr>
            <a:r>
              <a:rPr lang="it-IT" dirty="0" err="1">
                <a:cs typeface="Calibri"/>
              </a:rPr>
              <a:t>Prediction</a:t>
            </a:r>
            <a:r>
              <a:rPr lang="it-IT" dirty="0">
                <a:cs typeface="Calibri"/>
              </a:rPr>
              <a:t> status --&gt; POST("/</a:t>
            </a:r>
            <a:r>
              <a:rPr lang="it-IT" dirty="0" err="1">
                <a:cs typeface="Calibri"/>
              </a:rPr>
              <a:t>predict</a:t>
            </a:r>
            <a:r>
              <a:rPr lang="it-IT" dirty="0">
                <a:cs typeface="Calibri"/>
              </a:rPr>
              <a:t>/&lt;</a:t>
            </a:r>
            <a:r>
              <a:rPr lang="it-IT" dirty="0" err="1">
                <a:cs typeface="Calibri"/>
              </a:rPr>
              <a:t>task_id</a:t>
            </a:r>
            <a:r>
              <a:rPr lang="it-IT" dirty="0">
                <a:cs typeface="Calibri"/>
              </a:rPr>
              <a:t>&gt;")</a:t>
            </a:r>
          </a:p>
          <a:p>
            <a:pPr>
              <a:buClr>
                <a:srgbClr val="1287C3"/>
              </a:buClr>
            </a:pPr>
            <a:r>
              <a:rPr lang="it-IT" dirty="0" err="1">
                <a:cs typeface="Calibri"/>
              </a:rPr>
              <a:t>Results</a:t>
            </a:r>
            <a:endParaRPr lang="it-IT" dirty="0">
              <a:cs typeface="Calibri"/>
            </a:endParaRPr>
          </a:p>
          <a:p>
            <a:pPr lvl="1">
              <a:buClr>
                <a:srgbClr val="1287C3"/>
              </a:buClr>
            </a:pPr>
            <a:r>
              <a:rPr lang="it-IT" dirty="0" err="1">
                <a:cs typeface="Calibri"/>
              </a:rPr>
              <a:t>Prediction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results</a:t>
            </a:r>
            <a:r>
              <a:rPr lang="it-IT" dirty="0">
                <a:cs typeface="Calibri"/>
              </a:rPr>
              <a:t> --&gt; GET("/</a:t>
            </a:r>
            <a:r>
              <a:rPr lang="it-IT" dirty="0" err="1">
                <a:cs typeface="Calibri"/>
              </a:rPr>
              <a:t>results</a:t>
            </a:r>
            <a:r>
              <a:rPr lang="it-IT" dirty="0">
                <a:cs typeface="Calibri"/>
              </a:rPr>
              <a:t>/&lt;</a:t>
            </a:r>
            <a:r>
              <a:rPr lang="it-IT" dirty="0" err="1">
                <a:cs typeface="Calibri"/>
              </a:rPr>
              <a:t>task_id</a:t>
            </a:r>
            <a:r>
              <a:rPr lang="it-IT" dirty="0">
                <a:cs typeface="Calibri"/>
              </a:rPr>
              <a:t>&gt;")</a:t>
            </a:r>
          </a:p>
          <a:p>
            <a:pPr lvl="1">
              <a:buClr>
                <a:srgbClr val="1287C3"/>
              </a:buClr>
            </a:pPr>
            <a:r>
              <a:rPr lang="it-IT" dirty="0" err="1">
                <a:cs typeface="Calibri"/>
              </a:rPr>
              <a:t>Processed</a:t>
            </a:r>
            <a:r>
              <a:rPr lang="it-IT" dirty="0">
                <a:cs typeface="Calibri"/>
              </a:rPr>
              <a:t> file </a:t>
            </a:r>
            <a:r>
              <a:rPr lang="it-IT" dirty="0">
                <a:ea typeface="+mn-lt"/>
                <a:cs typeface="+mn-lt"/>
              </a:rPr>
              <a:t>--&gt; GET("/</a:t>
            </a:r>
            <a:r>
              <a:rPr lang="it-IT" dirty="0" err="1">
                <a:ea typeface="+mn-lt"/>
                <a:cs typeface="+mn-lt"/>
              </a:rPr>
              <a:t>results</a:t>
            </a:r>
            <a:r>
              <a:rPr lang="it-IT" dirty="0">
                <a:ea typeface="+mn-lt"/>
                <a:cs typeface="+mn-lt"/>
              </a:rPr>
              <a:t>/&lt;task_id&gt;/files/processed")</a:t>
            </a:r>
          </a:p>
          <a:p>
            <a:pPr lvl="1">
              <a:buClr>
                <a:srgbClr val="1287C3"/>
              </a:buClr>
            </a:pPr>
            <a:r>
              <a:rPr lang="it-IT" dirty="0" err="1">
                <a:cs typeface="Calibri"/>
              </a:rPr>
              <a:t>Integrated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gradients</a:t>
            </a:r>
            <a:r>
              <a:rPr lang="it-IT" dirty="0">
                <a:cs typeface="Calibri"/>
              </a:rPr>
              <a:t> </a:t>
            </a:r>
            <a:r>
              <a:rPr lang="it-IT" dirty="0">
                <a:ea typeface="+mn-lt"/>
                <a:cs typeface="+mn-lt"/>
              </a:rPr>
              <a:t>--&gt; GET("/</a:t>
            </a:r>
            <a:r>
              <a:rPr lang="it-IT" dirty="0" err="1">
                <a:ea typeface="+mn-lt"/>
                <a:cs typeface="+mn-lt"/>
              </a:rPr>
              <a:t>results</a:t>
            </a:r>
            <a:r>
              <a:rPr lang="it-IT" dirty="0">
                <a:ea typeface="+mn-lt"/>
                <a:cs typeface="+mn-lt"/>
              </a:rPr>
              <a:t>/&lt;</a:t>
            </a:r>
            <a:r>
              <a:rPr lang="it-IT" dirty="0" err="1">
                <a:ea typeface="+mn-lt"/>
                <a:cs typeface="+mn-lt"/>
              </a:rPr>
              <a:t>task_id</a:t>
            </a:r>
            <a:r>
              <a:rPr lang="it-IT" dirty="0">
                <a:ea typeface="+mn-lt"/>
                <a:cs typeface="+mn-lt"/>
              </a:rPr>
              <a:t>&gt;/files/</a:t>
            </a:r>
            <a:r>
              <a:rPr lang="it-IT" dirty="0" err="1">
                <a:ea typeface="+mn-lt"/>
                <a:cs typeface="+mn-lt"/>
              </a:rPr>
              <a:t>attribution</a:t>
            </a:r>
            <a:r>
              <a:rPr lang="it-IT" dirty="0">
                <a:ea typeface="+mn-lt"/>
                <a:cs typeface="+mn-lt"/>
              </a:rPr>
              <a:t>")</a:t>
            </a:r>
          </a:p>
          <a:p>
            <a:pPr lvl="2">
              <a:buClr>
                <a:srgbClr val="1287C3"/>
              </a:buClr>
            </a:pPr>
            <a:endParaRPr lang="it-IT" dirty="0">
              <a:cs typeface="Calibri"/>
            </a:endParaRPr>
          </a:p>
          <a:p>
            <a:pPr marL="0" indent="0">
              <a:buClr>
                <a:srgbClr val="30ACEC">
                  <a:lumMod val="75000"/>
                </a:srgbClr>
              </a:buClr>
              <a:buNone/>
            </a:pPr>
            <a:endParaRPr lang="it-IT" dirty="0">
              <a:cs typeface="Calibri"/>
            </a:endParaRPr>
          </a:p>
          <a:p>
            <a:endParaRPr lang="it-IT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0400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03FE0B-CB9D-7D12-BA9E-EE00860D9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242" y="2628"/>
            <a:ext cx="10018713" cy="1752599"/>
          </a:xfrm>
        </p:spPr>
        <p:txBody>
          <a:bodyPr/>
          <a:lstStyle/>
          <a:p>
            <a:pPr algn="l"/>
            <a:r>
              <a:rPr lang="it-IT" dirty="0">
                <a:cs typeface="Calibri Light"/>
              </a:rPr>
              <a:t>Testing /1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DC4AB40-EA54-A181-6F42-499BD5B44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5832" y="1763110"/>
            <a:ext cx="431234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 err="1">
                <a:solidFill>
                  <a:srgbClr val="000000"/>
                </a:solidFill>
                <a:latin typeface="Corbel"/>
                <a:cs typeface="Calibri"/>
              </a:rPr>
              <a:t>Pylint</a:t>
            </a:r>
            <a:r>
              <a:rPr lang="it-IT" dirty="0">
                <a:solidFill>
                  <a:srgbClr val="000000"/>
                </a:solidFill>
                <a:latin typeface="Corbel"/>
                <a:cs typeface="Calibri"/>
              </a:rPr>
              <a:t> 10/10</a:t>
            </a:r>
          </a:p>
          <a:p>
            <a:r>
              <a:rPr lang="it-IT" dirty="0">
                <a:solidFill>
                  <a:srgbClr val="000000"/>
                </a:solidFill>
                <a:latin typeface="Corbel"/>
                <a:cs typeface="Calibri"/>
              </a:rPr>
              <a:t>Unit testing</a:t>
            </a:r>
            <a:endParaRPr lang="it-IT" kern="1200" dirty="0">
              <a:solidFill>
                <a:srgbClr val="000000"/>
              </a:solidFill>
              <a:effectLst/>
              <a:latin typeface="Corbel" panose="020B0503020204020204" pitchFamily="34" charset="0"/>
              <a:cs typeface="Calibri" panose="020F0502020204030204" pitchFamily="34" charset="0"/>
            </a:endParaRPr>
          </a:p>
          <a:p>
            <a:pPr lvl="1" indent="0">
              <a:buClr>
                <a:srgbClr val="1287C3"/>
              </a:buClr>
            </a:pPr>
            <a:r>
              <a:rPr lang="it-IT" dirty="0">
                <a:solidFill>
                  <a:srgbClr val="000000"/>
                </a:solidFill>
                <a:latin typeface="Corbel"/>
                <a:cs typeface="Calibri"/>
              </a:rPr>
              <a:t>API: </a:t>
            </a:r>
            <a:r>
              <a:rPr lang="it-IT" dirty="0" err="1">
                <a:solidFill>
                  <a:srgbClr val="000000"/>
                </a:solidFill>
                <a:latin typeface="Corbel"/>
                <a:cs typeface="Calibri"/>
              </a:rPr>
              <a:t>Pytest</a:t>
            </a:r>
            <a:r>
              <a:rPr lang="it-IT" dirty="0">
                <a:solidFill>
                  <a:srgbClr val="000000"/>
                </a:solidFill>
                <a:latin typeface="Corbel"/>
                <a:cs typeface="Calibri"/>
              </a:rPr>
              <a:t> + starlette client</a:t>
            </a:r>
            <a:endParaRPr lang="it-IT" dirty="0"/>
          </a:p>
          <a:p>
            <a:pPr lvl="1" indent="0">
              <a:buClr>
                <a:srgbClr val="1287C3"/>
              </a:buClr>
            </a:pPr>
            <a:r>
              <a:rPr lang="it-IT" dirty="0" err="1">
                <a:solidFill>
                  <a:srgbClr val="000000"/>
                </a:solidFill>
                <a:latin typeface="Corbel"/>
                <a:cs typeface="Calibri"/>
              </a:rPr>
              <a:t>Pydantic</a:t>
            </a:r>
            <a:r>
              <a:rPr lang="it-IT" dirty="0">
                <a:solidFill>
                  <a:srgbClr val="000000"/>
                </a:solidFill>
                <a:latin typeface="Corbel"/>
                <a:cs typeface="Calibri"/>
              </a:rPr>
              <a:t> </a:t>
            </a:r>
            <a:r>
              <a:rPr lang="it-IT" dirty="0" err="1">
                <a:solidFill>
                  <a:srgbClr val="000000"/>
                </a:solidFill>
                <a:latin typeface="Corbel"/>
                <a:cs typeface="Calibri"/>
              </a:rPr>
              <a:t>validators</a:t>
            </a:r>
            <a:r>
              <a:rPr lang="it-IT" dirty="0">
                <a:solidFill>
                  <a:srgbClr val="000000"/>
                </a:solidFill>
                <a:latin typeface="Corbel"/>
                <a:cs typeface="Calibri"/>
              </a:rPr>
              <a:t>: </a:t>
            </a:r>
            <a:r>
              <a:rPr lang="it-IT" dirty="0" err="1">
                <a:solidFill>
                  <a:srgbClr val="000000"/>
                </a:solidFill>
                <a:latin typeface="Corbel"/>
                <a:cs typeface="Calibri"/>
              </a:rPr>
              <a:t>pytest</a:t>
            </a:r>
            <a:endParaRPr lang="it-IT" dirty="0">
              <a:solidFill>
                <a:srgbClr val="000000"/>
              </a:solidFill>
              <a:latin typeface="Corbel"/>
              <a:cs typeface="Calibri"/>
            </a:endParaRPr>
          </a:p>
          <a:p>
            <a:pPr>
              <a:buClr>
                <a:srgbClr val="1287C3"/>
              </a:buClr>
            </a:pPr>
            <a:r>
              <a:rPr lang="it-IT" dirty="0">
                <a:solidFill>
                  <a:srgbClr val="000000"/>
                </a:solidFill>
                <a:latin typeface="Corbel"/>
                <a:cs typeface="Calibri"/>
              </a:rPr>
              <a:t>Integration </a:t>
            </a:r>
            <a:r>
              <a:rPr lang="it-IT" dirty="0" err="1">
                <a:solidFill>
                  <a:srgbClr val="000000"/>
                </a:solidFill>
                <a:latin typeface="Corbel"/>
                <a:cs typeface="Calibri"/>
              </a:rPr>
              <a:t>tests</a:t>
            </a:r>
            <a:endParaRPr lang="it-IT" sz="2400" kern="1200" dirty="0">
              <a:solidFill>
                <a:srgbClr val="000000"/>
              </a:solidFill>
              <a:effectLst/>
              <a:latin typeface="Corbel" panose="020B0503020204020204" pitchFamily="34" charset="0"/>
              <a:cs typeface="Calibri" panose="020F0502020204030204" pitchFamily="34" charset="0"/>
            </a:endParaRPr>
          </a:p>
          <a:p>
            <a:pPr lvl="1" indent="0">
              <a:buClr>
                <a:srgbClr val="1287C3"/>
              </a:buClr>
            </a:pPr>
            <a:r>
              <a:rPr lang="it-IT" dirty="0" err="1">
                <a:solidFill>
                  <a:srgbClr val="000000"/>
                </a:solidFill>
                <a:latin typeface="Corbel"/>
                <a:cs typeface="Calibri"/>
              </a:rPr>
              <a:t>Postman</a:t>
            </a:r>
            <a:r>
              <a:rPr lang="it-IT" dirty="0">
                <a:solidFill>
                  <a:srgbClr val="000000"/>
                </a:solidFill>
                <a:latin typeface="Corbel"/>
                <a:cs typeface="Calibri"/>
              </a:rPr>
              <a:t> test suite</a:t>
            </a:r>
            <a:endParaRPr lang="it-IT" dirty="0">
              <a:solidFill>
                <a:srgbClr val="000000"/>
              </a:solidFill>
              <a:latin typeface="Corbel" panose="020B0503020204020204" pitchFamily="34" charset="0"/>
              <a:cs typeface="Calibri" panose="020F0502020204030204" pitchFamily="34" charset="0"/>
            </a:endParaRPr>
          </a:p>
          <a:p>
            <a:pPr lvl="1" indent="0">
              <a:buClr>
                <a:srgbClr val="1287C3"/>
              </a:buClr>
            </a:pPr>
            <a:endParaRPr lang="it-IT" dirty="0">
              <a:latin typeface="Corbel" panose="020B0503020204020204" pitchFamily="34" charset="0"/>
              <a:cs typeface="Calibri" panose="020F0502020204030204" pitchFamily="34" charset="0"/>
            </a:endParaRPr>
          </a:p>
          <a:p>
            <a:endParaRPr lang="it-IT" dirty="0">
              <a:cs typeface="Calibri"/>
            </a:endParaRPr>
          </a:p>
          <a:p>
            <a:endParaRPr lang="it-IT" dirty="0">
              <a:cs typeface="Calibri"/>
            </a:endParaRPr>
          </a:p>
          <a:p>
            <a:pPr marL="0" indent="0">
              <a:buNone/>
            </a:pPr>
            <a:endParaRPr lang="it-IT" dirty="0">
              <a:cs typeface="Calibri"/>
            </a:endParaRPr>
          </a:p>
          <a:p>
            <a:endParaRPr lang="it-IT" dirty="0">
              <a:cs typeface="Calibri"/>
            </a:endParaRPr>
          </a:p>
          <a:p>
            <a:endParaRPr lang="it-IT" dirty="0">
              <a:cs typeface="Calibri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AA33468-D55B-0E0C-09CD-FAB8BABE5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741" y="1538942"/>
            <a:ext cx="5191850" cy="46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011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03FE0B-CB9D-7D12-BA9E-EE00860D9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242" y="2628"/>
            <a:ext cx="10018713" cy="1752599"/>
          </a:xfrm>
        </p:spPr>
        <p:txBody>
          <a:bodyPr/>
          <a:lstStyle/>
          <a:p>
            <a:pPr algn="l"/>
            <a:r>
              <a:rPr lang="it-IT" dirty="0">
                <a:cs typeface="Calibri Light"/>
              </a:rPr>
              <a:t>Testing /2</a:t>
            </a:r>
          </a:p>
        </p:txBody>
      </p:sp>
      <p:pic>
        <p:nvPicPr>
          <p:cNvPr id="4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3B7ED6E2-30EA-03CF-7B13-7A49AC3F1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960" y="2474210"/>
            <a:ext cx="9005276" cy="3920399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FD918A8-E5A0-D58D-2446-2CC1114AA59A}"/>
              </a:ext>
            </a:extLst>
          </p:cNvPr>
          <p:cNvSpPr txBox="1"/>
          <p:nvPr/>
        </p:nvSpPr>
        <p:spPr>
          <a:xfrm>
            <a:off x="2682960" y="1755227"/>
            <a:ext cx="60990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1287C3"/>
              </a:buClr>
              <a:buFont typeface="Arial" panose="020B0604020202020204" pitchFamily="34" charset="0"/>
              <a:buChar char="•"/>
            </a:pPr>
            <a:r>
              <a:rPr lang="it-IT" sz="2000" dirty="0" err="1">
                <a:latin typeface="Corbel"/>
                <a:cs typeface="Calibri"/>
              </a:rPr>
              <a:t>Postman</a:t>
            </a:r>
            <a:r>
              <a:rPr lang="it-IT" sz="2000" dirty="0">
                <a:latin typeface="Corbel"/>
                <a:cs typeface="Calibri"/>
              </a:rPr>
              <a:t> </a:t>
            </a:r>
            <a:r>
              <a:rPr lang="it-IT" sz="2000" dirty="0" err="1">
                <a:latin typeface="Corbel"/>
                <a:cs typeface="Calibri"/>
              </a:rPr>
              <a:t>subsequent</a:t>
            </a:r>
            <a:r>
              <a:rPr lang="it-IT" sz="2000" dirty="0">
                <a:latin typeface="Corbel"/>
                <a:cs typeface="Calibri"/>
              </a:rPr>
              <a:t> HTTP </a:t>
            </a:r>
            <a:r>
              <a:rPr lang="it-IT" sz="2000" dirty="0" err="1">
                <a:latin typeface="Corbel"/>
                <a:cs typeface="Calibri"/>
              </a:rPr>
              <a:t>requests</a:t>
            </a:r>
            <a:endParaRPr lang="it-IT" sz="2000" dirty="0">
              <a:latin typeface="Corbel" panose="020B0503020204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1489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1134</TotalTime>
  <Words>372</Words>
  <Application>Microsoft Office PowerPoint</Application>
  <PresentationFormat>Widescreen</PresentationFormat>
  <Paragraphs>88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Consolas</vt:lpstr>
      <vt:lpstr>Corbel</vt:lpstr>
      <vt:lpstr>Parallax</vt:lpstr>
      <vt:lpstr>3DConvAD</vt:lpstr>
      <vt:lpstr>Agenda</vt:lpstr>
      <vt:lpstr>Initial endpoints</vt:lpstr>
      <vt:lpstr>Input constraints</vt:lpstr>
      <vt:lpstr>Prediction time problem /1</vt:lpstr>
      <vt:lpstr>Prediction time problem /2</vt:lpstr>
      <vt:lpstr>Final endpoints</vt:lpstr>
      <vt:lpstr>Testing /1</vt:lpstr>
      <vt:lpstr>Testing /2</vt:lpstr>
      <vt:lpstr>Thanks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Thuls</dc:creator>
  <cp:lastModifiedBy>Francesco Peragine</cp:lastModifiedBy>
  <cp:revision>545</cp:revision>
  <dcterms:created xsi:type="dcterms:W3CDTF">2022-10-17T09:15:39Z</dcterms:created>
  <dcterms:modified xsi:type="dcterms:W3CDTF">2022-11-22T16:05:38Z</dcterms:modified>
</cp:coreProperties>
</file>