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5" r:id="rId12"/>
    <p:sldId id="26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orbel"/>
              </a:rPr>
              <a:t>Click to move the slide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A6ECD6A-6C7B-497A-8E39-0DAC71871138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E867D7-C64E-4DAE-9402-EEFCED546CA0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B1F84-DAA6-4DA8-A170-152F9708E626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8B40E7-4ED9-4A34-8B06-0375CAC326F8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1CDE6F-E981-497C-BAE3-8091211C38D7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ECE59B-C273-4C09-A712-C84D410078E6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59EC73-3A0B-4378-9FB0-017EA9275824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474A11-A5A7-456C-8598-270F2AEA7289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73FEA7-43F8-40DA-9E13-42E9CD4BA4A5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4A625D-D907-474C-B5B2-496AD190D711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A4E5AA-EA0E-4088-B3AC-6ABEDDEB1974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CEFB5-C5C2-4B0F-B65D-ADEF079D1538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F9E7BF-89B2-431C-A591-0AB3F35761FD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E51376-8C9D-47B5-958F-B2520742E18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CC9C8-DB6B-4B11-9B4A-1B3937525006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9FA2AB-F353-439D-8FD3-0AB0ADCD0245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C9B603-FCF1-4A98-B547-9297452FA5B9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6FE107-C52A-4F76-8CBA-7D0995A8E045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BAF2F3-1439-4FBB-BB2F-C685B4DE2BCE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62D16A-E113-41CA-8172-4161818B843C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E71E00-916C-4684-A08D-899D43AD561C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712E0-B950-4CBA-8874-C5305EE8F1DA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DD7DC2-EE47-4D00-AA51-D0B34FE3B8E4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7EBD9A-0BF7-4215-AE9D-067B7E4DD510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4FE8FB-8C8F-49CE-A0FE-737A001F5A07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77EBB5-DCA8-4FD8-9500-29A0D8AE878A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EAD128-A007-471C-8683-24F963EF4D03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20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  <a:endParaRPr lang="de-DE" sz="6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&lt;date/time&gt;</a:t>
            </a:r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EB881C-D539-4224-BD19-9588D32EFA75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Second level</a:t>
            </a:r>
            <a:endParaRPr lang="de-DE" sz="2000" b="0" strike="noStrike" spc="-1">
              <a:solidFill>
                <a:srgbClr val="000000"/>
              </a:solidFill>
              <a:latin typeface="Corbel"/>
            </a:endParaRPr>
          </a:p>
          <a:p>
            <a:pPr marL="1200240" lvl="2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Third level</a:t>
            </a:r>
            <a:endParaRPr lang="de-DE" sz="1800" b="0" strike="noStrike" spc="-1">
              <a:solidFill>
                <a:srgbClr val="000000"/>
              </a:solidFill>
              <a:latin typeface="Corbel"/>
            </a:endParaRPr>
          </a:p>
          <a:p>
            <a:pPr marL="1542960" lvl="3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Fourth level</a:t>
            </a:r>
            <a:endParaRPr lang="de-DE" sz="1600" b="0" strike="noStrike" spc="-1">
              <a:solidFill>
                <a:srgbClr val="000000"/>
              </a:solidFill>
              <a:latin typeface="Corbel"/>
            </a:endParaRPr>
          </a:p>
          <a:p>
            <a:pPr marL="2000160" lvl="4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Fifth level</a:t>
            </a:r>
            <a:endParaRPr lang="de-DE" sz="1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&lt;date/time&gt;</a:t>
            </a:r>
            <a:endParaRPr lang="it-IT" sz="1000" b="0" strike="noStrike" spc="-1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sldNum" idx="6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BF78D-9164-4519-B0A1-A0096F51CD2C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3dconvad.trendatre3.duckdns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orbel"/>
              </a:rPr>
              <a:t>3DConvAD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de-DE" sz="2100" b="0" strike="noStrike" spc="-1">
                <a:solidFill>
                  <a:srgbClr val="000000"/>
                </a:solidFill>
                <a:latin typeface="Corbel"/>
              </a:rPr>
              <a:t>Milestone 5: Deployment, CI/CD</a:t>
            </a:r>
            <a:endParaRPr lang="it-IT" sz="2100" b="0" strike="noStrike" spc="-1">
              <a:latin typeface="Arial"/>
            </a:endParaRPr>
          </a:p>
        </p:txBody>
      </p:sp>
      <p:sp>
        <p:nvSpPr>
          <p:cNvPr id="111" name="CasellaDiTesto 3"/>
          <p:cNvSpPr/>
          <p:nvPr/>
        </p:nvSpPr>
        <p:spPr>
          <a:xfrm>
            <a:off x="9462240" y="5449680"/>
            <a:ext cx="2883600" cy="11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400" b="1" strike="noStrike" spc="-1">
                <a:solidFill>
                  <a:srgbClr val="000000"/>
                </a:solidFill>
                <a:latin typeface="Corbel"/>
              </a:rPr>
              <a:t>AUTHORS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orbel"/>
              </a:rPr>
              <a:t>Ambra Urso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orbel"/>
              </a:rPr>
              <a:t>Francesco Peragine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orbel"/>
              </a:rPr>
              <a:t>Valerio Longo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CI/CD - Continuous Deployment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6343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orbel"/>
              </a:rPr>
              <a:t>Deployment workflows</a:t>
            </a:r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orbel"/>
              </a:rPr>
              <a:t>Docker container build and push</a:t>
            </a:r>
            <a:endParaRPr lang="de-DE" sz="2000" b="0" strike="noStrike" spc="-1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orbel"/>
              </a:rPr>
              <a:t>Deploy to server</a:t>
            </a:r>
            <a:endParaRPr lang="de-DE" sz="2000" b="0" strike="noStrike" spc="-1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Containers: Overview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185560" y="1747378"/>
            <a:ext cx="5194440" cy="492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Model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backend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Based on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python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slim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Depends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on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Redis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Automatically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download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trained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model from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MLflow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Web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frontend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10000"/>
              </a:lnSpc>
              <a:spcBef>
                <a:spcPts val="1134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Based on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python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alpine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Docker-compose for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orchestration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7" name="Immagine 1"/>
          <p:cNvPicPr/>
          <p:nvPr/>
        </p:nvPicPr>
        <p:blipFill>
          <a:blip r:embed="rId2"/>
          <a:stretch/>
        </p:blipFill>
        <p:spPr>
          <a:xfrm>
            <a:off x="7452720" y="1589760"/>
            <a:ext cx="4383720" cy="363024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8" name="CasellaDiTesto 1"/>
          <p:cNvSpPr/>
          <p:nvPr/>
        </p:nvSpPr>
        <p:spPr>
          <a:xfrm>
            <a:off x="7606800" y="5400000"/>
            <a:ext cx="409320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600" b="0" u="sng" strike="noStrike" spc="-1">
                <a:solidFill>
                  <a:srgbClr val="3085ED"/>
                </a:solidFill>
                <a:uFillTx/>
                <a:latin typeface="Corbel"/>
                <a:hlinkClick r:id="rId3"/>
              </a:rPr>
              <a:t>http://3dconvad.trendatre3.duckdns.org/</a:t>
            </a: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orbel"/>
              </a:rPr>
              <a:t>Docker build</a:t>
            </a:r>
            <a:endParaRPr lang="de-DE" sz="40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98744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Model container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needs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secrets for model download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CasellaDiTesto 136"/>
          <p:cNvSpPr txBox="1"/>
          <p:nvPr/>
        </p:nvSpPr>
        <p:spPr>
          <a:xfrm>
            <a:off x="2185560" y="2277909"/>
            <a:ext cx="9541440" cy="3757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FROM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latin typeface="Ubuntu Mono"/>
                <a:ea typeface="JetBrains Mono"/>
              </a:rPr>
              <a:t>python:</a:t>
            </a:r>
            <a:r>
              <a:rPr lang="it-IT" b="0" strike="noStrike" spc="-1" dirty="0">
                <a:solidFill>
                  <a:srgbClr val="6897BB"/>
                </a:solidFill>
                <a:latin typeface="Ubuntu Mono"/>
                <a:ea typeface="JetBrains Mono"/>
              </a:rPr>
              <a:t>3.10.8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-</a:t>
            </a:r>
            <a:r>
              <a:rPr lang="it-IT" b="0" strike="noStrike" spc="-1" dirty="0">
                <a:latin typeface="Ubuntu Mono"/>
                <a:ea typeface="JetBrains Mono"/>
              </a:rPr>
              <a:t>slim</a:t>
            </a:r>
            <a:br>
              <a:rPr dirty="0"/>
            </a:br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WORKDIR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/</a:t>
            </a:r>
            <a:r>
              <a:rPr lang="it-IT" b="0" strike="noStrike" spc="-1" dirty="0">
                <a:latin typeface="Ubuntu Mono"/>
                <a:ea typeface="JetBrains Mono"/>
              </a:rPr>
              <a:t>app</a:t>
            </a:r>
            <a:br>
              <a:rPr dirty="0"/>
            </a:br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COPY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latin typeface="Ubuntu Mono"/>
                <a:ea typeface="JetBrains Mono"/>
              </a:rPr>
              <a:t>requirements.txt</a:t>
            </a: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/</a:t>
            </a:r>
            <a:r>
              <a:rPr lang="it-IT" b="0" strike="noStrike" spc="-1" dirty="0">
                <a:latin typeface="Ubuntu Mono"/>
                <a:ea typeface="JetBrains Mono"/>
              </a:rPr>
              <a:t>app</a:t>
            </a:r>
            <a:br>
              <a:rPr dirty="0"/>
            </a:br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RUN </a:t>
            </a:r>
            <a:r>
              <a:rPr lang="it-IT" b="1" strike="noStrike" spc="-1" dirty="0">
                <a:solidFill>
                  <a:srgbClr val="C57633"/>
                </a:solidFill>
                <a:latin typeface="Ubuntu Mono"/>
                <a:ea typeface="JetBrains Mono"/>
              </a:rPr>
              <a:t>pip3 </a:t>
            </a:r>
            <a:r>
              <a:rPr lang="it-IT" b="0" strike="noStrike" spc="-1" dirty="0" err="1">
                <a:latin typeface="Ubuntu Mono"/>
                <a:ea typeface="JetBrains Mono"/>
              </a:rPr>
              <a:t>install</a:t>
            </a:r>
            <a:r>
              <a:rPr lang="it-IT" b="0" strike="noStrike" spc="-1" dirty="0">
                <a:latin typeface="Ubuntu Mono"/>
                <a:ea typeface="JetBrains Mono"/>
              </a:rPr>
              <a:t> </a:t>
            </a:r>
            <a:r>
              <a:rPr lang="it-IT" b="0" strike="noStrike" spc="-1" dirty="0" err="1">
                <a:latin typeface="Ubuntu Mono"/>
                <a:ea typeface="JetBrains Mono"/>
              </a:rPr>
              <a:t>torch</a:t>
            </a: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--</a:t>
            </a:r>
            <a:r>
              <a:rPr lang="it-IT" b="0" strike="noStrike" spc="-1" dirty="0">
                <a:latin typeface="Ubuntu Mono"/>
                <a:ea typeface="JetBrains Mono"/>
              </a:rPr>
              <a:t>extra-index-</a:t>
            </a:r>
            <a:r>
              <a:rPr lang="it-IT" b="0" strike="noStrike" spc="-1" dirty="0" err="1">
                <a:latin typeface="Ubuntu Mono"/>
                <a:ea typeface="JetBrains Mono"/>
              </a:rPr>
              <a:t>url</a:t>
            </a:r>
            <a:r>
              <a:rPr lang="it-IT" b="0" strike="noStrike" spc="-1" dirty="0">
                <a:latin typeface="Ubuntu Mono"/>
                <a:ea typeface="JetBrains Mono"/>
              </a:rPr>
              <a:t> https://download.pytorch.org/whl/cpu</a:t>
            </a:r>
            <a:br>
              <a:rPr dirty="0"/>
            </a:br>
            <a:r>
              <a:rPr lang="it-IT" b="0" strike="noStrike" spc="-1" dirty="0">
                <a:latin typeface="Ubuntu Mono"/>
                <a:ea typeface="JetBrains Mono"/>
              </a:rPr>
              <a:t>...</a:t>
            </a:r>
            <a:br>
              <a:rPr dirty="0"/>
            </a:br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COPY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</a:t>
            </a:r>
            <a:r>
              <a:rPr lang="it-IT" b="1" strike="noStrike" spc="-1" dirty="0">
                <a:latin typeface="Ubuntu Mono"/>
                <a:ea typeface="JetBrains Mono"/>
              </a:rPr>
              <a:t>.</a:t>
            </a: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/</a:t>
            </a:r>
            <a:r>
              <a:rPr lang="it-IT" b="0" strike="noStrike" spc="-1" dirty="0">
                <a:latin typeface="Ubuntu Mono"/>
                <a:ea typeface="JetBrains Mono"/>
              </a:rPr>
              <a:t>app</a:t>
            </a:r>
            <a:br>
              <a:rPr dirty="0"/>
            </a:br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RUN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--</a:t>
            </a:r>
            <a:r>
              <a:rPr lang="it-IT" b="0" strike="noStrike" spc="-1" dirty="0" err="1">
                <a:latin typeface="Ubuntu Mono"/>
                <a:ea typeface="JetBrains Mono"/>
              </a:rPr>
              <a:t>mount</a:t>
            </a:r>
            <a:r>
              <a:rPr lang="it-IT" b="0" strike="noStrike" spc="-1" dirty="0">
                <a:latin typeface="Ubuntu Mono"/>
                <a:ea typeface="JetBrains Mono"/>
              </a:rPr>
              <a:t>=</a:t>
            </a:r>
            <a:r>
              <a:rPr lang="it-IT" b="0" strike="noStrike" spc="-1" dirty="0" err="1">
                <a:latin typeface="Ubuntu Mono"/>
                <a:ea typeface="JetBrains Mono"/>
              </a:rPr>
              <a:t>type</a:t>
            </a:r>
            <a:r>
              <a:rPr lang="it-IT" b="0" strike="noStrike" spc="-1" dirty="0">
                <a:latin typeface="Ubuntu Mono"/>
                <a:ea typeface="JetBrains Mono"/>
              </a:rPr>
              <a:t>=</a:t>
            </a:r>
            <a:r>
              <a:rPr lang="it-IT" b="0" strike="noStrike" spc="-1" dirty="0" err="1">
                <a:latin typeface="Ubuntu Mono"/>
                <a:ea typeface="JetBrains Mono"/>
              </a:rPr>
              <a:t>secret,id</a:t>
            </a:r>
            <a:r>
              <a:rPr lang="it-IT" b="0" strike="noStrike" spc="-1" dirty="0">
                <a:latin typeface="Ubuntu Mono"/>
                <a:ea typeface="JetBrains Mono"/>
              </a:rPr>
              <a:t>=ML_FLOW_USERNAME \</a:t>
            </a:r>
            <a:br>
              <a:rPr dirty="0"/>
            </a:b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   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--</a:t>
            </a:r>
            <a:r>
              <a:rPr lang="it-IT" b="0" strike="noStrike" spc="-1" dirty="0" err="1">
                <a:latin typeface="Ubuntu Mono"/>
                <a:ea typeface="JetBrains Mono"/>
              </a:rPr>
              <a:t>mount</a:t>
            </a:r>
            <a:r>
              <a:rPr lang="it-IT" b="0" strike="noStrike" spc="-1" dirty="0">
                <a:latin typeface="Ubuntu Mono"/>
                <a:ea typeface="JetBrains Mono"/>
              </a:rPr>
              <a:t>=</a:t>
            </a:r>
            <a:r>
              <a:rPr lang="it-IT" b="0" strike="noStrike" spc="-1" dirty="0" err="1">
                <a:latin typeface="Ubuntu Mono"/>
                <a:ea typeface="JetBrains Mono"/>
              </a:rPr>
              <a:t>type</a:t>
            </a:r>
            <a:r>
              <a:rPr lang="it-IT" b="0" strike="noStrike" spc="-1" dirty="0">
                <a:latin typeface="Ubuntu Mono"/>
                <a:ea typeface="JetBrains Mono"/>
              </a:rPr>
              <a:t>=</a:t>
            </a:r>
            <a:r>
              <a:rPr lang="it-IT" b="0" strike="noStrike" spc="-1" dirty="0" err="1">
                <a:latin typeface="Ubuntu Mono"/>
                <a:ea typeface="JetBrains Mono"/>
              </a:rPr>
              <a:t>secret,id</a:t>
            </a:r>
            <a:r>
              <a:rPr lang="it-IT" b="0" strike="noStrike" spc="-1" dirty="0">
                <a:latin typeface="Ubuntu Mono"/>
                <a:ea typeface="JetBrains Mono"/>
              </a:rPr>
              <a:t>=ML_FLOW_PASSWORD \</a:t>
            </a:r>
            <a:br>
              <a:rPr dirty="0"/>
            </a:b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   </a:t>
            </a:r>
            <a:r>
              <a:rPr lang="it-IT" b="0" strike="noStrike" spc="-1" dirty="0">
                <a:latin typeface="Ubuntu Mono"/>
                <a:ea typeface="JetBrains Mono"/>
              </a:rPr>
              <a:t>export MLFLOW_TRACKING_USERNAME=$(</a:t>
            </a:r>
            <a:r>
              <a:rPr lang="it-IT" b="0" strike="noStrike" spc="-1" dirty="0" err="1">
                <a:latin typeface="Ubuntu Mono"/>
                <a:ea typeface="JetBrains Mono"/>
              </a:rPr>
              <a:t>cat</a:t>
            </a:r>
            <a:r>
              <a:rPr lang="it-IT" b="0" strike="noStrike" spc="-1" dirty="0">
                <a:latin typeface="Ubuntu Mono"/>
                <a:ea typeface="JetBrains Mono"/>
              </a:rPr>
              <a:t> /</a:t>
            </a:r>
            <a:r>
              <a:rPr lang="it-IT" b="0" strike="noStrike" spc="-1" dirty="0" err="1">
                <a:latin typeface="Ubuntu Mono"/>
                <a:ea typeface="JetBrains Mono"/>
              </a:rPr>
              <a:t>run</a:t>
            </a:r>
            <a:r>
              <a:rPr lang="it-IT" b="0" strike="noStrike" spc="-1" dirty="0">
                <a:latin typeface="Ubuntu Mono"/>
                <a:ea typeface="JetBrains Mono"/>
              </a:rPr>
              <a:t>/secrets/ML_FLOW_USERNAME)</a:t>
            </a: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&amp;&amp; </a:t>
            </a:r>
            <a:r>
              <a:rPr lang="it-IT" b="0" strike="noStrike" spc="-1" dirty="0">
                <a:latin typeface="Ubuntu Mono"/>
                <a:ea typeface="JetBrains Mono"/>
              </a:rPr>
              <a:t>\</a:t>
            </a:r>
            <a:br>
              <a:rPr dirty="0"/>
            </a:b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   </a:t>
            </a:r>
            <a:r>
              <a:rPr lang="it-IT" b="0" strike="noStrike" spc="-1" dirty="0">
                <a:latin typeface="Ubuntu Mono"/>
                <a:ea typeface="JetBrains Mono"/>
              </a:rPr>
              <a:t>export MLFLOW_TRACKING_PASSWORD=$(</a:t>
            </a:r>
            <a:r>
              <a:rPr lang="it-IT" b="0" strike="noStrike" spc="-1" dirty="0" err="1">
                <a:latin typeface="Ubuntu Mono"/>
                <a:ea typeface="JetBrains Mono"/>
              </a:rPr>
              <a:t>cat</a:t>
            </a:r>
            <a:r>
              <a:rPr lang="it-IT" b="0" strike="noStrike" spc="-1" dirty="0">
                <a:latin typeface="Ubuntu Mono"/>
                <a:ea typeface="JetBrains Mono"/>
              </a:rPr>
              <a:t> /</a:t>
            </a:r>
            <a:r>
              <a:rPr lang="it-IT" b="0" strike="noStrike" spc="-1" dirty="0" err="1">
                <a:latin typeface="Ubuntu Mono"/>
                <a:ea typeface="JetBrains Mono"/>
              </a:rPr>
              <a:t>run</a:t>
            </a:r>
            <a:r>
              <a:rPr lang="it-IT" b="0" strike="noStrike" spc="-1" dirty="0">
                <a:latin typeface="Ubuntu Mono"/>
                <a:ea typeface="JetBrains Mono"/>
              </a:rPr>
              <a:t>/secrets/ML_FLOW_PASSWORD)</a:t>
            </a: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&amp;&amp; </a:t>
            </a:r>
            <a:r>
              <a:rPr lang="it-IT" b="0" strike="noStrike" spc="-1" dirty="0">
                <a:latin typeface="Ubuntu Mono"/>
                <a:ea typeface="JetBrains Mono"/>
              </a:rPr>
              <a:t>\</a:t>
            </a:r>
            <a:br>
              <a:rPr dirty="0"/>
            </a:br>
            <a:r>
              <a:rPr lang="it-IT" b="0" strike="noStrike" spc="-1" dirty="0">
                <a:solidFill>
                  <a:srgbClr val="A9B7C6"/>
                </a:solidFill>
                <a:latin typeface="Ubuntu Mono"/>
                <a:ea typeface="JetBrains Mono"/>
              </a:rPr>
              <a:t>   </a:t>
            </a:r>
            <a:r>
              <a:rPr lang="it-IT" b="0" strike="noStrike" spc="-1" dirty="0">
                <a:latin typeface="Ubuntu Mono"/>
                <a:ea typeface="JetBrains Mono"/>
              </a:rPr>
              <a:t> </a:t>
            </a:r>
            <a:r>
              <a:rPr lang="it-IT" b="0" strike="noStrike" spc="-1" dirty="0" err="1">
                <a:latin typeface="Ubuntu Mono"/>
                <a:ea typeface="JetBrains Mono"/>
              </a:rPr>
              <a:t>python</a:t>
            </a:r>
            <a:r>
              <a:rPr lang="it-IT" b="0" strike="noStrike" spc="-1" dirty="0">
                <a:latin typeface="Ubuntu Mono"/>
                <a:ea typeface="JetBrains Mono"/>
              </a:rPr>
              <a:t> download_model.py</a:t>
            </a:r>
            <a:br>
              <a:rPr dirty="0"/>
            </a:br>
            <a:r>
              <a:rPr lang="it-IT" b="0" strike="noStrike" spc="-1" dirty="0">
                <a:latin typeface="Ubuntu Mono"/>
                <a:ea typeface="JetBrains Mono"/>
              </a:rPr>
              <a:t>...</a:t>
            </a:r>
            <a:br>
              <a:rPr dirty="0"/>
            </a:br>
            <a:r>
              <a:rPr lang="it-IT" b="1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CMD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latin typeface="Ubuntu Mono"/>
                <a:ea typeface="JetBrains Mono"/>
              </a:rPr>
              <a:t>["</a:t>
            </a:r>
            <a:r>
              <a:rPr lang="it-IT" b="0" strike="noStrike" spc="-1" dirty="0" err="1">
                <a:latin typeface="Ubuntu Mono"/>
                <a:ea typeface="JetBrains Mono"/>
              </a:rPr>
              <a:t>bash</a:t>
            </a:r>
            <a:r>
              <a:rPr lang="it-IT" b="0" strike="noStrike" spc="-1" dirty="0">
                <a:latin typeface="Ubuntu Mono"/>
                <a:ea typeface="JetBrains Mono"/>
              </a:rPr>
              <a:t>",</a:t>
            </a:r>
            <a:r>
              <a:rPr lang="it-IT" b="0" strike="noStrike" spc="-1" dirty="0">
                <a:solidFill>
                  <a:srgbClr val="CC7832"/>
                </a:solidFill>
                <a:latin typeface="Ubuntu Mono"/>
                <a:ea typeface="JetBrains Mono"/>
              </a:rPr>
              <a:t> </a:t>
            </a:r>
            <a:r>
              <a:rPr lang="it-IT" b="0" strike="noStrike" spc="-1" dirty="0">
                <a:latin typeface="Ubuntu Mono"/>
                <a:ea typeface="JetBrains Mono"/>
              </a:rPr>
              <a:t>"starter_script.sh"]</a:t>
            </a:r>
            <a:endParaRPr lang="it-IT" b="0" strike="noStrike" spc="-1" dirty="0">
              <a:latin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Deploy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6343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Deployment split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into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three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phases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Run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services on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staging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server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Automatic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testing on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staging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Run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services on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deploy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server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40" name="Immagine 139"/>
          <p:cNvPicPr/>
          <p:nvPr/>
        </p:nvPicPr>
        <p:blipFill>
          <a:blip r:embed="rId2"/>
          <a:srcRect b="15128"/>
          <a:stretch/>
        </p:blipFill>
        <p:spPr>
          <a:xfrm>
            <a:off x="3069204" y="3888187"/>
            <a:ext cx="7931144" cy="2636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magine 4" descr="Immagine che contiene testo, screenshot, monitor, schermo&#10;&#10;Descrizione generata automaticamente"/>
          <p:cNvPicPr/>
          <p:nvPr/>
        </p:nvPicPr>
        <p:blipFill>
          <a:blip r:embed="rId2"/>
          <a:srcRect l="101754" t="-71875" r="-16491" b="133751"/>
          <a:stretch/>
        </p:blipFill>
        <p:spPr>
          <a:xfrm>
            <a:off x="7068240" y="2657520"/>
            <a:ext cx="403920" cy="58788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59000" y="230616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Thanks for your attention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Agenda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184120" y="1763280"/>
            <a:ext cx="9845640" cy="460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Architecture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Hosting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Speedup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inference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Containerization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CI/CD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Architecture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176200" y="1821240"/>
            <a:ext cx="5083560" cy="503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 lnSpcReduction="10000"/>
          </a:bodyPr>
          <a:lstStyle/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b="0" strike="noStrike" spc="-1" dirty="0" err="1">
                <a:solidFill>
                  <a:srgbClr val="000000"/>
                </a:solidFill>
                <a:latin typeface="Corbel"/>
              </a:rPr>
              <a:t>Microservices</a:t>
            </a:r>
            <a:endParaRPr lang="de-DE" sz="26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Frontend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web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based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Backend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(Model)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Minimal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requirements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b="0" strike="noStrike" spc="-1" dirty="0">
                <a:solidFill>
                  <a:srgbClr val="000000"/>
                </a:solidFill>
                <a:latin typeface="Corbel"/>
              </a:rPr>
              <a:t>Model 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Corbel"/>
              </a:rPr>
              <a:t>Backend</a:t>
            </a:r>
            <a:endParaRPr lang="de-DE" sz="26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FastAPI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Celery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b="0" strike="noStrike" spc="-1" dirty="0">
                <a:solidFill>
                  <a:srgbClr val="000000"/>
                </a:solidFill>
                <a:latin typeface="Corbel"/>
              </a:rPr>
              <a:t>Web 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Corbel"/>
              </a:rPr>
              <a:t>frontend</a:t>
            </a:r>
            <a:endParaRPr lang="de-DE" sz="26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Flask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800" b="0" strike="noStrike" spc="-1" dirty="0" err="1">
                <a:solidFill>
                  <a:srgbClr val="000000"/>
                </a:solidFill>
                <a:latin typeface="Corbel"/>
              </a:rPr>
              <a:t>Redis</a:t>
            </a:r>
            <a:endParaRPr lang="de-DE" sz="28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Backend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Message broker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6" name="Immagine 115"/>
          <p:cNvPicPr/>
          <p:nvPr/>
        </p:nvPicPr>
        <p:blipFill>
          <a:blip r:embed="rId2"/>
          <a:stretch/>
        </p:blipFill>
        <p:spPr>
          <a:xfrm>
            <a:off x="5709412" y="1236146"/>
            <a:ext cx="6120000" cy="505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Hosting server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57344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Rasperry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Pi 4 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ARM64 Architecture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4 GB RAM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64 GB HDD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Need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for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lightness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spcBef>
                <a:spcPts val="1134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Rewritten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model code to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avoid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unnecessary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computation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spcBef>
                <a:spcPts val="1134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Rewritten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input processing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Removed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intra-project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dependencies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Containers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accessible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via apache2 reverse proxy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9" name="Picture 2" descr="Raspberry Pi Retro Intel Mashup Logo - Raspberry Pi - Sticker | TeePublic"/>
          <p:cNvPicPr/>
          <p:nvPr/>
        </p:nvPicPr>
        <p:blipFill>
          <a:blip r:embed="rId2"/>
          <a:stretch/>
        </p:blipFill>
        <p:spPr>
          <a:xfrm>
            <a:off x="7491960" y="111960"/>
            <a:ext cx="4208040" cy="42080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2" descr="New Docker Hub Pricing"/>
          <p:cNvPicPr/>
          <p:nvPr/>
        </p:nvPicPr>
        <p:blipFill>
          <a:blip r:embed="rId3"/>
          <a:stretch/>
        </p:blipFill>
        <p:spPr>
          <a:xfrm>
            <a:off x="8215200" y="4680000"/>
            <a:ext cx="3304800" cy="138060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Speedup inference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2" name="Immagine 8"/>
          <p:cNvPicPr/>
          <p:nvPr/>
        </p:nvPicPr>
        <p:blipFill>
          <a:blip r:embed="rId3"/>
          <a:stretch/>
        </p:blipFill>
        <p:spPr>
          <a:xfrm>
            <a:off x="4204336" y="1481854"/>
            <a:ext cx="5811464" cy="4712212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Speedup inference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4" name="Immagine 3"/>
          <p:cNvPicPr/>
          <p:nvPr/>
        </p:nvPicPr>
        <p:blipFill>
          <a:blip r:embed="rId3"/>
          <a:stretch/>
        </p:blipFill>
        <p:spPr>
          <a:xfrm>
            <a:off x="4198289" y="1516867"/>
            <a:ext cx="5817511" cy="4255779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CI/CD - Overview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6390360" cy="50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Caching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Github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runtime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limit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reached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!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Self-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hosted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runners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1200240" lvl="2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Corbel"/>
              </a:rPr>
              <a:t>Linux</a:t>
            </a:r>
            <a:endParaRPr lang="de-DE" sz="1800" b="0" strike="noStrike" spc="-1" dirty="0">
              <a:solidFill>
                <a:srgbClr val="000000"/>
              </a:solidFill>
              <a:latin typeface="Corbel"/>
            </a:endParaRPr>
          </a:p>
          <a:p>
            <a:pPr marL="1200240" lvl="2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Corbel"/>
              </a:rPr>
              <a:t>MacOS</a:t>
            </a:r>
            <a:endParaRPr lang="de-DE" sz="1800" b="0" strike="noStrike" spc="-1" dirty="0">
              <a:solidFill>
                <a:srgbClr val="000000"/>
              </a:solidFill>
              <a:latin typeface="Corbel"/>
            </a:endParaRPr>
          </a:p>
          <a:p>
            <a:pPr marL="1200240" lvl="2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Corbel"/>
              </a:rPr>
              <a:t>Windows</a:t>
            </a:r>
            <a:endParaRPr lang="de-DE" sz="18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~800 workflow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runs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EE51DA6-7B8F-B754-6766-513CD834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94" y="5594124"/>
            <a:ext cx="74104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CI/CD - Continuous Integration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6390360" cy="50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Caching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Corbel"/>
              </a:rPr>
              <a:t>Scheduling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Corbel"/>
              </a:rPr>
              <a:t>Critical </a:t>
            </a:r>
            <a:r>
              <a:rPr lang="it-IT" sz="2000" spc="-1" dirty="0" err="1">
                <a:solidFill>
                  <a:srgbClr val="000000"/>
                </a:solidFill>
                <a:latin typeface="Corbel"/>
              </a:rPr>
              <a:t>issue</a:t>
            </a:r>
            <a:r>
              <a:rPr lang="it-IT" sz="2000" spc="-1" dirty="0">
                <a:solidFill>
                  <a:srgbClr val="000000"/>
                </a:solidFill>
                <a:latin typeface="Corbel"/>
              </a:rPr>
              <a:t> check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Corbel"/>
              </a:rPr>
              <a:t>Mark </a:t>
            </a:r>
            <a:r>
              <a:rPr lang="it-IT" sz="2000" spc="-1" dirty="0" err="1">
                <a:solidFill>
                  <a:srgbClr val="000000"/>
                </a:solidFill>
                <a:latin typeface="Corbel"/>
              </a:rPr>
              <a:t>stale</a:t>
            </a:r>
            <a:r>
              <a:rPr lang="it-IT" sz="2000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Corbel"/>
              </a:rPr>
              <a:t>issues</a:t>
            </a:r>
            <a:r>
              <a:rPr lang="it-IT" sz="2000" spc="-1" dirty="0">
                <a:solidFill>
                  <a:srgbClr val="000000"/>
                </a:solidFill>
                <a:latin typeface="Corbel"/>
              </a:rPr>
              <a:t> and PR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on Push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Linting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/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Unmarked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tests</a:t>
            </a:r>
            <a:endParaRPr lang="de-DE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on Push/Pull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Request</a:t>
            </a:r>
            <a:r>
              <a:rPr lang="it-IT" sz="2400" b="0" strike="noStrike" spc="-1" dirty="0">
                <a:solidFill>
                  <a:srgbClr val="000000"/>
                </a:solidFill>
                <a:latin typeface="Corbel"/>
              </a:rPr>
              <a:t>/Release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Marked</a:t>
            </a:r>
            <a:r>
              <a:rPr lang="it-IT" sz="2000" b="0" strike="noStrike" spc="-1" dirty="0">
                <a:solidFill>
                  <a:srgbClr val="000000"/>
                </a:solidFill>
                <a:latin typeface="Corbel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orbel"/>
              </a:rPr>
              <a:t>tests</a:t>
            </a:r>
            <a:endParaRPr lang="it-IT" sz="2000" b="0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orbel"/>
              </a:rPr>
              <a:t>Workflow_dispatch</a:t>
            </a:r>
            <a:endParaRPr lang="it-IT" sz="2400" spc="-1" dirty="0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orbel"/>
              </a:rPr>
              <a:t>Workflow_call</a:t>
            </a: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>
                <a:solidFill>
                  <a:srgbClr val="000000"/>
                </a:solidFill>
                <a:latin typeface="Corbel"/>
              </a:rPr>
              <a:t>CI/CD - Continuous Integration</a:t>
            </a:r>
            <a:endParaRPr lang="de-DE" sz="40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E72184F-12B0-26FF-F01D-5DAD20BA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57" y="2247900"/>
            <a:ext cx="8545843" cy="3559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3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379</Words>
  <Application>Microsoft Office PowerPoint</Application>
  <PresentationFormat>Widescreen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Corbel</vt:lpstr>
      <vt:lpstr>Symbol</vt:lpstr>
      <vt:lpstr>Times New Roman</vt:lpstr>
      <vt:lpstr>Ubuntu Mono</vt:lpstr>
      <vt:lpstr>Wingdings</vt:lpstr>
      <vt:lpstr>Office Theme</vt:lpstr>
      <vt:lpstr>Office Theme</vt:lpstr>
      <vt:lpstr>3DConvAD</vt:lpstr>
      <vt:lpstr>Agenda</vt:lpstr>
      <vt:lpstr>Architecture</vt:lpstr>
      <vt:lpstr>Hosting server</vt:lpstr>
      <vt:lpstr>Speedup inference</vt:lpstr>
      <vt:lpstr>Speedup inference</vt:lpstr>
      <vt:lpstr>CI/CD - Overview</vt:lpstr>
      <vt:lpstr>CI/CD - Continuous Integration</vt:lpstr>
      <vt:lpstr>CI/CD - Continuous Integration</vt:lpstr>
      <vt:lpstr>CI/CD - Continuous Deployment</vt:lpstr>
      <vt:lpstr>Containers: Overview</vt:lpstr>
      <vt:lpstr>Docker build</vt:lpstr>
      <vt:lpstr>Deploy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Thuls</dc:creator>
  <dc:description/>
  <cp:lastModifiedBy>Francesco Peragine</cp:lastModifiedBy>
  <cp:revision>124</cp:revision>
  <dcterms:created xsi:type="dcterms:W3CDTF">2022-10-17T09:15:39Z</dcterms:created>
  <dcterms:modified xsi:type="dcterms:W3CDTF">2022-12-20T09:11:29Z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