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74" r:id="rId3"/>
    <p:sldId id="257" r:id="rId4"/>
    <p:sldId id="258" r:id="rId5"/>
    <p:sldId id="262" r:id="rId6"/>
    <p:sldId id="263" r:id="rId7"/>
    <p:sldId id="264" r:id="rId8"/>
    <p:sldId id="266" r:id="rId9"/>
    <p:sldId id="267" r:id="rId10"/>
    <p:sldId id="268" r:id="rId11"/>
    <p:sldId id="270" r:id="rId12"/>
    <p:sldId id="272" r:id="rId13"/>
    <p:sldId id="273" r:id="rId14"/>
    <p:sldId id="271" r:id="rId15"/>
    <p:sldId id="260" r:id="rId16"/>
    <p:sldId id="261" r:id="rId17"/>
    <p:sldId id="259" r:id="rId18"/>
    <p:sldId id="265" r:id="rId19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1"/>
    <p:restoredTop sz="94741"/>
  </p:normalViewPr>
  <p:slideViewPr>
    <p:cSldViewPr snapToGrid="0">
      <p:cViewPr varScale="1">
        <p:scale>
          <a:sx n="105" d="100"/>
          <a:sy n="105" d="100"/>
        </p:scale>
        <p:origin x="9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D9FDD7-E7F4-4CB6-9440-77590DF156D8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E68EC26-1995-4FE5-B3EA-440DE2F99F93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2751A8-E90E-41CA-882E-18DF9C8737A3}" type="slidenum">
              <a:t>‹N›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92D3E2-C49B-4C3E-B6F8-5D39E4FD0035}" type="slidenum">
              <a:t>‹N›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67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F9FCAF4-3ACC-442B-86E7-8E54337A25E4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0E94FD-7FE6-4880-A4E7-287C38E69511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96E695-00F5-4C00-9D33-C4B60029F67F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FC3018-2966-4251-BFD1-915FBA89691C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6CA2210-F3C5-474C-A592-8DE06406C9D3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5432F08-6021-4310-935A-F708B61CC584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DAC5C5-F6C0-4FFF-B51C-521C3DFD364A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AAC7A10-22F3-4D26-9A7F-8E86FF59F6BE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3B40681-6411-4FB1-9532-0E6DC0EFEFDF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D347577-F788-48E0-84C3-D91C8B3FE7E4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5FBB822-7DA1-4830-B08B-679E99E809F8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5A683C1-133F-4649-8A9E-C5A0E9FA298E}" type="slidenum">
              <a:t>‹N›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DB2D2A3-71B2-4EA6-AA5D-C20058F03896}" type="slidenum">
              <a:t>‹N›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D3D0AB2-C486-4ECD-A4C9-00929A996CCB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D6E9582-5341-4F44-92E0-51B08EEB51A2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458225-B287-42E9-B29D-83051F21B4C3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E583FD-68E1-4EEF-8660-982A3735A627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F6CE835-2023-407B-ADD3-4C012BBA8DF8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55D816-C735-47E2-8B82-DE0CE117FCAA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D31CD6-184F-48C5-AF40-E2264B99FCBC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6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20" name="Freeform 6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Freeform 7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Freeform 8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Freeform 9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Freeform 10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Freeform 11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roup 18"/>
          <p:cNvGrpSpPr/>
          <p:nvPr/>
        </p:nvGrpSpPr>
        <p:grpSpPr>
          <a:xfrm>
            <a:off x="546120" y="-4680"/>
            <a:ext cx="5013720" cy="6861600"/>
            <a:chOff x="546120" y="-4680"/>
            <a:chExt cx="5013720" cy="6861600"/>
          </a:xfrm>
        </p:grpSpPr>
        <p:sp>
          <p:nvSpPr>
            <p:cNvPr id="8" name="Freeform 6"/>
            <p:cNvSpPr/>
            <p:nvPr/>
          </p:nvSpPr>
          <p:spPr>
            <a:xfrm>
              <a:off x="984240" y="-4680"/>
              <a:ext cx="1062720" cy="2781720"/>
            </a:xfrm>
            <a:custGeom>
              <a:avLst/>
              <a:gdLst/>
              <a:ahLst/>
              <a:cxn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Freeform 7"/>
            <p:cNvSpPr/>
            <p:nvPr/>
          </p:nvSpPr>
          <p:spPr>
            <a:xfrm>
              <a:off x="546120" y="-4680"/>
              <a:ext cx="1033920" cy="2672280"/>
            </a:xfrm>
            <a:custGeom>
              <a:avLst/>
              <a:gdLst/>
              <a:ahLst/>
              <a:cxn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Freeform 9"/>
            <p:cNvSpPr/>
            <p:nvPr/>
          </p:nvSpPr>
          <p:spPr>
            <a:xfrm>
              <a:off x="546120" y="2583000"/>
              <a:ext cx="2692800" cy="4273920"/>
            </a:xfrm>
            <a:custGeom>
              <a:avLst/>
              <a:gdLst/>
              <a:ahLst/>
              <a:cxn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Freeform 10"/>
            <p:cNvSpPr/>
            <p:nvPr/>
          </p:nvSpPr>
          <p:spPr>
            <a:xfrm>
              <a:off x="988920" y="2692440"/>
              <a:ext cx="3331080" cy="4164480"/>
            </a:xfrm>
            <a:custGeom>
              <a:avLst/>
              <a:gdLst/>
              <a:ahLst/>
              <a:cxn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Freeform 11"/>
            <p:cNvSpPr/>
            <p:nvPr/>
          </p:nvSpPr>
          <p:spPr>
            <a:xfrm>
              <a:off x="984240" y="2687760"/>
              <a:ext cx="4575600" cy="4169160"/>
            </a:xfrm>
            <a:custGeom>
              <a:avLst/>
              <a:gdLst/>
              <a:ahLst/>
              <a:cxn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Freeform 12"/>
            <p:cNvSpPr/>
            <p:nvPr/>
          </p:nvSpPr>
          <p:spPr>
            <a:xfrm>
              <a:off x="546120" y="2577960"/>
              <a:ext cx="3583440" cy="4278960"/>
            </a:xfrm>
            <a:custGeom>
              <a:avLst/>
              <a:gdLst/>
              <a:ahLst/>
              <a:cxn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ftr" idx="1"/>
          </p:nvPr>
        </p:nvSpPr>
        <p:spPr>
          <a:xfrm>
            <a:off x="5332320" y="5883120"/>
            <a:ext cx="432288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it-IT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it-I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sldNum" idx="2"/>
          </p:nvPr>
        </p:nvSpPr>
        <p:spPr>
          <a:xfrm>
            <a:off x="10951920" y="5883120"/>
            <a:ext cx="55008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000000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10C2D5-FAB2-415B-8A4F-689A2A3DBFD2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dt" idx="3"/>
          </p:nvPr>
        </p:nvSpPr>
        <p:spPr>
          <a:xfrm>
            <a:off x="9732600" y="5883120"/>
            <a:ext cx="11419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it-IT" sz="1400" b="0" strike="noStrike" spc="-1">
                <a:latin typeface="Times New Roman"/>
              </a:defRPr>
            </a:lvl1pPr>
          </a:lstStyle>
          <a:p>
            <a:r>
              <a:rPr lang="it-IT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6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56" name="Freeform 6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Freeform 7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Freeform 8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Freeform 9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Freeform 10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Freeform 11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" name="PlaceHolder 1"/>
          <p:cNvSpPr>
            <a:spLocks noGrp="1"/>
          </p:cNvSpPr>
          <p:nvPr>
            <p:ph type="ftr" idx="4"/>
          </p:nvPr>
        </p:nvSpPr>
        <p:spPr>
          <a:xfrm>
            <a:off x="2572200" y="5883120"/>
            <a:ext cx="70830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it-IT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it-I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3" name="PlaceHolder 2"/>
          <p:cNvSpPr>
            <a:spLocks noGrp="1"/>
          </p:cNvSpPr>
          <p:nvPr>
            <p:ph type="sldNum" idx="5"/>
          </p:nvPr>
        </p:nvSpPr>
        <p:spPr>
          <a:xfrm>
            <a:off x="10951920" y="5867280"/>
            <a:ext cx="55008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000000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70448A-82D6-441D-AADD-5CD8DE94C714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6"/>
          </p:nvPr>
        </p:nvSpPr>
        <p:spPr>
          <a:xfrm>
            <a:off x="9732600" y="5883120"/>
            <a:ext cx="11419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it-IT" sz="1400" b="0" strike="noStrike" spc="-1">
                <a:latin typeface="Times New Roman"/>
              </a:defRPr>
            </a:lvl1pPr>
          </a:lstStyle>
          <a:p>
            <a:r>
              <a:rPr lang="it-IT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it-I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allnag/prometheus-fastapi-instrumentator/pull/203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etheus/node_exporter" TargetMode="External"/><Relationship Id="rId2" Type="http://schemas.openxmlformats.org/officeDocument/2006/relationships/hyperlink" Target="https://github.com/trallnag/prometheus-fastapi-instrumentator/pull/203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>
            <a:extLst>
              <a:ext uri="{FF2B5EF4-FFF2-40B4-BE49-F238E27FC236}">
                <a16:creationId xmlns:a16="http://schemas.microsoft.com/office/drawing/2014/main" id="{4D6FC7B6-F62B-31C2-3B93-EC9236DA1562}"/>
              </a:ext>
            </a:extLst>
          </p:cNvPr>
          <p:cNvSpPr txBox="1">
            <a:spLocks/>
          </p:cNvSpPr>
          <p:nvPr/>
        </p:nvSpPr>
        <p:spPr>
          <a:xfrm>
            <a:off x="2928240" y="1380240"/>
            <a:ext cx="8573400" cy="261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pc="-1">
                <a:solidFill>
                  <a:srgbClr val="000000"/>
                </a:solidFill>
                <a:latin typeface="Corbel"/>
              </a:rPr>
              <a:t>3DConvAD</a:t>
            </a:r>
            <a:endParaRPr lang="it-IT" spc="-1" dirty="0">
              <a:latin typeface="Arial"/>
            </a:endParaRPr>
          </a:p>
        </p:txBody>
      </p:sp>
      <p:sp>
        <p:nvSpPr>
          <p:cNvPr id="10" name="PlaceHolder 2">
            <a:extLst>
              <a:ext uri="{FF2B5EF4-FFF2-40B4-BE49-F238E27FC236}">
                <a16:creationId xmlns:a16="http://schemas.microsoft.com/office/drawing/2014/main" id="{DF2F1F9A-EB0D-E5E5-8373-CB6BEDF15D4A}"/>
              </a:ext>
            </a:extLst>
          </p:cNvPr>
          <p:cNvSpPr txBox="1">
            <a:spLocks/>
          </p:cNvSpPr>
          <p:nvPr/>
        </p:nvSpPr>
        <p:spPr>
          <a:xfrm>
            <a:off x="4515480" y="3996360"/>
            <a:ext cx="6986520" cy="138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de-DE" sz="2100" spc="-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Milestone 6: Monitoring</a:t>
            </a:r>
            <a:endParaRPr lang="it-IT" sz="2100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CasellaDiTesto 3">
            <a:extLst>
              <a:ext uri="{FF2B5EF4-FFF2-40B4-BE49-F238E27FC236}">
                <a16:creationId xmlns:a16="http://schemas.microsoft.com/office/drawing/2014/main" id="{5FEA8F9A-7721-4B4F-3D50-F0449E81FD55}"/>
              </a:ext>
            </a:extLst>
          </p:cNvPr>
          <p:cNvSpPr/>
          <p:nvPr/>
        </p:nvSpPr>
        <p:spPr>
          <a:xfrm>
            <a:off x="9462240" y="5449680"/>
            <a:ext cx="2882880" cy="11373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1400" b="1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AUTHORS</a:t>
            </a:r>
            <a:endParaRPr lang="it-IT" sz="14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it-IT" sz="18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Ambra Urso</a:t>
            </a:r>
            <a:endParaRPr lang="it-IT" sz="18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it-IT" sz="18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Francesco Peragine</a:t>
            </a:r>
            <a:endParaRPr lang="it-IT" sz="18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it-IT" sz="18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Valerio Longo</a:t>
            </a:r>
            <a:endParaRPr lang="it-IT" sz="18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0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Stress </a:t>
            </a:r>
            <a:r>
              <a:rPr lang="it-IT" sz="40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Tests</a:t>
            </a:r>
            <a:r>
              <a:rPr lang="it-IT" sz="40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it-IT" sz="40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Locust</a:t>
            </a:r>
            <a:endParaRPr lang="it-IT" sz="40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62938481-66FF-6FD9-2305-8FEE1DB2A6AF}"/>
              </a:ext>
            </a:extLst>
          </p:cNvPr>
          <p:cNvSpPr txBox="1">
            <a:spLocks/>
          </p:cNvSpPr>
          <p:nvPr/>
        </p:nvSpPr>
        <p:spPr>
          <a:xfrm>
            <a:off x="2185344" y="1763064"/>
            <a:ext cx="9153216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840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Findings</a:t>
            </a:r>
            <a:endParaRPr lang="it-IT" sz="2400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3040" lvl="1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Unacceptable</a:t>
            </a:r>
            <a:r>
              <a:rPr lang="it-IT" sz="2200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preprocessing</a:t>
            </a:r>
            <a:r>
              <a:rPr lang="it-IT" sz="2200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time (</a:t>
            </a:r>
            <a:r>
              <a:rPr lang="it-IT" sz="2200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avg</a:t>
            </a:r>
            <a:r>
              <a:rPr lang="it-IT" sz="2200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1 minute) </a:t>
            </a:r>
          </a:p>
          <a:p>
            <a:pPr marL="743040" lvl="1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Heavily</a:t>
            </a:r>
            <a:r>
              <a:rPr lang="it-IT" sz="2200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optimized</a:t>
            </a:r>
            <a:endParaRPr lang="it-IT" sz="2200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00240" lvl="2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Checks </a:t>
            </a:r>
            <a:r>
              <a:rPr lang="it-IT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added</a:t>
            </a:r>
            <a:r>
              <a:rPr lang="it-IT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to </a:t>
            </a:r>
            <a:r>
              <a:rPr lang="it-IT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avoid</a:t>
            </a:r>
            <a:r>
              <a:rPr lang="it-IT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unnecessary</a:t>
            </a:r>
            <a:r>
              <a:rPr lang="it-IT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computations</a:t>
            </a:r>
            <a:endParaRPr lang="it-IT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3040" lvl="1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Less</a:t>
            </a:r>
            <a:r>
              <a:rPr lang="it-IT" sz="2200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nibabel</a:t>
            </a:r>
            <a:r>
              <a:rPr lang="it-IT" sz="2200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dependant</a:t>
            </a:r>
            <a:endParaRPr lang="it-IT" sz="2200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00240" lvl="2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Numpy</a:t>
            </a:r>
            <a:r>
              <a:rPr lang="it-IT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library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3DF7D53-DF0C-56F0-6199-7F5B6DED4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105" y="3880559"/>
            <a:ext cx="5238726" cy="2658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334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0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Stress </a:t>
            </a:r>
            <a:r>
              <a:rPr lang="it-IT" sz="40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Tests</a:t>
            </a:r>
            <a:r>
              <a:rPr lang="it-IT" sz="40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it-IT" sz="40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Locust</a:t>
            </a:r>
            <a:endParaRPr lang="it-IT" sz="40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24E5CEC-D9BC-2A84-1426-589E7E92D7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03"/>
          <a:stretch/>
        </p:blipFill>
        <p:spPr>
          <a:xfrm>
            <a:off x="2799681" y="2441448"/>
            <a:ext cx="6592637" cy="4096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PlaceHolder 2">
            <a:extLst>
              <a:ext uri="{FF2B5EF4-FFF2-40B4-BE49-F238E27FC236}">
                <a16:creationId xmlns:a16="http://schemas.microsoft.com/office/drawing/2014/main" id="{F1D2B16E-572C-3C3C-9EAB-805E271A9246}"/>
              </a:ext>
            </a:extLst>
          </p:cNvPr>
          <p:cNvSpPr txBox="1">
            <a:spLocks/>
          </p:cNvSpPr>
          <p:nvPr/>
        </p:nvSpPr>
        <p:spPr>
          <a:xfrm>
            <a:off x="2185344" y="1607616"/>
            <a:ext cx="6813720" cy="274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840" indent="-285840">
              <a:lnSpc>
                <a:spcPct val="16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Results</a:t>
            </a:r>
            <a:r>
              <a:rPr lang="it-IT" sz="2400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– Step Load</a:t>
            </a:r>
            <a:endParaRPr lang="it-IT" sz="2400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7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0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Stress </a:t>
            </a:r>
            <a:r>
              <a:rPr lang="it-IT" sz="40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Tests</a:t>
            </a:r>
            <a:r>
              <a:rPr lang="it-IT" sz="40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it-IT" sz="40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Locust</a:t>
            </a:r>
            <a:endParaRPr lang="it-IT" sz="40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CCD671F2-0030-3D0C-E43B-E66C58693A41}"/>
              </a:ext>
            </a:extLst>
          </p:cNvPr>
          <p:cNvSpPr txBox="1">
            <a:spLocks/>
          </p:cNvSpPr>
          <p:nvPr/>
        </p:nvSpPr>
        <p:spPr>
          <a:xfrm>
            <a:off x="2185344" y="1607616"/>
            <a:ext cx="6813720" cy="61437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840" indent="-285840">
              <a:lnSpc>
                <a:spcPct val="16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Results</a:t>
            </a:r>
            <a:r>
              <a:rPr lang="it-IT" sz="2400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– Double </a:t>
            </a:r>
            <a:r>
              <a:rPr lang="it-IT" sz="2400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Wave</a:t>
            </a:r>
            <a:endParaRPr lang="it-IT" sz="2400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426887A-C498-23AD-A4BE-8898FAC974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06"/>
          <a:stretch/>
        </p:blipFill>
        <p:spPr>
          <a:xfrm>
            <a:off x="2799681" y="2441448"/>
            <a:ext cx="6592638" cy="4096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5032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40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Monitoring </a:t>
            </a:r>
            <a:r>
              <a:rPr lang="it-IT" sz="40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resources</a:t>
            </a:r>
            <a:endParaRPr lang="it-IT" sz="40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3" name="Rettangolo 112"/>
          <p:cNvSpPr/>
          <p:nvPr/>
        </p:nvSpPr>
        <p:spPr>
          <a:xfrm>
            <a:off x="2700000" y="6203880"/>
            <a:ext cx="88048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2100" b="0" strike="noStrike" spc="-1" dirty="0">
                <a:solidFill>
                  <a:srgbClr val="002060"/>
                </a:solidFill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* </a:t>
            </a:r>
            <a:r>
              <a:rPr lang="it-IT" sz="2000" b="0" u="sng" strike="noStrike" spc="-1" dirty="0" err="1">
                <a:solidFill>
                  <a:srgbClr val="002060"/>
                </a:solidFill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Prometheus</a:t>
            </a:r>
            <a:r>
              <a:rPr lang="it-IT" sz="2000" b="0" u="sng" strike="noStrike" spc="-1" dirty="0">
                <a:solidFill>
                  <a:srgbClr val="002060"/>
                </a:solidFill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2000" b="0" u="sng" strike="noStrike" spc="-1" dirty="0" err="1">
                <a:solidFill>
                  <a:srgbClr val="002060"/>
                </a:solidFill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fastapi</a:t>
            </a:r>
            <a:r>
              <a:rPr lang="it-IT" sz="2000" b="0" u="sng" strike="noStrike" spc="-1" dirty="0">
                <a:solidFill>
                  <a:srgbClr val="002060"/>
                </a:solidFill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2000" b="0" u="sng" strike="noStrike" spc="-1" dirty="0" err="1">
                <a:solidFill>
                  <a:srgbClr val="002060"/>
                </a:solidFill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instrumentator</a:t>
            </a:r>
            <a:r>
              <a:rPr lang="it-IT" sz="2000" b="0" u="sng" strike="noStrike" spc="-1" dirty="0">
                <a:solidFill>
                  <a:srgbClr val="002060"/>
                </a:solidFill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PR-203</a:t>
            </a:r>
            <a:endParaRPr lang="it-IT" sz="2000" b="0" strike="noStrike" spc="-1" dirty="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B4C8BD48-F0E6-A020-73D7-A12436D2D391}"/>
              </a:ext>
            </a:extLst>
          </p:cNvPr>
          <p:cNvSpPr txBox="1">
            <a:spLocks/>
          </p:cNvSpPr>
          <p:nvPr/>
        </p:nvSpPr>
        <p:spPr>
          <a:xfrm>
            <a:off x="2185558" y="1639455"/>
            <a:ext cx="9857089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840" indent="-285840">
              <a:lnSpc>
                <a:spcPct val="15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Prometheus</a:t>
            </a:r>
            <a:r>
              <a:rPr lang="it-IT" sz="24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FastAPI</a:t>
            </a:r>
            <a:r>
              <a:rPr lang="it-IT" sz="24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Instrumentator</a:t>
            </a:r>
            <a:endParaRPr lang="it-IT" sz="2400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3040" lvl="1" indent="-285840">
              <a:lnSpc>
                <a:spcPct val="15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Modified</a:t>
            </a:r>
            <a:r>
              <a:rPr lang="it-IT" sz="22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version</a:t>
            </a:r>
            <a:r>
              <a:rPr lang="it-IT" sz="22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that</a:t>
            </a:r>
            <a:r>
              <a:rPr lang="it-IT" sz="22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allows</a:t>
            </a:r>
            <a:r>
              <a:rPr lang="it-IT" sz="22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reading from the </a:t>
            </a:r>
            <a:r>
              <a:rPr lang="it-IT" sz="22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response</a:t>
            </a:r>
            <a:r>
              <a:rPr lang="it-IT" sz="22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body*</a:t>
            </a:r>
            <a:endParaRPr lang="it-IT" sz="2400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840" indent="-285840">
              <a:lnSpc>
                <a:spcPct val="15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Celery</a:t>
            </a:r>
            <a:r>
              <a:rPr lang="it-IT" sz="24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tasks </a:t>
            </a:r>
            <a:r>
              <a:rPr lang="it-IT" sz="24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monitored</a:t>
            </a:r>
            <a:r>
              <a:rPr lang="it-IT" sz="24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by Flower </a:t>
            </a:r>
            <a:r>
              <a:rPr lang="it-IT" sz="22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it-IT" sz="22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online_workers</a:t>
            </a:r>
            <a:r>
              <a:rPr lang="it-IT" sz="22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it-IT" sz="22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prefetch_time</a:t>
            </a:r>
            <a:r>
              <a:rPr lang="it-IT" sz="22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…)</a:t>
            </a:r>
          </a:p>
          <a:p>
            <a:pPr marL="285840" indent="-285840">
              <a:lnSpc>
                <a:spcPct val="15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drift</a:t>
            </a: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metrics</a:t>
            </a: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pushed</a:t>
            </a: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to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Prometheus</a:t>
            </a: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Pushgateway</a:t>
            </a:r>
            <a:endParaRPr lang="it-IT" sz="2400" b="0" strike="noStrike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27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40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Monitoring </a:t>
            </a:r>
            <a:r>
              <a:rPr lang="it-IT" sz="40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resources</a:t>
            </a:r>
            <a:r>
              <a:rPr lang="it-IT" sz="40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Custom </a:t>
            </a:r>
            <a:r>
              <a:rPr lang="it-IT" sz="40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metrics</a:t>
            </a:r>
            <a:endParaRPr lang="it-IT" sz="40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2185344" y="1744776"/>
            <a:ext cx="9262728" cy="503757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85840" indent="-28584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Counters</a:t>
            </a:r>
          </a:p>
          <a:p>
            <a:pPr marL="743040" lvl="1" indent="-28584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user_agents_total</a:t>
            </a:r>
            <a:r>
              <a:rPr lang="it-IT" sz="22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it-IT" sz="20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label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mechanism</a:t>
            </a:r>
            <a:r>
              <a:rPr lang="it-IT" sz="20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used</a:t>
            </a:r>
            <a:r>
              <a:rPr lang="it-IT" sz="20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to track browsers</a:t>
            </a:r>
          </a:p>
          <a:p>
            <a:pPr marL="743040" lvl="1" indent="-28584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predicted_class</a:t>
            </a:r>
            <a:r>
              <a:rPr lang="it-IT" sz="22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it-IT" sz="20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«positive/negative» labels</a:t>
            </a:r>
            <a:endParaRPr lang="it-IT" sz="20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840" indent="-28584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Summary</a:t>
            </a:r>
            <a:endParaRPr lang="it-IT" sz="2400" b="0" strike="noStrike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3040" lvl="1" indent="-28584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processing_seconds</a:t>
            </a:r>
            <a:r>
              <a:rPr lang="it-IT" sz="22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it-IT" sz="20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«processing/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inference</a:t>
            </a:r>
            <a:r>
              <a:rPr lang="it-IT" sz="20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» labels</a:t>
            </a:r>
          </a:p>
          <a:p>
            <a:pPr marL="743040" lvl="1" indent="-28584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attribution_iterations</a:t>
            </a:r>
            <a:r>
              <a:rPr lang="it-IT" sz="22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payload_bytes</a:t>
            </a:r>
            <a:endParaRPr lang="it-IT" sz="2200" b="0" strike="noStrike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840" indent="-28584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Info</a:t>
            </a:r>
          </a:p>
          <a:p>
            <a:pPr marL="743040" lvl="1" indent="-28584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drift</a:t>
            </a:r>
            <a:r>
              <a:rPr lang="it-IT" sz="22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it-IT" sz="22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drift_fixed</a:t>
            </a:r>
            <a:endParaRPr lang="it-IT" sz="24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40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Monitoring </a:t>
            </a:r>
            <a:r>
              <a:rPr lang="it-IT" sz="40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resources</a:t>
            </a:r>
            <a:r>
              <a:rPr lang="it-IT" sz="40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Alert rules</a:t>
            </a:r>
            <a:endParaRPr lang="it-IT" sz="40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2185344" y="1641740"/>
            <a:ext cx="9418177" cy="477734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5000" lnSpcReduction="20000"/>
          </a:bodyPr>
          <a:lstStyle/>
          <a:p>
            <a:pPr marL="285840" indent="-285840">
              <a:lnSpc>
                <a:spcPct val="17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Celery workers’ </a:t>
            </a:r>
            <a:r>
              <a:rPr lang="it-IT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alerts</a:t>
            </a:r>
            <a:endParaRPr lang="it-IT" b="0" strike="noStrike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3040" lvl="1" indent="-285840">
              <a:lnSpc>
                <a:spcPct val="17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6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Worker offline</a:t>
            </a:r>
          </a:p>
          <a:p>
            <a:pPr marL="743040" lvl="1" indent="-285840">
              <a:lnSpc>
                <a:spcPct val="17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6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FailureRateTooHigh</a:t>
            </a:r>
            <a:r>
              <a:rPr lang="it-IT" sz="26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(&gt; 1%)</a:t>
            </a:r>
          </a:p>
          <a:p>
            <a:pPr marL="743040" lvl="1" indent="-285840">
              <a:lnSpc>
                <a:spcPct val="17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6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PrefetchTimeTooHigh</a:t>
            </a:r>
            <a:r>
              <a:rPr lang="it-IT" sz="26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(&gt; 5s)</a:t>
            </a:r>
            <a:endParaRPr lang="it-IT" sz="26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840" indent="-285840">
              <a:lnSpc>
                <a:spcPct val="17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Written</a:t>
            </a:r>
            <a:r>
              <a:rPr lang="it-IT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in prometheus-alerts.yml</a:t>
            </a:r>
            <a:endParaRPr lang="it-IT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840" indent="-285840">
              <a:lnSpc>
                <a:spcPct val="17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Loaded</a:t>
            </a:r>
            <a:r>
              <a:rPr lang="it-IT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from </a:t>
            </a:r>
            <a:r>
              <a:rPr lang="it-IT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configuration</a:t>
            </a:r>
            <a:r>
              <a:rPr lang="it-IT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file</a:t>
            </a:r>
          </a:p>
          <a:p>
            <a:pPr marL="285840" indent="-285840">
              <a:lnSpc>
                <a:spcPct val="17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Alert</a:t>
            </a:r>
            <a:r>
              <a:rPr lang="it-IT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manager </a:t>
            </a:r>
            <a:r>
              <a:rPr lang="it-IT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not</a:t>
            </a:r>
            <a:r>
              <a:rPr lang="it-IT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set due to the limited </a:t>
            </a:r>
            <a:r>
              <a:rPr lang="it-IT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computational</a:t>
            </a:r>
            <a:r>
              <a:rPr lang="it-IT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resources</a:t>
            </a:r>
            <a:endParaRPr lang="it-IT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7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it-IT" sz="26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it-IT" sz="24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it-IT" sz="24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it-IT" sz="24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40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Monitoring </a:t>
            </a:r>
            <a:r>
              <a:rPr lang="it-IT" sz="40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resources</a:t>
            </a:r>
            <a:endParaRPr lang="it-IT" sz="40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3" name="Rettangolo 112"/>
          <p:cNvSpPr/>
          <p:nvPr/>
        </p:nvSpPr>
        <p:spPr>
          <a:xfrm>
            <a:off x="2700000" y="6203880"/>
            <a:ext cx="88048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2100" b="0" strike="noStrike" spc="-1" dirty="0">
                <a:solidFill>
                  <a:srgbClr val="002060"/>
                </a:solidFill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*</a:t>
            </a:r>
            <a:r>
              <a:rPr lang="it-IT" sz="2000" b="0" u="sng" strike="noStrike" spc="-1" dirty="0" err="1">
                <a:solidFill>
                  <a:srgbClr val="002060"/>
                </a:solidFill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prometheuus-fastapi-instrumentator</a:t>
            </a:r>
            <a:r>
              <a:rPr lang="it-IT" sz="2000" b="0" u="sng" strike="noStrike" spc="-1" dirty="0">
                <a:solidFill>
                  <a:srgbClr val="002060"/>
                </a:solidFill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/pr-203</a:t>
            </a:r>
            <a:endParaRPr lang="it-IT" sz="2000" b="0" strike="noStrike" spc="-1" dirty="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B4C8BD48-F0E6-A020-73D7-A12436D2D391}"/>
              </a:ext>
            </a:extLst>
          </p:cNvPr>
          <p:cNvSpPr txBox="1">
            <a:spLocks/>
          </p:cNvSpPr>
          <p:nvPr/>
        </p:nvSpPr>
        <p:spPr>
          <a:xfrm>
            <a:off x="2185559" y="1639455"/>
            <a:ext cx="880488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840" indent="-285840">
              <a:lnSpc>
                <a:spcPct val="15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Dashboards</a:t>
            </a:r>
          </a:p>
          <a:p>
            <a:pPr marL="743040" lvl="1" indent="-285840">
              <a:lnSpc>
                <a:spcPct val="15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HTTP: </a:t>
            </a:r>
            <a:r>
              <a:rPr lang="it-IT" sz="20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total</a:t>
            </a:r>
            <a:r>
              <a:rPr lang="it-IT" sz="20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0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requests</a:t>
            </a:r>
            <a:r>
              <a:rPr lang="it-IT" sz="20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duration, </a:t>
            </a:r>
            <a:r>
              <a:rPr lang="it-IT" sz="20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avg</a:t>
            </a:r>
            <a:r>
              <a:rPr lang="it-IT" sz="20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time by endpoint, </a:t>
            </a:r>
            <a:r>
              <a:rPr lang="it-IT" sz="20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request</a:t>
            </a:r>
            <a:r>
              <a:rPr lang="it-IT" sz="20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by </a:t>
            </a:r>
            <a:r>
              <a:rPr lang="it-IT" sz="20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methods</a:t>
            </a:r>
            <a:r>
              <a:rPr lang="it-IT" sz="20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…</a:t>
            </a:r>
            <a:endParaRPr lang="it-IT" sz="2000" b="0" strike="noStrike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3040" lvl="1" indent="-285840">
              <a:lnSpc>
                <a:spcPct val="15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Backend</a:t>
            </a:r>
            <a:r>
              <a:rPr lang="it-IT" sz="22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it-IT" sz="20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worker status, n. tasks </a:t>
            </a:r>
            <a:r>
              <a:rPr lang="it-IT" sz="20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currently</a:t>
            </a:r>
            <a:r>
              <a:rPr lang="it-IT" sz="20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0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executed</a:t>
            </a:r>
            <a:r>
              <a:rPr lang="it-IT" sz="20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it-IT" sz="20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avg</a:t>
            </a:r>
            <a:r>
              <a:rPr lang="it-IT" sz="20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task </a:t>
            </a:r>
            <a:r>
              <a:rPr lang="it-IT" sz="20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runtime</a:t>
            </a:r>
            <a:r>
              <a:rPr lang="it-IT" sz="20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…</a:t>
            </a:r>
          </a:p>
          <a:p>
            <a:pPr marL="743040" lvl="1" indent="-285840">
              <a:lnSpc>
                <a:spcPct val="15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Drift</a:t>
            </a:r>
            <a:r>
              <a:rPr lang="it-IT" sz="22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Detector: </a:t>
            </a:r>
            <a:r>
              <a:rPr lang="it-IT" sz="20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MMD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distance</a:t>
            </a:r>
            <a:r>
              <a:rPr lang="it-IT" sz="20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MMD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results</a:t>
            </a:r>
            <a:endParaRPr lang="it-IT" sz="1800" b="0" strike="noStrike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3040" lvl="1" indent="-285840">
              <a:lnSpc>
                <a:spcPct val="15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Node </a:t>
            </a:r>
            <a:r>
              <a:rPr lang="it-IT" sz="22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Exporter</a:t>
            </a:r>
            <a:r>
              <a:rPr lang="it-IT" sz="22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it-IT" sz="20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CPU, </a:t>
            </a:r>
            <a:r>
              <a:rPr lang="it-IT" sz="20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Mem</a:t>
            </a:r>
            <a:r>
              <a:rPr lang="it-IT" sz="20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Disk, network </a:t>
            </a:r>
            <a:r>
              <a:rPr lang="it-IT" sz="20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traffic</a:t>
            </a:r>
            <a:r>
              <a:rPr lang="it-IT" sz="20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…</a:t>
            </a:r>
          </a:p>
          <a:p>
            <a:pPr marL="743040" lvl="1" indent="-285840">
              <a:lnSpc>
                <a:spcPct val="15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One playlist to </a:t>
            </a:r>
            <a:r>
              <a:rPr lang="it-IT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watch</a:t>
            </a:r>
            <a:r>
              <a:rPr lang="it-IT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them</a:t>
            </a:r>
            <a:r>
              <a:rPr lang="it-IT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</a:t>
            </a:r>
            <a:r>
              <a:rPr lang="it-IT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359000" y="230616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it-IT" sz="40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Thanks for </a:t>
            </a:r>
            <a:r>
              <a:rPr lang="it-IT" sz="40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your</a:t>
            </a:r>
            <a:r>
              <a:rPr lang="it-IT" sz="40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40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attention</a:t>
            </a:r>
            <a:endParaRPr lang="it-IT" sz="40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40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Agenda</a:t>
            </a:r>
            <a:endParaRPr lang="it-IT" sz="40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PlaceHolder 2">
            <a:extLst>
              <a:ext uri="{FF2B5EF4-FFF2-40B4-BE49-F238E27FC236}">
                <a16:creationId xmlns:a16="http://schemas.microsoft.com/office/drawing/2014/main" id="{6CC6DC5A-3E83-481C-602E-CDB3B3C10462}"/>
              </a:ext>
            </a:extLst>
          </p:cNvPr>
          <p:cNvSpPr txBox="1">
            <a:spLocks/>
          </p:cNvSpPr>
          <p:nvPr/>
        </p:nvSpPr>
        <p:spPr>
          <a:xfrm>
            <a:off x="2185560" y="1799856"/>
            <a:ext cx="68137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840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System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architecture</a:t>
            </a:r>
            <a:endParaRPr lang="it-IT" sz="2400" b="0" strike="noStrike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840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Drift</a:t>
            </a:r>
            <a:r>
              <a:rPr lang="it-IT" sz="24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4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detection</a:t>
            </a:r>
            <a:endParaRPr lang="it-IT" sz="2400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3040" lvl="1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Alibi </a:t>
            </a:r>
            <a:r>
              <a:rPr lang="it-IT" sz="22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Detect</a:t>
            </a:r>
            <a:endParaRPr lang="it-IT" sz="2400" b="0" strike="noStrike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840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Platform monitoring</a:t>
            </a:r>
          </a:p>
          <a:p>
            <a:pPr marL="743040" lvl="1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Better </a:t>
            </a:r>
            <a:r>
              <a:rPr lang="it-IT" sz="22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Uptime</a:t>
            </a:r>
            <a:endParaRPr lang="it-IT" sz="2200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840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Stress </a:t>
            </a:r>
            <a:r>
              <a:rPr lang="it-IT" sz="24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tests</a:t>
            </a:r>
            <a:endParaRPr lang="it-IT" sz="2400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3040" lvl="1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Locust</a:t>
            </a:r>
            <a:endParaRPr lang="it-IT" sz="2200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840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Resources</a:t>
            </a:r>
            <a:r>
              <a:rPr lang="it-IT" sz="24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’ monitoring</a:t>
            </a:r>
          </a:p>
          <a:p>
            <a:pPr marL="743040" lvl="1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Prometheus</a:t>
            </a:r>
            <a:r>
              <a:rPr lang="it-IT" sz="22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it-IT" sz="22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Grafana</a:t>
            </a:r>
            <a:endParaRPr lang="it-IT" sz="2200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40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System </a:t>
            </a:r>
            <a:r>
              <a:rPr lang="it-IT" sz="40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architecture</a:t>
            </a:r>
            <a:r>
              <a:rPr lang="it-IT" sz="40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it-IT" sz="40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2185560" y="1799856"/>
            <a:ext cx="68137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10000"/>
          </a:bodyPr>
          <a:lstStyle/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Microservice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architecture</a:t>
            </a:r>
            <a:endParaRPr lang="it-IT" sz="24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Web front-end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 back-end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Redis</a:t>
            </a:r>
            <a:endParaRPr lang="it-IT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Prometheus</a:t>
            </a:r>
            <a:endParaRPr lang="it-IT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Prometheus</a:t>
            </a:r>
            <a:r>
              <a:rPr lang="it-IT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pushgateway</a:t>
            </a:r>
            <a:endParaRPr lang="it-IT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Flower/</a:t>
            </a:r>
            <a:r>
              <a:rPr lang="it-IT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Celery</a:t>
            </a:r>
            <a:endParaRPr lang="it-IT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spc="-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Asynchronous</a:t>
            </a:r>
            <a:r>
              <a:rPr lang="it-IT" sz="2400" spc="-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processing</a:t>
            </a: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spc="-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Hosted</a:t>
            </a:r>
            <a:r>
              <a:rPr lang="it-IT" sz="2400" spc="-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on </a:t>
            </a:r>
            <a:r>
              <a:rPr lang="it-IT" sz="2400" spc="-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Raspberry</a:t>
            </a:r>
            <a:r>
              <a:rPr lang="it-IT" sz="2400" spc="-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Pi 4</a:t>
            </a:r>
          </a:p>
          <a:p>
            <a:pPr marL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it-IT" sz="20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it-IT" sz="24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it-IT" sz="24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it-IT" sz="24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it-IT" sz="24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0" name="Immagine 109"/>
          <p:cNvPicPr/>
          <p:nvPr/>
        </p:nvPicPr>
        <p:blipFill>
          <a:blip r:embed="rId2"/>
          <a:stretch/>
        </p:blipFill>
        <p:spPr>
          <a:xfrm>
            <a:off x="6611400" y="1586304"/>
            <a:ext cx="5256720" cy="446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40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Drift</a:t>
            </a:r>
            <a:r>
              <a:rPr lang="it-IT" sz="40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40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detection</a:t>
            </a:r>
            <a:endParaRPr lang="it-IT" sz="40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2185560" y="1763280"/>
            <a:ext cx="89737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Feature store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implementation</a:t>
            </a:r>
            <a:endParaRPr lang="it-IT" sz="2400" b="0" strike="noStrike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Saves</a:t>
            </a:r>
            <a:r>
              <a:rPr lang="it-IT" sz="22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processed</a:t>
            </a:r>
            <a:r>
              <a:rPr lang="it-IT" sz="22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MRI,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prediction</a:t>
            </a:r>
            <a:r>
              <a:rPr lang="it-IT" sz="22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results</a:t>
            </a:r>
            <a:r>
              <a:rPr lang="it-IT" sz="22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features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extracted</a:t>
            </a:r>
            <a:r>
              <a:rPr lang="it-IT" sz="22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from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convolutional</a:t>
            </a:r>
            <a:r>
              <a:rPr lang="it-IT" sz="22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layers</a:t>
            </a:r>
            <a:r>
              <a:rPr lang="it-IT" sz="22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</a:t>
            </a:r>
            <a:r>
              <a:rPr lang="it-IT" sz="22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iles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named</a:t>
            </a:r>
            <a:r>
              <a:rPr lang="it-IT" sz="22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with the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corresponding</a:t>
            </a:r>
            <a:r>
              <a:rPr lang="it-IT" sz="22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timestamp</a:t>
            </a:r>
            <a:endParaRPr lang="it-IT" sz="22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840" indent="-285840">
              <a:lnSpc>
                <a:spcPct val="100000"/>
              </a:lnSpc>
              <a:spcBef>
                <a:spcPts val="1417"/>
              </a:spcBef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Online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drift</a:t>
            </a: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detection</a:t>
            </a: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with Maximum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Mean</a:t>
            </a: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Discrepancy</a:t>
            </a: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(MMD)</a:t>
            </a:r>
            <a:endParaRPr lang="it-IT" sz="24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840" indent="-285840">
              <a:lnSpc>
                <a:spcPct val="100000"/>
              </a:lnSpc>
              <a:spcBef>
                <a:spcPts val="1417"/>
              </a:spcBef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Drift</a:t>
            </a: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detection</a:t>
            </a: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pPr marL="743040" lvl="1" indent="-285840">
              <a:lnSpc>
                <a:spcPct val="100000"/>
              </a:lnSpc>
              <a:spcBef>
                <a:spcPts val="1417"/>
              </a:spcBef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rowing</a:t>
            </a:r>
            <a:r>
              <a:rPr lang="it-IT" sz="20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window</a:t>
            </a:r>
            <a:endParaRPr lang="it-IT" sz="20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3040" lvl="1" indent="-285840">
              <a:lnSpc>
                <a:spcPct val="100000"/>
              </a:lnSpc>
              <a:spcBef>
                <a:spcPts val="1417"/>
              </a:spcBef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0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ixed</a:t>
            </a:r>
            <a:r>
              <a:rPr lang="it-IT" sz="20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time window (1 hour)</a:t>
            </a:r>
            <a:endParaRPr lang="it-IT" sz="24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it-IT" sz="24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it-IT" sz="24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B777623-16F4-028F-66AE-7992AA580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442" y="5156036"/>
            <a:ext cx="3338810" cy="6961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40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Drift</a:t>
            </a:r>
            <a:r>
              <a:rPr lang="it-IT" sz="40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40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detection</a:t>
            </a:r>
            <a:endParaRPr lang="it-IT" sz="40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2185344" y="1763064"/>
            <a:ext cx="8275392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assumed</a:t>
            </a: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to be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well</a:t>
            </a: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trained</a:t>
            </a:r>
            <a:endParaRPr lang="it-IT" sz="24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Features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extracted</a:t>
            </a: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from CNN are general</a:t>
            </a:r>
            <a:endParaRPr lang="it-IT" sz="24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Can be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used</a:t>
            </a: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for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anomalous</a:t>
            </a: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data and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hence</a:t>
            </a: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for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drift</a:t>
            </a: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detection</a:t>
            </a:r>
            <a:endParaRPr lang="it-IT" sz="24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840" indent="-285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Reference features: Feature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extracted</a:t>
            </a: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from training set</a:t>
            </a:r>
            <a:endParaRPr lang="it-IT" sz="24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it-IT" sz="24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it-IT" sz="24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it-IT" sz="24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it-IT" sz="24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2" name="Immagine 121"/>
          <p:cNvPicPr/>
          <p:nvPr/>
        </p:nvPicPr>
        <p:blipFill>
          <a:blip r:embed="rId2"/>
          <a:stretch/>
        </p:blipFill>
        <p:spPr>
          <a:xfrm>
            <a:off x="2764584" y="4142916"/>
            <a:ext cx="8394480" cy="215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40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Drift</a:t>
            </a:r>
            <a:r>
              <a:rPr lang="it-IT" sz="40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40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detection</a:t>
            </a:r>
            <a:endParaRPr lang="it-IT" sz="40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5" name="Rettangolo 124"/>
          <p:cNvSpPr/>
          <p:nvPr/>
        </p:nvSpPr>
        <p:spPr>
          <a:xfrm>
            <a:off x="2519977" y="4166784"/>
            <a:ext cx="9330166" cy="219221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040" tIns="50040" rIns="95040" bIns="50040" anchor="t">
            <a:noAutofit/>
          </a:bodyPr>
          <a:lstStyle/>
          <a:p>
            <a:r>
              <a:rPr lang="it-IT" dirty="0" err="1">
                <a:effectLst/>
                <a:latin typeface="CONSOLAS NERD FONT COMPLETE MON" panose="020B0609020204030204" pitchFamily="49" charset="0"/>
              </a:rPr>
              <a:t>self</a:t>
            </a:r>
            <a:r>
              <a:rPr lang="it-IT" dirty="0" err="1">
                <a:latin typeface="CONSOLAS NERD FONT COMPLETE MON" panose="020B0609020204030204" pitchFamily="49" charset="0"/>
              </a:rPr>
              <a:t>.registry</a:t>
            </a:r>
            <a:r>
              <a:rPr lang="it-IT" dirty="0">
                <a:latin typeface="CONSOLAS NERD FONT COMPLETE MON" panose="020B0609020204030204" pitchFamily="49" charset="0"/>
              </a:rPr>
              <a:t> = </a:t>
            </a:r>
            <a:r>
              <a:rPr lang="it-IT" dirty="0" err="1">
                <a:latin typeface="CONSOLAS NERD FONT COMPLETE MON" panose="020B0609020204030204" pitchFamily="49" charset="0"/>
              </a:rPr>
              <a:t>CollectorRegistry</a:t>
            </a:r>
            <a:r>
              <a:rPr lang="it-IT" dirty="0">
                <a:latin typeface="CONSOLAS NERD FONT COMPLETE MON" panose="020B0609020204030204" pitchFamily="49" charset="0"/>
              </a:rPr>
              <a:t>() </a:t>
            </a:r>
          </a:p>
          <a:p>
            <a:r>
              <a:rPr lang="it-IT" dirty="0" err="1">
                <a:effectLst/>
                <a:latin typeface="CONSOLAS NERD FONT COMPLETE MON" panose="020B0609020204030204" pitchFamily="49" charset="0"/>
              </a:rPr>
              <a:t>self</a:t>
            </a:r>
            <a:r>
              <a:rPr lang="it-IT" dirty="0" err="1">
                <a:latin typeface="CONSOLAS NERD FONT COMPLETE MON" panose="020B0609020204030204" pitchFamily="49" charset="0"/>
              </a:rPr>
              <a:t>.drift_info</a:t>
            </a:r>
            <a:r>
              <a:rPr lang="it-IT" dirty="0">
                <a:latin typeface="CONSOLAS NERD FONT COMPLETE MON" panose="020B0609020204030204" pitchFamily="49" charset="0"/>
              </a:rPr>
              <a:t> = Info(</a:t>
            </a:r>
            <a:r>
              <a:rPr lang="it-IT" dirty="0">
                <a:effectLst/>
                <a:latin typeface="CONSOLAS NERD FONT COMPLETE MON" panose="020B0609020204030204" pitchFamily="49" charset="0"/>
              </a:rPr>
              <a:t>"</a:t>
            </a:r>
            <a:r>
              <a:rPr lang="it-IT" dirty="0" err="1">
                <a:effectLst/>
                <a:latin typeface="CONSOLAS NERD FONT COMPLETE MON" panose="020B0609020204030204" pitchFamily="49" charset="0"/>
              </a:rPr>
              <a:t>drift_fixed</a:t>
            </a:r>
            <a:r>
              <a:rPr lang="it-IT" dirty="0">
                <a:effectLst/>
                <a:latin typeface="CONSOLAS NERD FONT COMPLETE MON" panose="020B0609020204030204" pitchFamily="49" charset="0"/>
              </a:rPr>
              <a:t>", "</a:t>
            </a:r>
            <a:r>
              <a:rPr lang="it-IT" dirty="0" err="1">
                <a:effectLst/>
                <a:latin typeface="CONSOLAS NERD FONT COMPLETE MON" panose="020B0609020204030204" pitchFamily="49" charset="0"/>
              </a:rPr>
              <a:t>Drift</a:t>
            </a:r>
            <a:r>
              <a:rPr lang="it-IT" dirty="0">
                <a:effectLst/>
                <a:latin typeface="CONSOLAS NERD FONT COMPLETE MON" panose="020B0609020204030204" pitchFamily="49" charset="0"/>
              </a:rPr>
              <a:t> status </a:t>
            </a:r>
            <a:r>
              <a:rPr lang="it-IT" dirty="0" err="1">
                <a:effectLst/>
                <a:latin typeface="CONSOLAS NERD FONT COMPLETE MON" panose="020B0609020204030204" pitchFamily="49" charset="0"/>
              </a:rPr>
              <a:t>fixed</a:t>
            </a:r>
            <a:r>
              <a:rPr lang="it-IT" dirty="0">
                <a:effectLst/>
                <a:latin typeface="CONSOLAS NERD FONT COMPLETE MON" panose="020B0609020204030204" pitchFamily="49" charset="0"/>
              </a:rPr>
              <a:t> window (last hour)", </a:t>
            </a:r>
            <a:r>
              <a:rPr lang="it-IT" dirty="0" err="1">
                <a:effectLst/>
                <a:latin typeface="CONSOLAS NERD FONT COMPLETE MON" panose="020B0609020204030204" pitchFamily="49" charset="0"/>
              </a:rPr>
              <a:t>registry</a:t>
            </a:r>
            <a:r>
              <a:rPr lang="it-IT" dirty="0">
                <a:latin typeface="CONSOLAS NERD FONT COMPLETE MON" panose="020B0609020204030204" pitchFamily="49" charset="0"/>
              </a:rPr>
              <a:t>=</a:t>
            </a:r>
            <a:r>
              <a:rPr lang="it-IT" dirty="0" err="1">
                <a:effectLst/>
                <a:latin typeface="CONSOLAS NERD FONT COMPLETE MON" panose="020B0609020204030204" pitchFamily="49" charset="0"/>
              </a:rPr>
              <a:t>self</a:t>
            </a:r>
            <a:r>
              <a:rPr lang="it-IT" dirty="0" err="1">
                <a:latin typeface="CONSOLAS NERD FONT COMPLETE MON" panose="020B0609020204030204" pitchFamily="49" charset="0"/>
              </a:rPr>
              <a:t>.registry</a:t>
            </a:r>
            <a:r>
              <a:rPr lang="it-IT" dirty="0">
                <a:effectLst/>
                <a:latin typeface="CONSOLAS NERD FONT COMPLETE MON" panose="020B0609020204030204" pitchFamily="49" charset="0"/>
              </a:rPr>
              <a:t>, </a:t>
            </a:r>
            <a:r>
              <a:rPr lang="it-IT" dirty="0" err="1">
                <a:effectLst/>
                <a:latin typeface="CONSOLAS NERD FONT COMPLETE MON" panose="020B0609020204030204" pitchFamily="49" charset="0"/>
              </a:rPr>
              <a:t>namespace</a:t>
            </a:r>
            <a:r>
              <a:rPr lang="it-IT" dirty="0">
                <a:latin typeface="CONSOLAS NERD FONT COMPLETE MON" panose="020B0609020204030204" pitchFamily="49" charset="0"/>
              </a:rPr>
              <a:t>=</a:t>
            </a:r>
            <a:r>
              <a:rPr lang="it-IT" dirty="0">
                <a:effectLst/>
                <a:latin typeface="CONSOLAS NERD FONT COMPLETE MON" panose="020B0609020204030204" pitchFamily="49" charset="0"/>
              </a:rPr>
              <a:t>"</a:t>
            </a:r>
            <a:r>
              <a:rPr lang="it-IT" dirty="0" err="1">
                <a:effectLst/>
                <a:latin typeface="CONSOLAS NERD FONT COMPLETE MON" panose="020B0609020204030204" pitchFamily="49" charset="0"/>
              </a:rPr>
              <a:t>driftdetector</a:t>
            </a:r>
            <a:r>
              <a:rPr lang="it-IT" dirty="0">
                <a:effectLst/>
                <a:latin typeface="CONSOLAS NERD FONT COMPLETE MON" panose="020B0609020204030204" pitchFamily="49" charset="0"/>
              </a:rPr>
              <a:t>"</a:t>
            </a:r>
            <a:r>
              <a:rPr lang="it-IT" dirty="0">
                <a:latin typeface="CONSOLAS NERD FONT COMPLETE MON" panose="020B0609020204030204" pitchFamily="49" charset="0"/>
              </a:rPr>
              <a:t>)</a:t>
            </a:r>
            <a:endParaRPr lang="it-IT" dirty="0">
              <a:solidFill>
                <a:srgbClr val="000000"/>
              </a:solidFill>
              <a:effectLst/>
              <a:latin typeface="CONSOLAS NERD FONT COMPLETE MON" panose="020B0609020204030204" pitchFamily="49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it-IT" strike="noStrike" spc="-1" dirty="0">
                <a:solidFill>
                  <a:srgbClr val="000000"/>
                </a:solidFill>
                <a:latin typeface="CONSOLAS NERD FONT COMPLETE MON" panose="020B0609020204030204" pitchFamily="49" charset="0"/>
                <a:ea typeface="Calibri Light" panose="020F0302020204030204" pitchFamily="34" charset="0"/>
                <a:cs typeface="Calibri Light" panose="020F0302020204030204" pitchFamily="34" charset="0"/>
              </a:rPr>
              <a:t>…</a:t>
            </a:r>
            <a:endParaRPr lang="it-IT" strike="noStrike" spc="-1" dirty="0">
              <a:latin typeface="CONSOLAS NERD FONT COMPLETE MON" panose="020B0609020204030204" pitchFamily="49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ONSOLAS NERD FONT COMPLETE MON" panose="020B0609020204030204" pitchFamily="49" charset="0"/>
              </a:rPr>
              <a:t>result = </a:t>
            </a:r>
            <a:r>
              <a:rPr lang="en-US" dirty="0" err="1">
                <a:latin typeface="CONSOLAS NERD FONT COMPLETE MON" panose="020B0609020204030204" pitchFamily="49" charset="0"/>
              </a:rPr>
              <a:t>self.detector.predict</a:t>
            </a:r>
            <a:r>
              <a:rPr lang="en-US" dirty="0">
                <a:latin typeface="CONSOLAS NERD FONT COMPLETE MON" panose="020B0609020204030204" pitchFamily="49" charset="0"/>
              </a:rPr>
              <a:t>(x=x)</a:t>
            </a:r>
          </a:p>
          <a:p>
            <a:r>
              <a:rPr lang="it-IT" dirty="0" err="1">
                <a:latin typeface="CONSOLAS NERD FONT COMPLETE MON" panose="020B0609020204030204" pitchFamily="49" charset="0"/>
              </a:rPr>
              <a:t>self.drift_info.info</a:t>
            </a:r>
            <a:r>
              <a:rPr lang="it-IT" dirty="0">
                <a:latin typeface="CONSOLAS NERD FONT COMPLETE MON" panose="020B0609020204030204" pitchFamily="49" charset="0"/>
              </a:rPr>
              <a:t>(</a:t>
            </a:r>
            <a:r>
              <a:rPr lang="it-IT" dirty="0" err="1">
                <a:latin typeface="CONSOLAS NERD FONT COMPLETE MON" panose="020B0609020204030204" pitchFamily="49" charset="0"/>
              </a:rPr>
              <a:t>result</a:t>
            </a:r>
            <a:r>
              <a:rPr lang="it-IT" dirty="0">
                <a:latin typeface="CONSOLAS NERD FONT COMPLETE MON" panose="020B0609020204030204" pitchFamily="49" charset="0"/>
              </a:rPr>
              <a:t>)</a:t>
            </a:r>
          </a:p>
          <a:p>
            <a:r>
              <a:rPr lang="en-US" dirty="0" err="1">
                <a:latin typeface="CONSOLAS NERD FONT COMPLETE MON" panose="020B0609020204030204" pitchFamily="49" charset="0"/>
              </a:rPr>
              <a:t>push_to_gateway</a:t>
            </a:r>
            <a:r>
              <a:rPr lang="en-US" dirty="0">
                <a:latin typeface="CONSOLAS NERD FONT COMPLETE MON" panose="020B0609020204030204" pitchFamily="49" charset="0"/>
              </a:rPr>
              <a:t>('gateway:9091', job='</a:t>
            </a:r>
            <a:r>
              <a:rPr lang="en-US" dirty="0" err="1">
                <a:latin typeface="CONSOLAS NERD FONT COMPLETE MON" panose="020B0609020204030204" pitchFamily="49" charset="0"/>
              </a:rPr>
              <a:t>drift_detect</a:t>
            </a:r>
            <a:r>
              <a:rPr lang="en-US" dirty="0">
                <a:latin typeface="CONSOLAS NERD FONT COMPLETE MON" panose="020B0609020204030204" pitchFamily="49" charset="0"/>
              </a:rPr>
              <a:t>', registry=</a:t>
            </a:r>
            <a:r>
              <a:rPr lang="en-US" dirty="0" err="1">
                <a:latin typeface="CONSOLAS NERD FONT COMPLETE MON" panose="020B0609020204030204" pitchFamily="49" charset="0"/>
              </a:rPr>
              <a:t>self.registry</a:t>
            </a:r>
            <a:r>
              <a:rPr lang="en-US" dirty="0">
                <a:latin typeface="CONSOLAS NERD FONT COMPLETE MON" panose="020B0609020204030204" pitchFamily="49" charset="0"/>
              </a:rPr>
              <a:t>)</a:t>
            </a:r>
            <a:endParaRPr lang="it-IT" dirty="0">
              <a:latin typeface="CONSOLAS NERD FONT COMPLETE MON" panose="020B0609020204030204" pitchFamily="49" charset="0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E1B71E84-4DBF-9738-30C9-A05FD137856E}"/>
              </a:ext>
            </a:extLst>
          </p:cNvPr>
          <p:cNvSpPr txBox="1">
            <a:spLocks/>
          </p:cNvSpPr>
          <p:nvPr/>
        </p:nvSpPr>
        <p:spPr>
          <a:xfrm>
            <a:off x="2185344" y="1635048"/>
            <a:ext cx="9235296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840" indent="-285840">
              <a:lnSpc>
                <a:spcPct val="15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Celery task scheduled every 10 minutes (for testing purposes)</a:t>
            </a:r>
          </a:p>
          <a:p>
            <a:pPr marL="285840" indent="-285840">
              <a:lnSpc>
                <a:spcPct val="15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Drift information metrics exposed through Prometheus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Pushgateway</a:t>
            </a:r>
            <a:endParaRPr lang="en-US" sz="2400" b="0" strike="noStrike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840" indent="-285840">
              <a:lnSpc>
                <a:spcPct val="15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Prometheus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Pushgateway</a:t>
            </a:r>
            <a:r>
              <a:rPr lang="en-US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provides metrics from batch jobs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185560" y="2147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0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Platform monitoring: Better </a:t>
            </a:r>
            <a:r>
              <a:rPr lang="it-IT" sz="40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Uptime</a:t>
            </a:r>
            <a:endParaRPr lang="it-IT" sz="40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725BA2D0-AF30-CF5C-702D-E197E1F54F2A}"/>
              </a:ext>
            </a:extLst>
          </p:cNvPr>
          <p:cNvSpPr txBox="1">
            <a:spLocks/>
          </p:cNvSpPr>
          <p:nvPr/>
        </p:nvSpPr>
        <p:spPr>
          <a:xfrm>
            <a:off x="2185560" y="1497888"/>
            <a:ext cx="9235296" cy="422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840" indent="-285840">
              <a:lnSpc>
                <a:spcPct val="150000"/>
              </a:lnSpc>
              <a:spcBef>
                <a:spcPts val="0"/>
              </a:spcBef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Private server</a:t>
            </a:r>
          </a:p>
          <a:p>
            <a:pPr marL="285840" indent="-285840">
              <a:lnSpc>
                <a:spcPct val="150000"/>
              </a:lnSpc>
              <a:spcBef>
                <a:spcPts val="0"/>
              </a:spcBef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Availability</a:t>
            </a:r>
            <a:r>
              <a:rPr lang="it-IT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monitored</a:t>
            </a:r>
            <a:endParaRPr lang="it-IT" sz="2400" b="0" strike="noStrike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840" indent="-285840">
              <a:lnSpc>
                <a:spcPct val="150000"/>
              </a:lnSpc>
              <a:spcBef>
                <a:spcPts val="0"/>
              </a:spcBef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Beware</a:t>
            </a:r>
            <a:r>
              <a:rPr lang="it-IT" sz="24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the spam!</a:t>
            </a:r>
            <a:endParaRPr lang="it-IT" sz="2400" b="0" strike="noStrike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840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endParaRPr lang="it-IT" sz="2400" b="0" strike="noStrike" spc="-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840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endParaRPr lang="it-IT" sz="2400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CD1031A-13BD-E449-7455-9AA53D260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40" y="1896969"/>
            <a:ext cx="6227064" cy="44268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30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0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Stress </a:t>
            </a:r>
            <a:r>
              <a:rPr lang="it-IT" sz="40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Tests</a:t>
            </a:r>
            <a:r>
              <a:rPr lang="it-IT" sz="40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it-IT" sz="40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Locust</a:t>
            </a:r>
            <a:endParaRPr lang="it-IT" sz="40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62938481-66FF-6FD9-2305-8FEE1DB2A6AF}"/>
              </a:ext>
            </a:extLst>
          </p:cNvPr>
          <p:cNvSpPr txBox="1">
            <a:spLocks/>
          </p:cNvSpPr>
          <p:nvPr/>
        </p:nvSpPr>
        <p:spPr>
          <a:xfrm>
            <a:off x="2185344" y="1662480"/>
            <a:ext cx="68137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840" indent="-285840">
              <a:lnSpc>
                <a:spcPct val="16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600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User </a:t>
            </a:r>
            <a:r>
              <a:rPr lang="it-IT" sz="2600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prototypes</a:t>
            </a:r>
            <a:endParaRPr lang="it-IT" sz="2600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3040" lvl="1" indent="-285840">
              <a:lnSpc>
                <a:spcPct val="16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StandardUser</a:t>
            </a:r>
            <a:r>
              <a:rPr lang="it-IT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it-IT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CompulsiveUser</a:t>
            </a:r>
            <a:endParaRPr lang="it-IT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840" indent="-285840">
              <a:lnSpc>
                <a:spcPct val="16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6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SequentialTaskSet</a:t>
            </a:r>
            <a:endParaRPr lang="it-IT" sz="2600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3040" lvl="1" indent="-285840">
              <a:lnSpc>
                <a:spcPct val="16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Sanity</a:t>
            </a:r>
            <a:r>
              <a:rPr lang="it-IT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check - </a:t>
            </a:r>
            <a:r>
              <a:rPr lang="it-IT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Exception</a:t>
            </a:r>
            <a:r>
              <a:rPr lang="it-IT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handling</a:t>
            </a:r>
            <a:endParaRPr lang="it-IT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3040" lvl="1" indent="-285840">
              <a:lnSpc>
                <a:spcPct val="16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it-IT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predict</a:t>
            </a:r>
            <a:r>
              <a:rPr lang="it-IT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– </a:t>
            </a:r>
            <a:r>
              <a:rPr lang="it-IT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Keeps</a:t>
            </a:r>
            <a:r>
              <a:rPr lang="it-IT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task_id</a:t>
            </a:r>
            <a:r>
              <a:rPr lang="it-IT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for </a:t>
            </a:r>
            <a:r>
              <a:rPr lang="it-IT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next</a:t>
            </a:r>
            <a:r>
              <a:rPr lang="it-IT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steps</a:t>
            </a:r>
          </a:p>
          <a:p>
            <a:pPr marL="743040" lvl="1" indent="-285840">
              <a:lnSpc>
                <a:spcPct val="16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it-IT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predict</a:t>
            </a:r>
            <a:r>
              <a:rPr lang="it-IT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/{</a:t>
            </a:r>
            <a:r>
              <a:rPr lang="it-IT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task_id</a:t>
            </a:r>
            <a:r>
              <a:rPr lang="it-IT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  <a:p>
            <a:pPr marL="743040" lvl="1" indent="-285840">
              <a:lnSpc>
                <a:spcPct val="16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it-IT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results</a:t>
            </a:r>
            <a:r>
              <a:rPr lang="it-IT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/{</a:t>
            </a:r>
            <a:r>
              <a:rPr lang="it-IT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task_id</a:t>
            </a:r>
            <a:r>
              <a:rPr lang="it-IT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56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176200" y="252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0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Stress </a:t>
            </a:r>
            <a:r>
              <a:rPr lang="it-IT" sz="40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Tests</a:t>
            </a:r>
            <a:r>
              <a:rPr lang="it-IT" sz="4000" spc="-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it-IT" sz="40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Locust</a:t>
            </a:r>
            <a:endParaRPr lang="it-IT" sz="4000" b="0" strike="noStrike" spc="-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62938481-66FF-6FD9-2305-8FEE1DB2A6AF}"/>
              </a:ext>
            </a:extLst>
          </p:cNvPr>
          <p:cNvSpPr txBox="1">
            <a:spLocks/>
          </p:cNvSpPr>
          <p:nvPr/>
        </p:nvSpPr>
        <p:spPr>
          <a:xfrm>
            <a:off x="2185344" y="1763064"/>
            <a:ext cx="68137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840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Double </a:t>
            </a:r>
            <a:r>
              <a:rPr lang="it-IT" sz="2400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Wave</a:t>
            </a:r>
            <a:r>
              <a:rPr lang="it-IT" sz="2400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test</a:t>
            </a:r>
          </a:p>
          <a:p>
            <a:pPr marL="743040" lvl="1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Two </a:t>
            </a:r>
            <a:r>
              <a:rPr lang="it-IT" sz="2200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peaks</a:t>
            </a:r>
            <a:r>
              <a:rPr lang="it-IT" sz="2200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at</a:t>
            </a:r>
            <a:r>
              <a:rPr lang="it-IT" sz="2200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different</a:t>
            </a:r>
            <a:r>
              <a:rPr lang="it-IT" sz="2200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loads (60 and 30 users)</a:t>
            </a:r>
          </a:p>
          <a:p>
            <a:pPr marL="743040" lvl="1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Time </a:t>
            </a:r>
            <a:r>
              <a:rPr lang="it-IT" sz="2200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limit</a:t>
            </a:r>
            <a:r>
              <a:rPr lang="it-IT" sz="2200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600s (10m)</a:t>
            </a:r>
          </a:p>
          <a:p>
            <a:pPr marL="285840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4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Step Load test</a:t>
            </a:r>
          </a:p>
          <a:p>
            <a:pPr marL="743040" lvl="1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Two users </a:t>
            </a:r>
            <a:r>
              <a:rPr lang="it-IT" sz="22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increase</a:t>
            </a:r>
            <a:r>
              <a:rPr lang="it-IT" sz="22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</a:t>
            </a:r>
            <a:r>
              <a:rPr lang="it-IT" sz="22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each</a:t>
            </a:r>
            <a:r>
              <a:rPr lang="it-IT" sz="22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step</a:t>
            </a:r>
          </a:p>
          <a:p>
            <a:pPr marL="743040" lvl="1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Time </a:t>
            </a:r>
            <a:r>
              <a:rPr lang="it-IT" sz="2200" spc="-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limit</a:t>
            </a:r>
            <a:r>
              <a:rPr lang="it-IT" sz="2200" spc="-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600s (10m)</a:t>
            </a:r>
          </a:p>
          <a:p>
            <a:pPr marL="743040" lvl="1" indent="-285840">
              <a:lnSpc>
                <a:spcPct val="100000"/>
              </a:lnSpc>
              <a:spcBef>
                <a:spcPts val="51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it-IT" sz="22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Spawn</a:t>
            </a:r>
            <a:r>
              <a:rPr lang="it-IT" sz="22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Rate 1 user</a:t>
            </a:r>
          </a:p>
        </p:txBody>
      </p:sp>
    </p:spTree>
    <p:extLst>
      <p:ext uri="{BB962C8B-B14F-4D97-AF65-F5344CB8AC3E}">
        <p14:creationId xmlns:p14="http://schemas.microsoft.com/office/powerpoint/2010/main" val="158193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</TotalTime>
  <Words>586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6" baseType="lpstr">
      <vt:lpstr>Arial</vt:lpstr>
      <vt:lpstr>Calibri Light</vt:lpstr>
      <vt:lpstr>CONSOLAS NERD FONT COMPLETE MON</vt:lpstr>
      <vt:lpstr>Corbel</vt:lpstr>
      <vt:lpstr>Symbol</vt:lpstr>
      <vt:lpstr>Times New Roman</vt:lpstr>
      <vt:lpstr>Wingdings</vt:lpstr>
      <vt:lpstr>Office Theme</vt:lpstr>
      <vt:lpstr>Office Theme</vt:lpstr>
      <vt:lpstr>Presentazione standard di PowerPoint</vt:lpstr>
      <vt:lpstr>Agenda</vt:lpstr>
      <vt:lpstr>System architecture </vt:lpstr>
      <vt:lpstr>Drift detection</vt:lpstr>
      <vt:lpstr>Drift detection</vt:lpstr>
      <vt:lpstr>Drift detection</vt:lpstr>
      <vt:lpstr>Platform monitoring: Better Uptime</vt:lpstr>
      <vt:lpstr>Stress Tests: Locust</vt:lpstr>
      <vt:lpstr>Stress Tests: Locust</vt:lpstr>
      <vt:lpstr>Stress Tests: Locust</vt:lpstr>
      <vt:lpstr>Stress Tests: Locust</vt:lpstr>
      <vt:lpstr>Stress Tests: Locust</vt:lpstr>
      <vt:lpstr>Monitoring resources</vt:lpstr>
      <vt:lpstr>Monitoring resources: Custom metrics</vt:lpstr>
      <vt:lpstr>Monitoring resources: Alert rules</vt:lpstr>
      <vt:lpstr>Monitoring resources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Thuls</dc:creator>
  <dc:description/>
  <cp:lastModifiedBy>Francesco Peragine</cp:lastModifiedBy>
  <cp:revision>142</cp:revision>
  <dcterms:created xsi:type="dcterms:W3CDTF">2022-10-17T09:15:39Z</dcterms:created>
  <dcterms:modified xsi:type="dcterms:W3CDTF">2023-01-12T11:01:39Z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