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6"/>
  </p:notesMasterIdLst>
  <p:sldIdLst>
    <p:sldId id="272" r:id="rId3"/>
    <p:sldId id="316" r:id="rId4"/>
    <p:sldId id="318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1" name="xudan-XD" initials="XD" lastIdx="1" clrIdx="0"/>
  <p:cmAuthor id="2" name="Administrator" initials="l" lastIdx="1" clrIdx="1"/>
  <p:cmAuthor id="3" name="作者" initials="A" lastIdx="0" clrIdx="2"/>
  <p:cmAuthor id="4" name="HP" initials="H" lastIdx="4" clrIdx="3"/>
  <p:cmAuthor id="5" name="宋洁然" initials="宋" lastIdx="2" clrIdx="1"/>
  <p:cmAuthor id="6" name="ming qiu" initials="m" lastIdx="17" clrIdx="1"/>
  <p:cmAuthor id="7" name="1206988966@qq.com" initials="1" lastIdx="1" clrIdx="2"/>
  <p:cmAuthor id="8" name="姜伟光" initials="姜" lastIdx="1" clrIdx="0"/>
  <p:cmAuthor id="9" name="ASUS" initials="A" lastIdx="28" clrIdx="4"/>
  <p:cmAuthor id="10" name="lenovo" initials="l" lastIdx="6" clrIdx="2"/>
  <p:cmAuthor id="11" name="xiedk" initials="x" lastIdx="2" clrIdx="10"/>
  <p:cmAuthor id="12" name="未知用户1" initials="未知用户1" lastIdx="2" clrIdx="11"/>
  <p:cmAuthor id="13" name="马云飞10014438" initials="马" lastIdx="4" clrIdx="0"/>
  <p:cmAuthor id="14" name="10077969" initials="10077969" lastIdx="2" clrIdx="13"/>
  <p:cmAuthor id="15" name="康浩杰|hnkanghaojie" initials="A" lastIdx="1" clrIdx="14"/>
  <p:cmAuthor id="16" name="孟伟伟" initials="孟" lastIdx="1" clrIdx="15"/>
  <p:cmAuthor id="17" name="dongrp" initials="d" lastIdx="1" clrIdx="16"/>
  <p:cmAuthor id="18" name="hc" initials="h" lastIdx="1" clrIdx="17"/>
  <p:cmAuthor id="19" name="Saku Uchikawa" initials="S" lastIdx="11" clrIdx="0"/>
  <p:cmAuthor id="20" name="00065088" initials="0" lastIdx="2" clrIdx="19"/>
  <p:cmAuthor id="21" name="10066351" initials="1" lastIdx="2" clrIdx="0"/>
  <p:cmAuthor id="22" name="蔡建楠" initials="caijianna" lastIdx="15" clrIdx="17"/>
  <p:cmAuthor id="23" name="赵诚荣10027092" initials="赵" lastIdx="2" clrIdx="25"/>
  <p:cmAuthor id="24" name="李蕾00009994" initials="李" lastIdx="6" clrIdx="17"/>
  <p:cmAuthor id="25" name="wyz" initials="w" lastIdx="1" clrIdx="24"/>
  <p:cmAuthor id="26" name="10270945" initials="1" lastIdx="1" clrIdx="25"/>
  <p:cmAuthor id="27" name="10295142" initials="1" lastIdx="1" clrIdx="26"/>
  <p:cmAuthor id="28" name="Hou Yingfeng" initials="H" lastIdx="10" clrIdx="23"/>
  <p:cmAuthor id="30" name="10056791" initials="ZTE" lastIdx="1" clrIdx="29"/>
  <p:cmAuthor id="31" name="Author" initials="A" lastIdx="0" clrIdx="30"/>
  <p:cmAuthor id="32" name="李楠10047711" initials="李楠10047711" lastIdx="2" clrIdx="31"/>
  <p:cmAuthor id="76" name="许 志军" initials="许" lastIdx="1" clrIdx="25"/>
  <p:cmAuthor id="33" name="610007" initials="6" lastIdx="0" clrIdx="32"/>
  <p:cmAuthor id="77" name="欧 志芳" initials="欧" lastIdx="1" clrIdx="26"/>
  <p:cmAuthor id="34" name="Jason" initials="J" lastIdx="18" clrIdx="33"/>
  <p:cmAuthor id="35" name="stephen" initials="s" lastIdx="1" clrIdx="3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F3"/>
    <a:srgbClr val="2DA6D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7" autoAdjust="0"/>
    <p:restoredTop sz="94682" autoAdjust="0"/>
  </p:normalViewPr>
  <p:slideViewPr>
    <p:cSldViewPr snapToGrid="0">
      <p:cViewPr varScale="1">
        <p:scale>
          <a:sx n="93" d="100"/>
          <a:sy n="93" d="100"/>
        </p:scale>
        <p:origin x="522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679B6-DFB9-465D-BCF7-63C3CDB22F53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DE9C1-3A93-4484-ADD9-54060A054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2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62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0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DE9C1-3A93-4484-ADD9-54060A054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2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1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12700" imgH="12700" progId="TCLayout.ActiveDocument.1">
                  <p:embed/>
                </p:oleObj>
              </mc:Choice>
              <mc:Fallback>
                <p:oleObj name="think-cell Folie" r:id="rId3" imgW="12700" imgH="12700" progId="TCLayout.ActiveDocument.1">
                  <p:embed/>
                  <p:pic>
                    <p:nvPicPr>
                      <p:cNvPr id="0" name="图片 1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1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28916" y="497258"/>
            <a:ext cx="3684694" cy="708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8382468" cy="178665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0211" y="436920"/>
            <a:ext cx="11580552" cy="829647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540" dirty="0">
                <a:solidFill>
                  <a:schemeClr val="bg1"/>
                </a:solidFill>
              </a:rPr>
              <a:t>Slide</a:t>
            </a:r>
            <a:br>
              <a:rPr lang="en-US" sz="2540" dirty="0">
                <a:solidFill>
                  <a:schemeClr val="bg1"/>
                </a:solidFill>
              </a:rPr>
            </a:br>
            <a:r>
              <a:rPr lang="en-US" sz="254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470211" y="1999093"/>
            <a:ext cx="11580552" cy="4361648"/>
          </a:xfrm>
        </p:spPr>
        <p:txBody>
          <a:bodyPr/>
          <a:lstStyle>
            <a:lvl1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85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0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12700" imgH="12700" progId="TCLayout.ActiveDocument.1">
                  <p:embed/>
                </p:oleObj>
              </mc:Choice>
              <mc:Fallback>
                <p:oleObj name="think-cell Folie" r:id="rId4" imgW="12700" imgH="12700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8" y="6423342"/>
            <a:ext cx="1709057" cy="277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905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1303" y="2998047"/>
            <a:ext cx="9403181" cy="2345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65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401303" y="5800211"/>
            <a:ext cx="9403181" cy="316683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11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68850" y="-326337"/>
            <a:ext cx="12916643" cy="7537262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 userDrawn="1"/>
        </p:nvSpPr>
        <p:spPr>
          <a:xfrm>
            <a:off x="0" y="0"/>
            <a:ext cx="12192000" cy="1551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82104"/>
            <a:ext cx="12192000" cy="1551928"/>
          </a:xfrm>
          <a:prstGeom prst="rect">
            <a:avLst/>
          </a:prstGeom>
        </p:spPr>
      </p:pic>
      <p:pic>
        <p:nvPicPr>
          <p:cNvPr id="3" name="Grafik 2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04745" y="432740"/>
            <a:ext cx="5402508" cy="1039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680" y="1682"/>
          <a:ext cx="1679" cy="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12700" imgH="12700" progId="TCLayout.ActiveDocument.1">
                  <p:embed/>
                </p:oleObj>
              </mc:Choice>
              <mc:Fallback>
                <p:oleObj name="think-cell Folie" r:id="rId4" imgW="12700" imgH="12700" progId="TCLayout.ActiveDocument.1">
                  <p:embed/>
                  <p:pic>
                    <p:nvPicPr>
                      <p:cNvPr id="0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0" y="1682"/>
                        <a:ext cx="1679" cy="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5290458" y="6423342"/>
            <a:ext cx="1709057" cy="2770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905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01303" y="1243683"/>
            <a:ext cx="9456935" cy="434371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655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68850" y="-326337"/>
            <a:ext cx="12916643" cy="7537262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RAN25A 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033" y="233498"/>
            <a:ext cx="11524889" cy="49802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8"/>
              </a:lnSpc>
              <a:spcBef>
                <a:spcPts val="0"/>
              </a:spcBef>
              <a:buNone/>
              <a:defRPr sz="2798" b="1" baseline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425" indent="0" algn="ctr">
              <a:buNone/>
              <a:defRPr sz="2596"/>
            </a:lvl2pPr>
            <a:lvl3pPr marL="1186848" indent="0" algn="ctr">
              <a:buNone/>
              <a:defRPr sz="2336"/>
            </a:lvl3pPr>
            <a:lvl4pPr marL="1780274" indent="0" algn="ctr">
              <a:buNone/>
              <a:defRPr sz="2077"/>
            </a:lvl4pPr>
            <a:lvl5pPr marL="2373698" indent="0" algn="ctr">
              <a:buNone/>
              <a:defRPr sz="2077"/>
            </a:lvl5pPr>
            <a:lvl6pPr marL="2967122" indent="0" algn="ctr">
              <a:buNone/>
              <a:defRPr sz="2077"/>
            </a:lvl6pPr>
            <a:lvl7pPr marL="3560546" indent="0" algn="ctr">
              <a:buNone/>
              <a:defRPr sz="2077"/>
            </a:lvl7pPr>
            <a:lvl8pPr marL="4153972" indent="0" algn="ctr">
              <a:buNone/>
              <a:defRPr sz="2077"/>
            </a:lvl8pPr>
            <a:lvl9pPr marL="4747395" indent="0" algn="ctr">
              <a:buNone/>
              <a:defRPr sz="2077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2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RAN 25A 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91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420" indent="-398145">
              <a:lnSpc>
                <a:spcPct val="150000"/>
              </a:lnSpc>
              <a:buFont typeface="+mj-lt"/>
              <a:buAutoNum type="arabicPeriod"/>
              <a:tabLst/>
              <a:defRPr sz="2398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420" indent="-398145">
              <a:buFont typeface="+mj-lt"/>
              <a:buAutoNum type="arabicPeriod"/>
              <a:tabLst/>
              <a:defRPr/>
            </a:lvl2pPr>
            <a:lvl3pPr marL="14275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75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75" indent="0">
              <a:buFont typeface="+mj-lt"/>
              <a:buNone/>
              <a:tabLst/>
              <a:defRPr sz="2198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7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9" y="630376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12"/>
            <a:r>
              <a:rPr kumimoji="1" lang="zh-CN" altLang="en-US" sz="3598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3979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70F3-CE90-48C4-9164-61E1D2692451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6AC9C-B0EC-4E8B-9E2D-F71F05C002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6" y="6402809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137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137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1" y="2625392"/>
            <a:ext cx="1967204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112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4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defTabSz="914112"/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4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3746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 defTabSz="914112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9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hdr="0" ftr="0" dt="0"/>
  <p:txStyles>
    <p:titleStyle>
      <a:lvl1pPr algn="l" defTabSz="1186848" rtl="0" eaLnBrk="1" latinLnBrk="0" hangingPunct="1">
        <a:lnSpc>
          <a:spcPct val="90000"/>
        </a:lnSpc>
        <a:spcBef>
          <a:spcPct val="0"/>
        </a:spcBef>
        <a:buNone/>
        <a:defRPr sz="57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12" indent="-296712" algn="l" defTabSz="1186848" rtl="0" eaLnBrk="1" latinLnBrk="0" hangingPunct="1">
        <a:lnSpc>
          <a:spcPct val="90000"/>
        </a:lnSpc>
        <a:spcBef>
          <a:spcPts val="129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1pPr>
      <a:lvl2pPr marL="89013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6" kern="1200">
          <a:solidFill>
            <a:schemeClr val="tx1"/>
          </a:solidFill>
          <a:latin typeface="+mn-lt"/>
          <a:ea typeface="+mn-ea"/>
          <a:cs typeface="+mn-cs"/>
        </a:defRPr>
      </a:lvl2pPr>
      <a:lvl3pPr marL="1483560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3pPr>
      <a:lvl4pPr marL="2076986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670409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3263834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857258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450682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5044107" indent="-296712" algn="l" defTabSz="118684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1pPr>
      <a:lvl2pPr marL="593425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86848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780274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373698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2967122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560546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153972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4747395" algn="l" defTabSz="1186848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61964" y="2556189"/>
            <a:ext cx="9403181" cy="234528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Customer Premise Equipment Management API Proposal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High-Level Overview</a:t>
            </a:r>
            <a:endParaRPr lang="zh-CN" altLang="en-US" dirty="0"/>
          </a:p>
        </p:txBody>
      </p:sp>
      <p:pic>
        <p:nvPicPr>
          <p:cNvPr id="3" name="Graphic 2" descr="DVD player outline">
            <a:extLst>
              <a:ext uri="{FF2B5EF4-FFF2-40B4-BE49-F238E27FC236}">
                <a16:creationId xmlns:a16="http://schemas.microsoft.com/office/drawing/2014/main" id="{C120768E-6C84-8566-30F8-6DEF3E98E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0495" y="2163833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6BA4B6-AB62-8890-F79D-4A33D51CBC52}"/>
              </a:ext>
            </a:extLst>
          </p:cNvPr>
          <p:cNvSpPr txBox="1"/>
          <p:nvPr/>
        </p:nvSpPr>
        <p:spPr>
          <a:xfrm>
            <a:off x="3241011" y="2163833"/>
            <a:ext cx="714226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-457200"/>
            <a:r>
              <a:rPr lang="en-US" dirty="0"/>
              <a:t>Customer Premises Equipment (CPE), </a:t>
            </a:r>
            <a:r>
              <a:rPr lang="en-US" b="0" i="0" dirty="0">
                <a:solidFill>
                  <a:srgbClr val="374151"/>
                </a:solidFill>
                <a:effectLst/>
                <a:latin typeface="Calibri"/>
                <a:ea typeface="Calibri"/>
                <a:cs typeface="Calibri"/>
              </a:rPr>
              <a:t>refers to telecommunications and information technology equipment located at the customer's site, specifically associated with their account and address</a:t>
            </a:r>
            <a:r>
              <a:rPr lang="en-US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:</a:t>
            </a:r>
            <a:endParaRPr lang="en-US" b="0" i="0" dirty="0">
              <a:solidFill>
                <a:srgbClr val="374151"/>
              </a:solidFill>
              <a:effectLst/>
              <a:latin typeface="Calibri"/>
              <a:ea typeface="Calibri"/>
              <a:cs typeface="Calibri"/>
            </a:endParaRPr>
          </a:p>
          <a:p>
            <a:pPr indent="-457200"/>
            <a:endParaRPr lang="en-US" dirty="0">
              <a:solidFill>
                <a:srgbClr val="374151"/>
              </a:solidFill>
              <a:latin typeface="Söhne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Wi-Fi routers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Modems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Calibri"/>
                <a:ea typeface="Calibri"/>
                <a:cs typeface="Calibri"/>
              </a:rPr>
              <a:t>Set top boxes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60A9BE-2C26-B197-18B5-774B113773DF}"/>
              </a:ext>
            </a:extLst>
          </p:cNvPr>
          <p:cNvSpPr txBox="1"/>
          <p:nvPr/>
        </p:nvSpPr>
        <p:spPr>
          <a:xfrm>
            <a:off x="3241011" y="4632548"/>
            <a:ext cx="7430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The CPE Management APIs enhance functionality for value </a:t>
            </a:r>
            <a:r>
              <a:rPr lang="en-US" dirty="0">
                <a:solidFill>
                  <a:srgbClr val="374151"/>
                </a:solidFill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</a:rPr>
              <a:t>dded </a:t>
            </a:r>
            <a:r>
              <a:rPr lang="en-US" dirty="0">
                <a:solidFill>
                  <a:srgbClr val="374151"/>
                </a:solidFill>
              </a:rPr>
              <a:t>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esellers and vendors in the short-term </a:t>
            </a:r>
            <a:r>
              <a:rPr lang="en-US" dirty="0">
                <a:solidFill>
                  <a:srgbClr val="374151"/>
                </a:solidFill>
              </a:rPr>
              <a:t>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ental sector, offering features such as:</a:t>
            </a:r>
          </a:p>
          <a:p>
            <a:endParaRPr lang="en-US" dirty="0">
              <a:solidFill>
                <a:srgbClr val="37415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Manage SSID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</a:rPr>
              <a:t>Reboot equipment</a:t>
            </a:r>
            <a:endParaRPr lang="en-US" dirty="0"/>
          </a:p>
        </p:txBody>
      </p:sp>
      <p:pic>
        <p:nvPicPr>
          <p:cNvPr id="30" name="Graphic 29" descr="Double Tap Gesture outline">
            <a:extLst>
              <a:ext uri="{FF2B5EF4-FFF2-40B4-BE49-F238E27FC236}">
                <a16:creationId xmlns:a16="http://schemas.microsoft.com/office/drawing/2014/main" id="{31906953-5526-E436-6A2C-B01C2C052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0495" y="46325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3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629" y="429776"/>
            <a:ext cx="6701898" cy="829647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Flow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23351A-E26B-0432-1758-BBF57670D188}"/>
              </a:ext>
            </a:extLst>
          </p:cNvPr>
          <p:cNvSpPr txBox="1">
            <a:spLocks/>
          </p:cNvSpPr>
          <p:nvPr/>
        </p:nvSpPr>
        <p:spPr>
          <a:xfrm>
            <a:off x="1034248" y="2101035"/>
            <a:ext cx="4113485" cy="4103941"/>
          </a:xfrm>
          <a:prstGeom prst="rect">
            <a:avLst/>
          </a:prstGeom>
          <a:solidFill>
            <a:srgbClr val="B3DFF3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Service Site</a:t>
            </a:r>
          </a:p>
          <a:p>
            <a:pPr marL="0" indent="0">
              <a:buNone/>
            </a:pPr>
            <a:r>
              <a:rPr lang="en-US" sz="1800" dirty="0"/>
              <a:t>A distinct service owner location, as interpreted by the network operator, with one or more devices. A service site typically has a one-to-one relationship with the mailing address of the location.</a:t>
            </a:r>
            <a:br>
              <a:rPr lang="en-US" sz="1800" dirty="0"/>
            </a:b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/>
              <a:t>Device</a:t>
            </a:r>
            <a:endParaRPr lang="en-US" sz="1800" b="1" dirty="0">
              <a:cs typeface="Calibri"/>
            </a:endParaRPr>
          </a:p>
          <a:p>
            <a:pPr marL="0" indent="0">
              <a:buNone/>
            </a:pPr>
            <a:r>
              <a:rPr lang="en-US" sz="1800" dirty="0"/>
              <a:t>A network operator supplied network access device that supports isolated networks.</a:t>
            </a:r>
          </a:p>
        </p:txBody>
      </p:sp>
      <p:pic>
        <p:nvPicPr>
          <p:cNvPr id="5" name="Picture 4" descr="A diagram of a device&#10;&#10;Description automatically generated">
            <a:extLst>
              <a:ext uri="{FF2B5EF4-FFF2-40B4-BE49-F238E27FC236}">
                <a16:creationId xmlns:a16="http://schemas.microsoft.com/office/drawing/2014/main" id="{DFEFE874-ED44-6161-C0DF-6B66FD32B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958" y="2010724"/>
            <a:ext cx="4907327" cy="419425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8A2B2-D861-D1E0-F81B-E05BDB10EBE7}"/>
              </a:ext>
            </a:extLst>
          </p:cNvPr>
          <p:cNvSpPr txBox="1"/>
          <p:nvPr/>
        </p:nvSpPr>
        <p:spPr>
          <a:xfrm>
            <a:off x="5606958" y="1718336"/>
            <a:ext cx="4907327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b="1" cap="all" dirty="0">
                <a:ea typeface="+mn-lt"/>
                <a:cs typeface="+mn-lt"/>
              </a:rPr>
              <a:t>Standard CASE/DEFAULT DEVICE CASE - REBOOT DEVICE</a:t>
            </a:r>
          </a:p>
        </p:txBody>
      </p:sp>
    </p:spTree>
    <p:extLst>
      <p:ext uri="{BB962C8B-B14F-4D97-AF65-F5344CB8AC3E}">
        <p14:creationId xmlns:p14="http://schemas.microsoft.com/office/powerpoint/2010/main" val="18384844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7c7f136-5fe9-46ac-88f0-c360e5a39059"/>
  <p:tag name="COMMONDATA" val="eyJoZGlkIjoiOTc5M2Y1MGQ0NjYzNDEzNmM1N2ViNjlkMmRjMGE5N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kumimoji="1" sz="14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9044</TotalTime>
  <Words>133</Words>
  <Application>Microsoft Office PowerPoint</Application>
  <PresentationFormat>Widescreen</PresentationFormat>
  <Paragraphs>20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Montserrat Light</vt:lpstr>
      <vt:lpstr>Söhne</vt:lpstr>
      <vt:lpstr>Office 主题</vt:lpstr>
      <vt:lpstr>4_章节页</vt:lpstr>
      <vt:lpstr>think-cell Folie</vt:lpstr>
      <vt:lpstr>PowerPoint Presentation</vt:lpstr>
      <vt:lpstr>High-Level Overview</vt:lpstr>
      <vt:lpstr>Example Flow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Provisioning API</dc:title>
  <dc:creator>Chenchuanyu</dc:creator>
  <cp:lastModifiedBy>Christopher Aubut</cp:lastModifiedBy>
  <cp:revision>332</cp:revision>
  <dcterms:created xsi:type="dcterms:W3CDTF">2023-05-18T03:52:00Z</dcterms:created>
  <dcterms:modified xsi:type="dcterms:W3CDTF">2024-01-24T22:58:20Z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(3)VKJ685MrsuiAxFDhx/puXXXMknv6M3B6T9vlmjjHNtCLqqmpkeglFRM7x30assp8UxKNIH5g
O8peo2qcURpXh7afISBIWO+ujLE+sxPW327+HkFHfxpTc3u+lb0LoRfh6kywl2LdmaWyWTrp
BtFt7ztNVY1gewLQSs1oagO95DWeIiEj5AWxVllW4VByGa+RFStRB90Cu7YCKCzlqE1oBb3Y
Uao3ZdnsqGy58Voj31</vt:lpwstr>
  </property>
  <property fmtid="{D5CDD505-2E9C-101B-9397-08002B2CF9AE}" pid="3" name="_2015_ms_pID_7253431">
    <vt:lpwstr>6Z4I0RcychlaUNh3CEa4cPhD9vP+VKqysl0Rot/ru7QxwqDDj2KSNs
rJVvj1TIpdw5IR/85iaj66oUCxInEC6UPks9mFrEdM+khnIL5wKGd92+VOxv7loYU2CFij0T
eERmbVDhJguc83JQiAqk3EJTsiqGLVtJbiQ51yjdXQVbYyTI2I4+vNHzmWtzsSOT/9UkByFv
bWK6Lz8ayfDwp2FkkVSM0pMFHAs9z042Ibh9</vt:lpwstr>
  </property>
  <property fmtid="{D5CDD505-2E9C-101B-9397-08002B2CF9AE}" pid="4" name="ICV">
    <vt:lpwstr>46D1C0C497C449C9BBF4BC5F9875C54C</vt:lpwstr>
  </property>
  <property fmtid="{D5CDD505-2E9C-101B-9397-08002B2CF9AE}" pid="5" name="KSOProductBuildVer">
    <vt:lpwstr>2052-11.1.0.12358</vt:lpwstr>
  </property>
  <property fmtid="{D5CDD505-2E9C-101B-9397-08002B2CF9AE}" pid="6" name="_2015_ms_pID_7253432">
    <vt:lpwstr>kw==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1702965753</vt:lpwstr>
  </property>
</Properties>
</file>