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6F9699-B61D-4060-9CD9-EF6DD0A98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F2822AD-FCE8-4255-A9A2-3CFC8A305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76A62E-1BBC-4822-91BD-D5E2CC2AA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034E-D632-4871-95FC-EAFB7AD99FAB}" type="datetimeFigureOut">
              <a:rPr lang="it-IT" smtClean="0"/>
              <a:t>08/02/2018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05D8EA-62F7-4D84-9BA2-F87FBB4D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DCC3B7-B7F4-423D-89A7-6FA865367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79DE-BD98-4B51-9984-36285D79C9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762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1D8BAB-2F28-4986-9B1F-DCB36BB4E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155E972-BA9A-4245-B033-487958DF1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5D1D09-2B2E-4B2B-8AA4-18D07D16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034E-D632-4871-95FC-EAFB7AD99FAB}" type="datetimeFigureOut">
              <a:rPr lang="it-IT" smtClean="0"/>
              <a:t>08/02/2018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DBB0C5-2D5C-431C-B6BE-3B70C266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7235B1-9C04-49EF-9169-FA225324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79DE-BD98-4B51-9984-36285D79C9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703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FDDA300-6800-4FFA-82E5-D72F6D865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95CACCF-0E46-4F90-AC3F-9F80A9C92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26F97A-4C95-42D3-BE96-2B090148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034E-D632-4871-95FC-EAFB7AD99FAB}" type="datetimeFigureOut">
              <a:rPr lang="it-IT" smtClean="0"/>
              <a:t>08/02/2018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36C396-480A-46F3-A63D-84327C0E3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4880DD-A76E-48C9-94CA-DCE759B93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79DE-BD98-4B51-9984-36285D79C9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076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4F234A-1A0A-4837-AB53-858BF257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F1A265-5B8F-4703-9FC1-BD500818D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0DB9AE-387A-4B87-825F-ADD0D1AE0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034E-D632-4871-95FC-EAFB7AD99FAB}" type="datetimeFigureOut">
              <a:rPr lang="it-IT" smtClean="0"/>
              <a:t>08/02/2018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AE9D7F-45AC-4A6A-BA9E-07F48444C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4FDF63-4615-41D0-95F1-1EB0E3DF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79DE-BD98-4B51-9984-36285D79C9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226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E75AC6-D24C-48BA-B568-E5C1634B8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A8A1E0D-B64D-4E0E-9E26-834CD38C5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FC3419-A29F-40BD-A777-DF3C7083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034E-D632-4871-95FC-EAFB7AD99FAB}" type="datetimeFigureOut">
              <a:rPr lang="it-IT" smtClean="0"/>
              <a:t>08/02/2018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E19CA6-892B-4AD9-BE2D-5835D479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511CFE-EF0B-4137-9F67-2E360BFC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79DE-BD98-4B51-9984-36285D79C9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909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BC985-BAD3-4BA1-9560-59CA4BA5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8703C2-976A-47BE-8B76-88E01FC23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A10B407-B07E-46C3-8195-2D791776C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0CB1B47-19B6-4293-BB5D-AA423493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034E-D632-4871-95FC-EAFB7AD99FAB}" type="datetimeFigureOut">
              <a:rPr lang="it-IT" smtClean="0"/>
              <a:t>08/02/2018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5E784C-18BC-4477-890C-63818518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6961D5E-6EC6-4267-9C5F-4801A3DD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79DE-BD98-4B51-9984-36285D79C9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791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6D1A01-5144-4B78-AEDE-F7B69BAAB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522E5E1-9F84-4AA9-8033-E4405AEF8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966ACE9-11B5-4A53-A52D-F3FF32578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866D04-F33E-48ED-80E6-6E9B0EC5B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53D024-DE3F-4592-BC5B-C62CCB931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6862C99-8D6D-43E6-94D9-896C9B4DF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034E-D632-4871-95FC-EAFB7AD99FAB}" type="datetimeFigureOut">
              <a:rPr lang="it-IT" smtClean="0"/>
              <a:t>08/02/2018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A65FAFE-68E1-4458-A399-D67263F1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B6BAE15-D3AC-4C17-AE01-748772CE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79DE-BD98-4B51-9984-36285D79C9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124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9F46D7-43F0-4314-BB5E-B11EFCAB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04315E5-C807-4AA2-9F8D-33EA1A35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034E-D632-4871-95FC-EAFB7AD99FAB}" type="datetimeFigureOut">
              <a:rPr lang="it-IT" smtClean="0"/>
              <a:t>08/02/2018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94F4E1-2E16-4D2D-96C0-15418CD05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2C172F-90BB-480C-BA5D-6CBD33B5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79DE-BD98-4B51-9984-36285D79C9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582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62CD660-B215-43D3-9893-5AA83EC87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034E-D632-4871-95FC-EAFB7AD99FAB}" type="datetimeFigureOut">
              <a:rPr lang="it-IT" smtClean="0"/>
              <a:t>08/02/2018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711384B-6D52-4DB6-B179-BD36831A2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F90D697-1B42-4B3E-A6A9-BD6FEFCB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79DE-BD98-4B51-9984-36285D79C9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307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81AAD6-B1F5-4C71-A73D-4ECD6ED5F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3786FA-C7F4-4002-8DF5-B17285F03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906ED4-6966-42AA-A7C5-AE4BACC11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3BA5A8F-7EF2-4CA3-992C-42DDAA47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034E-D632-4871-95FC-EAFB7AD99FAB}" type="datetimeFigureOut">
              <a:rPr lang="it-IT" smtClean="0"/>
              <a:t>08/02/2018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1AC87EE-9B3C-4EC4-9E8D-5DE9E8DFA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E68419-EAFC-41EC-8F3E-5B04AFDA0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79DE-BD98-4B51-9984-36285D79C9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79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84BF56-A2C8-416F-A6EB-5C834148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E8F86BF-808C-4094-A1BB-CA30B632D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3E6A407-518D-4DCF-B862-1C665E4D4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A004DC-12CE-4A5A-848C-318834E57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034E-D632-4871-95FC-EAFB7AD99FAB}" type="datetimeFigureOut">
              <a:rPr lang="it-IT" smtClean="0"/>
              <a:t>08/02/2018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621BBD5-FCDC-468F-AB55-84806118D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AFA20D1-0532-49B4-B378-6D4442E5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A79DE-BD98-4B51-9984-36285D79C9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784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BB58D67-FC57-433B-93DE-71909F47C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A70A463-D213-48E2-84C6-F07510C6F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20838E-6B69-4901-B36C-F37FD9566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3034E-D632-4871-95FC-EAFB7AD99FAB}" type="datetimeFigureOut">
              <a:rPr lang="it-IT" smtClean="0"/>
              <a:t>08/02/2018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886727-6DDD-4D03-8789-10DE68074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6AAA80-E2ED-4B81-BB1D-CC5AA6121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A79DE-BD98-4B51-9984-36285D79C9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10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0B3F97-1970-4022-BCF4-BADF3540FB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Ticket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Info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Point</a:t>
            </a:r>
            <a:br>
              <a:rPr lang="it-IT" dirty="0"/>
            </a:br>
            <a:r>
              <a:rPr lang="it-IT" sz="4000" dirty="0"/>
              <a:t>e</a:t>
            </a:r>
            <a:br>
              <a:rPr lang="it-IT" dirty="0"/>
            </a:br>
            <a:r>
              <a:rPr lang="it-IT" dirty="0"/>
              <a:t>reingegnerizzazione</a:t>
            </a:r>
            <a:r>
              <a:rPr lang="it-IT" dirty="0">
                <a:solidFill>
                  <a:schemeClr val="tx2">
                    <a:lumMod val="75000"/>
                  </a:schemeClr>
                </a:solidFill>
              </a:rPr>
              <a:t> Black</a:t>
            </a:r>
            <a:r>
              <a:rPr lang="it-IT" b="1" dirty="0">
                <a:solidFill>
                  <a:schemeClr val="tx2">
                    <a:lumMod val="75000"/>
                  </a:schemeClr>
                </a:solidFill>
              </a:rPr>
              <a:t>Box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C9A00B9-2AAD-4DAD-B8A2-44D85E9A9F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(</a:t>
            </a:r>
            <a:r>
              <a:rPr lang="it-IT" i="1" dirty="0"/>
              <a:t>nuovo assetto architetturale, data delivery, performance &amp; reliability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0936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5485C6CD-2F04-4F2B-9C1D-E2FD5EF7B7F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387388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3600" dirty="0">
                <a:solidFill>
                  <a:srgbClr val="C00000"/>
                </a:solidFill>
              </a:rPr>
              <a:t>Assetto stadio/fase 2 (optimum, opzionale)</a:t>
            </a:r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6A4274F7-3F74-4EED-9D88-24E274273EC9}"/>
              </a:ext>
            </a:extLst>
          </p:cNvPr>
          <p:cNvSpPr/>
          <p:nvPr/>
        </p:nvSpPr>
        <p:spPr>
          <a:xfrm>
            <a:off x="3298409" y="1430764"/>
            <a:ext cx="2001744" cy="2585152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CAMPUS</a:t>
            </a:r>
          </a:p>
        </p:txBody>
      </p:sp>
      <p:sp>
        <p:nvSpPr>
          <p:cNvPr id="8" name="Cilindro 7">
            <a:extLst>
              <a:ext uri="{FF2B5EF4-FFF2-40B4-BE49-F238E27FC236}">
                <a16:creationId xmlns:a16="http://schemas.microsoft.com/office/drawing/2014/main" id="{7C475FAA-70C9-43C3-B4C4-96B1B7F36456}"/>
              </a:ext>
            </a:extLst>
          </p:cNvPr>
          <p:cNvSpPr/>
          <p:nvPr/>
        </p:nvSpPr>
        <p:spPr>
          <a:xfrm>
            <a:off x="5437904" y="4097551"/>
            <a:ext cx="658096" cy="96394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/>
              <a:t>Tickets</a:t>
            </a:r>
          </a:p>
        </p:txBody>
      </p:sp>
      <p:sp>
        <p:nvSpPr>
          <p:cNvPr id="9" name="Cilindro 8">
            <a:extLst>
              <a:ext uri="{FF2B5EF4-FFF2-40B4-BE49-F238E27FC236}">
                <a16:creationId xmlns:a16="http://schemas.microsoft.com/office/drawing/2014/main" id="{8D95228A-73BD-419B-A313-0D37F1C66D2E}"/>
              </a:ext>
            </a:extLst>
          </p:cNvPr>
          <p:cNvSpPr/>
          <p:nvPr/>
        </p:nvSpPr>
        <p:spPr>
          <a:xfrm>
            <a:off x="2356528" y="4097553"/>
            <a:ext cx="673432" cy="96394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err="1"/>
              <a:t>Raw</a:t>
            </a:r>
            <a:endParaRPr lang="it-IT" sz="1100" dirty="0"/>
          </a:p>
          <a:p>
            <a:pPr algn="ctr"/>
            <a:r>
              <a:rPr lang="it-IT" sz="1100" dirty="0"/>
              <a:t>Data</a:t>
            </a:r>
          </a:p>
          <a:p>
            <a:pPr algn="ctr"/>
            <a:r>
              <a:rPr lang="it-IT" sz="1100" dirty="0"/>
              <a:t>SISAL</a:t>
            </a:r>
          </a:p>
        </p:txBody>
      </p:sp>
      <p:sp>
        <p:nvSpPr>
          <p:cNvPr id="10" name="Cilindro 9">
            <a:extLst>
              <a:ext uri="{FF2B5EF4-FFF2-40B4-BE49-F238E27FC236}">
                <a16:creationId xmlns:a16="http://schemas.microsoft.com/office/drawing/2014/main" id="{32DD8CBB-BAC0-4140-89BE-8EF9B6C20808}"/>
              </a:ext>
            </a:extLst>
          </p:cNvPr>
          <p:cNvSpPr/>
          <p:nvPr/>
        </p:nvSpPr>
        <p:spPr>
          <a:xfrm>
            <a:off x="3144264" y="4097553"/>
            <a:ext cx="658097" cy="96394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err="1"/>
              <a:t>Raw</a:t>
            </a:r>
            <a:endParaRPr lang="it-IT" sz="1100" dirty="0"/>
          </a:p>
          <a:p>
            <a:pPr algn="ctr"/>
            <a:r>
              <a:rPr lang="it-IT" sz="1100" dirty="0"/>
              <a:t>Data</a:t>
            </a:r>
          </a:p>
          <a:p>
            <a:pPr algn="ctr"/>
            <a:r>
              <a:rPr lang="it-IT" sz="1100" dirty="0" err="1"/>
              <a:t>Gmatica</a:t>
            </a:r>
            <a:endParaRPr lang="it-IT" sz="1100" dirty="0"/>
          </a:p>
        </p:txBody>
      </p:sp>
      <p:sp>
        <p:nvSpPr>
          <p:cNvPr id="11" name="Cilindro 10">
            <a:extLst>
              <a:ext uri="{FF2B5EF4-FFF2-40B4-BE49-F238E27FC236}">
                <a16:creationId xmlns:a16="http://schemas.microsoft.com/office/drawing/2014/main" id="{6F5451C8-E9EA-4EC0-A20F-EAEFD8A188F3}"/>
              </a:ext>
            </a:extLst>
          </p:cNvPr>
          <p:cNvSpPr/>
          <p:nvPr/>
        </p:nvSpPr>
        <p:spPr>
          <a:xfrm>
            <a:off x="3885474" y="4097552"/>
            <a:ext cx="658097" cy="96394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err="1"/>
              <a:t>Raw</a:t>
            </a:r>
            <a:endParaRPr lang="it-IT" sz="1100" dirty="0"/>
          </a:p>
          <a:p>
            <a:pPr algn="ctr"/>
            <a:r>
              <a:rPr lang="it-IT" sz="1100" dirty="0"/>
              <a:t>Data</a:t>
            </a:r>
          </a:p>
          <a:p>
            <a:pPr algn="ctr"/>
            <a:r>
              <a:rPr lang="it-IT" sz="1100" dirty="0" err="1"/>
              <a:t>CODERE</a:t>
            </a:r>
            <a:endParaRPr lang="it-IT" sz="1100" dirty="0"/>
          </a:p>
        </p:txBody>
      </p:sp>
      <p:sp>
        <p:nvSpPr>
          <p:cNvPr id="12" name="Cilindro 11">
            <a:extLst>
              <a:ext uri="{FF2B5EF4-FFF2-40B4-BE49-F238E27FC236}">
                <a16:creationId xmlns:a16="http://schemas.microsoft.com/office/drawing/2014/main" id="{375C4BA3-F0B2-48A4-842B-240CA80D2612}"/>
              </a:ext>
            </a:extLst>
          </p:cNvPr>
          <p:cNvSpPr/>
          <p:nvPr/>
        </p:nvSpPr>
        <p:spPr>
          <a:xfrm>
            <a:off x="4638355" y="4097551"/>
            <a:ext cx="658097" cy="96394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err="1"/>
              <a:t>Raw</a:t>
            </a:r>
            <a:endParaRPr lang="it-IT" sz="1100" dirty="0"/>
          </a:p>
          <a:p>
            <a:pPr algn="ctr"/>
            <a:r>
              <a:rPr lang="it-IT" sz="1100" dirty="0"/>
              <a:t>Data</a:t>
            </a:r>
          </a:p>
          <a:p>
            <a:pPr algn="ctr"/>
            <a:r>
              <a:rPr lang="it-IT" sz="1100" dirty="0"/>
              <a:t>…</a:t>
            </a:r>
          </a:p>
        </p:txBody>
      </p:sp>
      <p:sp>
        <p:nvSpPr>
          <p:cNvPr id="17" name="Memoria interna 16">
            <a:extLst>
              <a:ext uri="{FF2B5EF4-FFF2-40B4-BE49-F238E27FC236}">
                <a16:creationId xmlns:a16="http://schemas.microsoft.com/office/drawing/2014/main" id="{CBF7DFF4-9033-4363-AA3B-7809F94247E2}"/>
              </a:ext>
            </a:extLst>
          </p:cNvPr>
          <p:cNvSpPr/>
          <p:nvPr/>
        </p:nvSpPr>
        <p:spPr>
          <a:xfrm>
            <a:off x="8645590" y="3805214"/>
            <a:ext cx="1377863" cy="1880212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Requests</a:t>
            </a:r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sp>
        <p:nvSpPr>
          <p:cNvPr id="18" name="Rettangolo smussato 17">
            <a:extLst>
              <a:ext uri="{FF2B5EF4-FFF2-40B4-BE49-F238E27FC236}">
                <a16:creationId xmlns:a16="http://schemas.microsoft.com/office/drawing/2014/main" id="{CE30B29B-469F-41A4-A37D-BD45F73817BA}"/>
              </a:ext>
            </a:extLst>
          </p:cNvPr>
          <p:cNvSpPr/>
          <p:nvPr/>
        </p:nvSpPr>
        <p:spPr>
          <a:xfrm>
            <a:off x="7998275" y="2011094"/>
            <a:ext cx="2672492" cy="148137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TicketInfoPoint</a:t>
            </a:r>
          </a:p>
          <a:p>
            <a:pPr algn="ctr"/>
            <a:r>
              <a:rPr lang="it-IT" dirty="0"/>
              <a:t>(TIP)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27FF3541-1ED2-4D12-9D8C-F0FC64461964}"/>
              </a:ext>
            </a:extLst>
          </p:cNvPr>
          <p:cNvCxnSpPr>
            <a:stCxn id="18" idx="2"/>
            <a:endCxn id="17" idx="0"/>
          </p:cNvCxnSpPr>
          <p:nvPr/>
        </p:nvCxnSpPr>
        <p:spPr>
          <a:xfrm>
            <a:off x="9334521" y="3492466"/>
            <a:ext cx="1" cy="312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ilindro 19">
            <a:extLst>
              <a:ext uri="{FF2B5EF4-FFF2-40B4-BE49-F238E27FC236}">
                <a16:creationId xmlns:a16="http://schemas.microsoft.com/office/drawing/2014/main" id="{8AF037A2-AD26-4BE2-ACAE-03D972ECFA45}"/>
              </a:ext>
            </a:extLst>
          </p:cNvPr>
          <p:cNvSpPr/>
          <p:nvPr/>
        </p:nvSpPr>
        <p:spPr>
          <a:xfrm>
            <a:off x="4874816" y="2195296"/>
            <a:ext cx="658097" cy="963941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>
                <a:solidFill>
                  <a:schemeClr val="tx1"/>
                </a:solidFill>
              </a:rPr>
              <a:t>Ticket</a:t>
            </a:r>
          </a:p>
          <a:p>
            <a:pPr algn="ctr"/>
            <a:r>
              <a:rPr lang="it-IT" sz="800" b="1" dirty="0">
                <a:solidFill>
                  <a:schemeClr val="tx1"/>
                </a:solidFill>
              </a:rPr>
              <a:t>Info</a:t>
            </a:r>
          </a:p>
          <a:p>
            <a:pPr algn="ctr"/>
            <a:r>
              <a:rPr lang="it-IT" sz="800" b="1" dirty="0">
                <a:solidFill>
                  <a:schemeClr val="tx1"/>
                </a:solidFill>
              </a:rPr>
              <a:t>Point</a:t>
            </a:r>
          </a:p>
          <a:p>
            <a:pPr algn="ctr"/>
            <a:r>
              <a:rPr lang="it-IT" sz="800" b="1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22" name="Documento multiplo 21">
            <a:extLst>
              <a:ext uri="{FF2B5EF4-FFF2-40B4-BE49-F238E27FC236}">
                <a16:creationId xmlns:a16="http://schemas.microsoft.com/office/drawing/2014/main" id="{1701C325-0DC1-47F8-8E68-B1878B0E9B7B}"/>
              </a:ext>
            </a:extLst>
          </p:cNvPr>
          <p:cNvSpPr/>
          <p:nvPr/>
        </p:nvSpPr>
        <p:spPr>
          <a:xfrm>
            <a:off x="5475482" y="2487086"/>
            <a:ext cx="658096" cy="466032"/>
          </a:xfrm>
          <a:prstGeom prst="flowChartMultidocumen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/>
              <a:t>T2U</a:t>
            </a:r>
            <a:endParaRPr lang="it-IT" b="1" dirty="0"/>
          </a:p>
        </p:txBody>
      </p: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FBAD616E-FA28-402D-A176-F43A2898921F}"/>
              </a:ext>
            </a:extLst>
          </p:cNvPr>
          <p:cNvCxnSpPr>
            <a:cxnSpLocks/>
            <a:stCxn id="22" idx="2"/>
            <a:endCxn id="9" idx="1"/>
          </p:cNvCxnSpPr>
          <p:nvPr/>
        </p:nvCxnSpPr>
        <p:spPr>
          <a:xfrm rot="5400000">
            <a:off x="3644964" y="1983749"/>
            <a:ext cx="1162084" cy="3065524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F08487A1-4A06-4C8A-90F1-787D849A1658}"/>
              </a:ext>
            </a:extLst>
          </p:cNvPr>
          <p:cNvCxnSpPr>
            <a:cxnSpLocks/>
            <a:stCxn id="22" idx="2"/>
            <a:endCxn id="10" idx="1"/>
          </p:cNvCxnSpPr>
          <p:nvPr/>
        </p:nvCxnSpPr>
        <p:spPr>
          <a:xfrm rot="5400000">
            <a:off x="4034999" y="2373784"/>
            <a:ext cx="1162084" cy="2285455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a gomito 28">
            <a:extLst>
              <a:ext uri="{FF2B5EF4-FFF2-40B4-BE49-F238E27FC236}">
                <a16:creationId xmlns:a16="http://schemas.microsoft.com/office/drawing/2014/main" id="{59FCE685-1CA6-4AFA-8BA5-BEA5360DD085}"/>
              </a:ext>
            </a:extLst>
          </p:cNvPr>
          <p:cNvCxnSpPr>
            <a:cxnSpLocks/>
            <a:stCxn id="22" idx="2"/>
            <a:endCxn id="11" idx="1"/>
          </p:cNvCxnSpPr>
          <p:nvPr/>
        </p:nvCxnSpPr>
        <p:spPr>
          <a:xfrm rot="5400000">
            <a:off x="4405605" y="2744388"/>
            <a:ext cx="1162083" cy="1544245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B665C69B-6142-48EC-98B5-D98F8157BF07}"/>
              </a:ext>
            </a:extLst>
          </p:cNvPr>
          <p:cNvCxnSpPr>
            <a:cxnSpLocks/>
            <a:stCxn id="22" idx="2"/>
            <a:endCxn id="12" idx="1"/>
          </p:cNvCxnSpPr>
          <p:nvPr/>
        </p:nvCxnSpPr>
        <p:spPr>
          <a:xfrm rot="5400000">
            <a:off x="4782045" y="3120828"/>
            <a:ext cx="1162082" cy="791364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Bolla: nuvola 34">
            <a:extLst>
              <a:ext uri="{FF2B5EF4-FFF2-40B4-BE49-F238E27FC236}">
                <a16:creationId xmlns:a16="http://schemas.microsoft.com/office/drawing/2014/main" id="{98044CCB-2E46-4E30-BF19-14D91299EBA3}"/>
              </a:ext>
            </a:extLst>
          </p:cNvPr>
          <p:cNvSpPr/>
          <p:nvPr/>
        </p:nvSpPr>
        <p:spPr>
          <a:xfrm>
            <a:off x="6043843" y="1903510"/>
            <a:ext cx="1183885" cy="583572"/>
          </a:xfrm>
          <a:prstGeom prst="cloudCallout">
            <a:avLst>
              <a:gd name="adj1" fmla="val -51546"/>
              <a:gd name="adj2" fmla="val 7341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/>
              <a:t>high speed</a:t>
            </a:r>
          </a:p>
          <a:p>
            <a:pPr algn="ctr"/>
            <a:r>
              <a:rPr lang="it-IT" sz="800" dirty="0"/>
              <a:t>volatile</a:t>
            </a:r>
          </a:p>
          <a:p>
            <a:pPr algn="ctr"/>
            <a:r>
              <a:rPr lang="it-IT" sz="800" dirty="0"/>
              <a:t>XML objects</a:t>
            </a:r>
          </a:p>
        </p:txBody>
      </p:sp>
      <p:cxnSp>
        <p:nvCxnSpPr>
          <p:cNvPr id="42" name="Connettore a gomito 41">
            <a:extLst>
              <a:ext uri="{FF2B5EF4-FFF2-40B4-BE49-F238E27FC236}">
                <a16:creationId xmlns:a16="http://schemas.microsoft.com/office/drawing/2014/main" id="{7CC71F7D-1903-4FC4-8659-23BE9DA02934}"/>
              </a:ext>
            </a:extLst>
          </p:cNvPr>
          <p:cNvCxnSpPr>
            <a:cxnSpLocks/>
            <a:stCxn id="8" idx="1"/>
            <a:endCxn id="22" idx="2"/>
          </p:cNvCxnSpPr>
          <p:nvPr/>
        </p:nvCxnSpPr>
        <p:spPr>
          <a:xfrm rot="16200000" flipV="1">
            <a:off x="5181819" y="3512418"/>
            <a:ext cx="1162082" cy="8184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a gomito 42">
            <a:extLst>
              <a:ext uri="{FF2B5EF4-FFF2-40B4-BE49-F238E27FC236}">
                <a16:creationId xmlns:a16="http://schemas.microsoft.com/office/drawing/2014/main" id="{7B24094E-F44E-4F4B-97AD-B41749F18AC9}"/>
              </a:ext>
            </a:extLst>
          </p:cNvPr>
          <p:cNvCxnSpPr>
            <a:cxnSpLocks/>
            <a:stCxn id="22" idx="3"/>
            <a:endCxn id="17" idx="1"/>
          </p:cNvCxnSpPr>
          <p:nvPr/>
        </p:nvCxnSpPr>
        <p:spPr>
          <a:xfrm>
            <a:off x="6133578" y="2720102"/>
            <a:ext cx="2512012" cy="202521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ccia a destra 67">
            <a:extLst>
              <a:ext uri="{FF2B5EF4-FFF2-40B4-BE49-F238E27FC236}">
                <a16:creationId xmlns:a16="http://schemas.microsoft.com/office/drawing/2014/main" id="{F4E5D9A2-1A4D-45F2-BF63-95B711AE1209}"/>
              </a:ext>
            </a:extLst>
          </p:cNvPr>
          <p:cNvSpPr/>
          <p:nvPr/>
        </p:nvSpPr>
        <p:spPr>
          <a:xfrm>
            <a:off x="8867476" y="1118158"/>
            <a:ext cx="1155977" cy="787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EXPORT</a:t>
            </a:r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EF83C3C6-E803-40AB-8159-9745F1F45765}"/>
              </a:ext>
            </a:extLst>
          </p:cNvPr>
          <p:cNvCxnSpPr>
            <a:stCxn id="18" idx="6"/>
          </p:cNvCxnSpPr>
          <p:nvPr/>
        </p:nvCxnSpPr>
        <p:spPr>
          <a:xfrm flipV="1">
            <a:off x="9334521" y="1719308"/>
            <a:ext cx="0" cy="291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34803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7DBE71-D9DE-4C7D-B218-0578D676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599"/>
            <a:ext cx="10515600" cy="611905"/>
          </a:xfrm>
        </p:spPr>
        <p:txBody>
          <a:bodyPr>
            <a:normAutofit/>
          </a:bodyPr>
          <a:lstStyle/>
          <a:p>
            <a:r>
              <a:rPr lang="it-IT" sz="3600" u="sng" dirty="0">
                <a:solidFill>
                  <a:schemeClr val="accent1">
                    <a:lumMod val="75000"/>
                  </a:schemeClr>
                </a:solidFill>
              </a:rPr>
              <a:t>Premessa</a:t>
            </a:r>
            <a:r>
              <a:rPr lang="it-IT" sz="3600" dirty="0">
                <a:solidFill>
                  <a:schemeClr val="accent1">
                    <a:lumMod val="75000"/>
                  </a:schemeClr>
                </a:solidFill>
              </a:rPr>
              <a:t> 1/3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6C2409-5C96-44FE-A13D-118EAC40A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238"/>
            <a:ext cx="10515600" cy="5099725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Ticket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Info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Point</a:t>
            </a:r>
            <a:r>
              <a:rPr lang="it-IT" dirty="0"/>
              <a:t> è il nome di un progetto </a:t>
            </a:r>
            <a:r>
              <a:rPr lang="it-IT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front-end</a:t>
            </a:r>
            <a:r>
              <a:rPr lang="it-IT" dirty="0"/>
              <a:t> il cui scopo è la rappresentazione e l’esportazione in vari formati (CSV, Excel, XML, JSON) dei flussi di tickets oggetto di elaborazione da parte di una procedura di calcolo denominata </a:t>
            </a:r>
            <a:r>
              <a:rPr lang="it-IT" dirty="0">
                <a:solidFill>
                  <a:schemeClr val="accent3">
                    <a:lumMod val="75000"/>
                  </a:schemeClr>
                </a:solidFill>
              </a:rPr>
              <a:t>Black</a:t>
            </a:r>
            <a:r>
              <a:rPr lang="it-IT" b="1" dirty="0">
                <a:solidFill>
                  <a:schemeClr val="accent3">
                    <a:lumMod val="75000"/>
                  </a:schemeClr>
                </a:solidFill>
              </a:rPr>
              <a:t>Box</a:t>
            </a:r>
            <a:r>
              <a:rPr lang="it-IT" dirty="0"/>
              <a:t>, ubicata sul </a:t>
            </a:r>
            <a:r>
              <a:rPr lang="it-IT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back-end.</a:t>
            </a:r>
            <a:endParaRPr lang="it-IT" dirty="0"/>
          </a:p>
          <a:p>
            <a:pPr marL="0" indent="0" algn="just">
              <a:buNone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Ticket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Info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Point</a:t>
            </a:r>
            <a:r>
              <a:rPr lang="it-IT" dirty="0"/>
              <a:t>, di seguito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TIP</a:t>
            </a:r>
            <a:r>
              <a:rPr lang="it-IT" dirty="0"/>
              <a:t> per brevità, svolge il suo compito attraverso una web application che funge da interfaccia tra l’utente e l’insieme dei flussi di dati.</a:t>
            </a:r>
          </a:p>
          <a:p>
            <a:pPr marL="0" indent="0" algn="just">
              <a:buNone/>
            </a:pPr>
            <a:r>
              <a:rPr lang="it-IT" dirty="0"/>
              <a:t>La web application è preposta al </a:t>
            </a:r>
            <a:r>
              <a:rPr lang="it-IT" b="1" dirty="0"/>
              <a:t>recepimento delle richieste dell’utente</a:t>
            </a:r>
            <a:r>
              <a:rPr lang="it-IT" dirty="0"/>
              <a:t> - chiamato a </a:t>
            </a:r>
            <a:r>
              <a:rPr lang="it-IT" b="1" dirty="0"/>
              <a:t>determinare i parametri operativi </a:t>
            </a:r>
            <a:r>
              <a:rPr lang="it-IT" dirty="0"/>
              <a:t>che istruiranno la sottostante procedura di calcolo (</a:t>
            </a:r>
            <a:r>
              <a:rPr lang="it-IT" dirty="0">
                <a:solidFill>
                  <a:schemeClr val="accent3">
                    <a:lumMod val="75000"/>
                  </a:schemeClr>
                </a:solidFill>
              </a:rPr>
              <a:t>Black</a:t>
            </a:r>
            <a:r>
              <a:rPr lang="it-IT" b="1" dirty="0">
                <a:solidFill>
                  <a:schemeClr val="accent3">
                    <a:lumMod val="75000"/>
                  </a:schemeClr>
                </a:solidFill>
              </a:rPr>
              <a:t>Box</a:t>
            </a:r>
            <a:r>
              <a:rPr lang="it-IT" dirty="0"/>
              <a:t>, di seguito per brevità </a:t>
            </a:r>
            <a:r>
              <a:rPr lang="it-IT" b="1" dirty="0">
                <a:solidFill>
                  <a:schemeClr val="accent3">
                    <a:lumMod val="75000"/>
                  </a:schemeClr>
                </a:solidFill>
              </a:rPr>
              <a:t>BB</a:t>
            </a:r>
            <a:r>
              <a:rPr lang="it-IT" dirty="0"/>
              <a:t>)</a:t>
            </a:r>
            <a:r>
              <a:rPr lang="it-IT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it-IT" dirty="0"/>
              <a:t>all’estrazione e successiva elaborazione delle informazioni – e quindi alla </a:t>
            </a:r>
            <a:r>
              <a:rPr lang="it-IT" b="1" dirty="0"/>
              <a:t>restituzione</a:t>
            </a:r>
            <a:r>
              <a:rPr lang="it-IT" dirty="0"/>
              <a:t>, all’utente medesimo, dei risultati </a:t>
            </a:r>
            <a:r>
              <a:rPr lang="it-IT" b="1" dirty="0"/>
              <a:t>all’interno di apposite griglie/tabelle</a:t>
            </a:r>
            <a:r>
              <a:rPr lang="it-IT" dirty="0"/>
              <a:t> per una immediata interpretazione visiva nonché alla successiva, </a:t>
            </a:r>
            <a:r>
              <a:rPr lang="it-IT" i="1" dirty="0"/>
              <a:t>se richiesta</a:t>
            </a:r>
            <a:r>
              <a:rPr lang="it-IT" dirty="0"/>
              <a:t>, </a:t>
            </a:r>
            <a:r>
              <a:rPr lang="it-IT" b="1" dirty="0"/>
              <a:t>esportazione</a:t>
            </a:r>
            <a:r>
              <a:rPr lang="it-IT" dirty="0"/>
              <a:t> nei summenzionati formati sul computer dell’utente, per successive elaborazioni e/o archiviazione dei risultati su qualsivoglia supporto.</a:t>
            </a:r>
          </a:p>
          <a:p>
            <a:pPr marL="0" indent="0" algn="just">
              <a:buNone/>
            </a:pPr>
            <a:r>
              <a:rPr lang="it-IT" i="1" dirty="0"/>
              <a:t>Prima</a:t>
            </a:r>
            <a:r>
              <a:rPr lang="it-IT" dirty="0"/>
              <a:t> dell’avvento di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TIP</a:t>
            </a:r>
            <a:r>
              <a:rPr lang="it-IT" dirty="0"/>
              <a:t>, </a:t>
            </a:r>
            <a:r>
              <a:rPr lang="it-IT" b="1" dirty="0">
                <a:solidFill>
                  <a:schemeClr val="accent3">
                    <a:lumMod val="75000"/>
                  </a:schemeClr>
                </a:solidFill>
              </a:rPr>
              <a:t>BB</a:t>
            </a:r>
            <a:r>
              <a:rPr lang="it-IT" dirty="0"/>
              <a:t> necessitava (e </a:t>
            </a:r>
            <a:r>
              <a:rPr lang="it-IT" u="sng" dirty="0"/>
              <a:t>necessita tutt’oggi, qualora utilizzata indipendentemente</a:t>
            </a:r>
            <a:r>
              <a:rPr lang="it-IT" dirty="0"/>
              <a:t> da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TIP</a:t>
            </a:r>
            <a:r>
              <a:rPr lang="it-IT" dirty="0"/>
              <a:t>) di un </a:t>
            </a:r>
            <a:r>
              <a:rPr lang="it-IT" b="1" dirty="0"/>
              <a:t>complesso e macchinoso setup</a:t>
            </a:r>
            <a:r>
              <a:rPr lang="it-IT" dirty="0"/>
              <a:t> consistente nell’allestimento – </a:t>
            </a:r>
            <a:r>
              <a:rPr lang="it-IT" b="1" dirty="0"/>
              <a:t>esclusivamente</a:t>
            </a:r>
            <a:r>
              <a:rPr lang="it-IT" dirty="0"/>
              <a:t> da parte di personale </a:t>
            </a:r>
            <a:r>
              <a:rPr lang="it-IT" u="sng" dirty="0"/>
              <a:t>tecnico qualificato e istruito </a:t>
            </a:r>
            <a:r>
              <a:rPr lang="it-IT" dirty="0"/>
              <a:t>allo scopo – dei parametri operativi necessari all’avvio del processo di elaborazione </a:t>
            </a:r>
            <a:r>
              <a:rPr lang="it-IT" b="1" dirty="0"/>
              <a:t>nonché</a:t>
            </a:r>
            <a:r>
              <a:rPr lang="it-IT" dirty="0"/>
              <a:t> all’allestimento dei flussi risultanti (a seguito di apposite manipolazioni) nei vari formati di output richiesti dal committente.</a:t>
            </a:r>
          </a:p>
        </p:txBody>
      </p:sp>
    </p:spTree>
    <p:extLst>
      <p:ext uri="{BB962C8B-B14F-4D97-AF65-F5344CB8AC3E}">
        <p14:creationId xmlns:p14="http://schemas.microsoft.com/office/powerpoint/2010/main" val="182287964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96A304-C8ED-4B36-BB24-0E4431A51BF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1190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u="sng" dirty="0">
                <a:solidFill>
                  <a:schemeClr val="accent1">
                    <a:lumMod val="75000"/>
                  </a:schemeClr>
                </a:solidFill>
              </a:rPr>
              <a:t>Premessa</a:t>
            </a:r>
            <a:r>
              <a:rPr lang="it-IT" sz="3600" dirty="0">
                <a:solidFill>
                  <a:schemeClr val="accent1">
                    <a:lumMod val="75000"/>
                  </a:schemeClr>
                </a:solidFill>
              </a:rPr>
              <a:t> 2/3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00B48E-C70D-4E4D-86C6-89EBBFEAD028}"/>
              </a:ext>
            </a:extLst>
          </p:cNvPr>
          <p:cNvSpPr txBox="1">
            <a:spLocks/>
          </p:cNvSpPr>
          <p:nvPr/>
        </p:nvSpPr>
        <p:spPr>
          <a:xfrm>
            <a:off x="838200" y="1077238"/>
            <a:ext cx="10515600" cy="50997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sz="1800" b="1" dirty="0">
                <a:solidFill>
                  <a:schemeClr val="accent3">
                    <a:lumMod val="75000"/>
                  </a:schemeClr>
                </a:solidFill>
              </a:rPr>
              <a:t>BB</a:t>
            </a:r>
            <a:r>
              <a:rPr lang="it-IT" sz="1800" dirty="0"/>
              <a:t>, dal canto suo, è una procedura </a:t>
            </a:r>
            <a:r>
              <a:rPr lang="it-IT" sz="1800" b="1" dirty="0"/>
              <a:t>interamente sviluppata in linguaggio Microsoft SQL Server</a:t>
            </a:r>
            <a:r>
              <a:rPr lang="it-IT" sz="1800" dirty="0"/>
              <a:t> (T-SQL, transact structured query language), composta da un ragguardevole numero di </a:t>
            </a:r>
            <a:r>
              <a:rPr lang="it-IT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stored procedures </a:t>
            </a:r>
            <a:r>
              <a:rPr lang="it-IT" sz="1800" dirty="0"/>
              <a:t>e </a:t>
            </a:r>
            <a:r>
              <a:rPr lang="it-IT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funzioni</a:t>
            </a:r>
            <a:r>
              <a:rPr lang="it-IT" sz="1800" dirty="0"/>
              <a:t> ad esse ancillari nonché un proprio parco tabelle per lo stoccaggio dei flussi di elaborazione intermedia (oltre a quelli definitivi, pronti per le successive esportazioni); tale approccio, adeguato e commisurato alle esigenze del periodo nel quale fu pensata la procedura (la stessa </a:t>
            </a:r>
            <a:r>
              <a:rPr lang="it-IT" sz="1800" b="1" dirty="0">
                <a:solidFill>
                  <a:schemeClr val="accent3">
                    <a:lumMod val="75000"/>
                  </a:schemeClr>
                </a:solidFill>
              </a:rPr>
              <a:t>BB</a:t>
            </a:r>
            <a:r>
              <a:rPr lang="it-IT" sz="1800" dirty="0"/>
              <a:t>), inizia ad essere </a:t>
            </a:r>
            <a:r>
              <a:rPr lang="it-IT" sz="1800" b="1" dirty="0"/>
              <a:t>deficitario nei nuovi assetti </a:t>
            </a:r>
            <a:r>
              <a:rPr lang="it-IT" sz="1800" dirty="0"/>
              <a:t>e nei </a:t>
            </a:r>
            <a:r>
              <a:rPr lang="it-IT" sz="1800" b="1" dirty="0"/>
              <a:t>nuovi scenari operativi </a:t>
            </a:r>
            <a:r>
              <a:rPr lang="it-IT" sz="1800" dirty="0"/>
              <a:t>che richiedono un </a:t>
            </a:r>
            <a:r>
              <a:rPr lang="it-IT" sz="1800" b="1" dirty="0"/>
              <a:t>crescente numero </a:t>
            </a:r>
            <a:r>
              <a:rPr lang="it-IT" sz="1800" dirty="0"/>
              <a:t>di elaborazioni per un sempre più </a:t>
            </a:r>
            <a:r>
              <a:rPr lang="it-IT" sz="1800" b="1" dirty="0"/>
              <a:t>ampio numero di interlocutori/committenti</a:t>
            </a:r>
            <a:r>
              <a:rPr lang="it-IT" sz="1800" dirty="0"/>
              <a:t>. </a:t>
            </a:r>
          </a:p>
          <a:p>
            <a:pPr marL="0" indent="0" algn="just">
              <a:buNone/>
            </a:pPr>
            <a:r>
              <a:rPr lang="it-IT" sz="1800" dirty="0"/>
              <a:t>A fronte di queste aumentate esigenze, </a:t>
            </a:r>
            <a:r>
              <a:rPr lang="it-IT" sz="1800" b="1" dirty="0"/>
              <a:t>non sussiste un pari incremento</a:t>
            </a:r>
            <a:r>
              <a:rPr lang="it-IT" sz="1800" dirty="0"/>
              <a:t> dell’infrastruttura hardware, che andrebbe </a:t>
            </a:r>
            <a:r>
              <a:rPr lang="it-IT" sz="1800" b="1" dirty="0"/>
              <a:t>moltiplicata in modo proporzionale</a:t>
            </a:r>
            <a:r>
              <a:rPr lang="it-IT" sz="1800" dirty="0"/>
              <a:t> per rispondere in modo </a:t>
            </a:r>
            <a:r>
              <a:rPr lang="it-IT" sz="1800" b="1" dirty="0"/>
              <a:t>adeguato</a:t>
            </a:r>
            <a:r>
              <a:rPr lang="it-IT" sz="1800" dirty="0"/>
              <a:t>: si riscontrano, già alla data odierna, problemi dovuti al </a:t>
            </a:r>
            <a:r>
              <a:rPr lang="it-IT" sz="1800" b="1" dirty="0"/>
              <a:t>sovraccarico</a:t>
            </a:r>
            <a:r>
              <a:rPr lang="it-IT" sz="1800" dirty="0"/>
              <a:t> degli attuali server.</a:t>
            </a:r>
          </a:p>
          <a:p>
            <a:pPr marL="0" indent="0" algn="just">
              <a:buNone/>
            </a:pPr>
            <a:r>
              <a:rPr lang="it-IT" sz="1800" dirty="0"/>
              <a:t>La scelta che si è dunque operata, a seguito di valutazioni economiche ed operative, potrebbe trovare una soluzione nella </a:t>
            </a:r>
            <a:r>
              <a:rPr lang="it-IT" sz="1800" u="sng" dirty="0"/>
              <a:t>reingegnerizzazione di </a:t>
            </a:r>
            <a:r>
              <a:rPr lang="it-IT" sz="1800" b="1" u="sng" dirty="0">
                <a:solidFill>
                  <a:schemeClr val="accent3">
                    <a:lumMod val="75000"/>
                  </a:schemeClr>
                </a:solidFill>
              </a:rPr>
              <a:t>BB</a:t>
            </a:r>
            <a:r>
              <a:rPr lang="it-IT" sz="1800" dirty="0"/>
              <a:t> che prevedrebbe </a:t>
            </a:r>
            <a:r>
              <a:rPr lang="it-IT" sz="1800" b="1" dirty="0"/>
              <a:t>nuove strategie di accesso e di manipolazione</a:t>
            </a:r>
            <a:r>
              <a:rPr lang="it-IT" sz="1800" dirty="0"/>
              <a:t> dei flussi di dati </a:t>
            </a:r>
            <a:r>
              <a:rPr lang="it-IT" sz="1800" b="1" dirty="0"/>
              <a:t>durante le fasi di calcolo più critiche</a:t>
            </a:r>
            <a:r>
              <a:rPr lang="it-IT" sz="1800" dirty="0"/>
              <a:t>, </a:t>
            </a:r>
            <a:r>
              <a:rPr lang="it-IT" sz="1800" u="sng" dirty="0"/>
              <a:t>spostando</a:t>
            </a:r>
            <a:r>
              <a:rPr lang="it-IT" sz="1800" dirty="0"/>
              <a:t> lo stoccaggio delle elaborazioni intermedie </a:t>
            </a:r>
            <a:r>
              <a:rPr lang="it-IT" sz="1800" b="1" dirty="0"/>
              <a:t>dai dischi rigidi alla RAM</a:t>
            </a:r>
            <a:r>
              <a:rPr lang="it-IT" sz="1800" dirty="0"/>
              <a:t> dei server tramite metodiche completamente ripensate, fin dalla base.</a:t>
            </a:r>
          </a:p>
          <a:p>
            <a:pPr marL="0" indent="0" algn="just">
              <a:buNone/>
            </a:pPr>
            <a:r>
              <a:rPr lang="it-IT" sz="1800" dirty="0"/>
              <a:t>Ciò comporterebbe un </a:t>
            </a:r>
            <a:r>
              <a:rPr lang="it-IT" sz="1800" b="1" dirty="0"/>
              <a:t>risparmio su diversi fronti</a:t>
            </a:r>
            <a:r>
              <a:rPr lang="it-IT" sz="1800" dirty="0"/>
              <a:t>: innanzitutto </a:t>
            </a:r>
            <a:r>
              <a:rPr lang="it-IT" sz="1800" b="1" dirty="0"/>
              <a:t>non risulterebbe necessario</a:t>
            </a:r>
            <a:r>
              <a:rPr lang="it-IT" sz="1800" dirty="0"/>
              <a:t> intervenire sull’ampliamento fisico del parco macchine e quello preesistente vedrebbe il </a:t>
            </a:r>
            <a:r>
              <a:rPr lang="it-IT" sz="1800" b="1" dirty="0"/>
              <a:t>carico di lavoro </a:t>
            </a:r>
            <a:r>
              <a:rPr lang="it-IT" sz="1800" dirty="0"/>
              <a:t>cui è stato finora sottoposto </a:t>
            </a:r>
            <a:r>
              <a:rPr lang="it-IT" sz="1800" b="1" dirty="0"/>
              <a:t>drasticamente ridotto</a:t>
            </a:r>
            <a:r>
              <a:rPr lang="it-IT" sz="1800" dirty="0"/>
              <a:t>, con la conseguente proporzionale </a:t>
            </a:r>
            <a:r>
              <a:rPr lang="it-IT" sz="1800" b="1" dirty="0"/>
              <a:t>riduzione dell’usura espressa in MTBF</a:t>
            </a:r>
            <a:r>
              <a:rPr lang="it-IT" sz="1800" dirty="0"/>
              <a:t>; a questo va aggiunto che </a:t>
            </a:r>
            <a:r>
              <a:rPr lang="it-IT" sz="1800" b="1" dirty="0"/>
              <a:t>tutte le procedure in essere</a:t>
            </a:r>
            <a:r>
              <a:rPr lang="it-IT" sz="1800" dirty="0"/>
              <a:t>, ad oggi condividenti le </a:t>
            </a:r>
            <a:r>
              <a:rPr lang="it-IT" sz="1800" b="1" dirty="0"/>
              <a:t>risorse macchina </a:t>
            </a:r>
            <a:r>
              <a:rPr lang="it-IT" sz="1800" dirty="0"/>
              <a:t>con </a:t>
            </a:r>
            <a:r>
              <a:rPr lang="it-IT" sz="1800" b="1" dirty="0">
                <a:solidFill>
                  <a:schemeClr val="accent3">
                    <a:lumMod val="75000"/>
                  </a:schemeClr>
                </a:solidFill>
              </a:rPr>
              <a:t>BB</a:t>
            </a:r>
            <a:r>
              <a:rPr lang="it-IT" sz="1800" dirty="0"/>
              <a:t>, si ritroverebbero tali risorse </a:t>
            </a:r>
            <a:r>
              <a:rPr lang="it-IT" sz="1800" b="1" dirty="0"/>
              <a:t>liberate dal gravoso compito </a:t>
            </a:r>
            <a:r>
              <a:rPr lang="it-IT" sz="1800" dirty="0"/>
              <a:t>cui sono state fino ad oggi sottoposte.</a:t>
            </a:r>
          </a:p>
        </p:txBody>
      </p:sp>
    </p:spTree>
    <p:extLst>
      <p:ext uri="{BB962C8B-B14F-4D97-AF65-F5344CB8AC3E}">
        <p14:creationId xmlns:p14="http://schemas.microsoft.com/office/powerpoint/2010/main" val="2908651981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19D83F-6CAC-4FDC-9477-6B5D029F190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1190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u="sng" dirty="0">
                <a:solidFill>
                  <a:schemeClr val="accent1">
                    <a:lumMod val="75000"/>
                  </a:schemeClr>
                </a:solidFill>
              </a:rPr>
              <a:t>Premessa</a:t>
            </a:r>
            <a:r>
              <a:rPr lang="it-IT" sz="3600" dirty="0">
                <a:solidFill>
                  <a:schemeClr val="accent1">
                    <a:lumMod val="75000"/>
                  </a:schemeClr>
                </a:solidFill>
              </a:rPr>
              <a:t> 3/3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2E8947-6EEE-4F86-A143-1F33CF7BC2E7}"/>
              </a:ext>
            </a:extLst>
          </p:cNvPr>
          <p:cNvSpPr txBox="1">
            <a:spLocks/>
          </p:cNvSpPr>
          <p:nvPr/>
        </p:nvSpPr>
        <p:spPr>
          <a:xfrm>
            <a:off x="838200" y="1077238"/>
            <a:ext cx="10515600" cy="50997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sz="2000" dirty="0"/>
              <a:t>La nuova procedura di calcolo, reingegnerizzazione totale di </a:t>
            </a:r>
            <a:r>
              <a:rPr lang="it-IT" sz="2000" b="1" dirty="0">
                <a:solidFill>
                  <a:schemeClr val="bg1">
                    <a:lumMod val="65000"/>
                  </a:schemeClr>
                </a:solidFill>
              </a:rPr>
              <a:t>BB</a:t>
            </a:r>
            <a:r>
              <a:rPr lang="it-IT" sz="2000" dirty="0"/>
              <a:t> porterà il nome di </a:t>
            </a: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Ticket</a:t>
            </a:r>
            <a:r>
              <a:rPr lang="it-IT" sz="2000" b="1" dirty="0" err="1">
                <a:solidFill>
                  <a:schemeClr val="accent2">
                    <a:lumMod val="75000"/>
                  </a:schemeClr>
                </a:solidFill>
              </a:rPr>
              <a:t>To</a:t>
            </a:r>
            <a:r>
              <a:rPr lang="it-IT" sz="2000" dirty="0" err="1">
                <a:solidFill>
                  <a:schemeClr val="accent2">
                    <a:lumMod val="75000"/>
                  </a:schemeClr>
                </a:solidFill>
              </a:rPr>
              <a:t>User</a:t>
            </a:r>
            <a:r>
              <a:rPr lang="it-IT" sz="2000" dirty="0"/>
              <a:t>,  </a:t>
            </a:r>
            <a:r>
              <a:rPr lang="it-IT" sz="2000" b="1" dirty="0" err="1">
                <a:solidFill>
                  <a:schemeClr val="accent2">
                    <a:lumMod val="75000"/>
                  </a:schemeClr>
                </a:solidFill>
              </a:rPr>
              <a:t>T2U</a:t>
            </a:r>
            <a:r>
              <a:rPr lang="it-IT" sz="2000" dirty="0"/>
              <a:t> per brevità; essa presupporrà un </a:t>
            </a:r>
            <a:r>
              <a:rPr lang="it-IT" sz="2000" b="1" dirty="0"/>
              <a:t>numero decisamente ridotto di interventi </a:t>
            </a:r>
            <a:r>
              <a:rPr lang="it-IT" sz="2000" dirty="0"/>
              <a:t>sull’attuale parco macchine dove gli </a:t>
            </a:r>
            <a:r>
              <a:rPr lang="it-IT" sz="2000" b="1" dirty="0"/>
              <a:t>elementi dominanti </a:t>
            </a:r>
            <a:r>
              <a:rPr lang="it-IT" sz="2000" dirty="0"/>
              <a:t>saranno la </a:t>
            </a: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</a:t>
            </a:r>
            <a:r>
              <a:rPr lang="it-IT" sz="2000" dirty="0"/>
              <a:t> la </a:t>
            </a: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  <a:r>
              <a:rPr lang="it-IT" sz="2000" dirty="0"/>
              <a:t> e </a:t>
            </a: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l’infrastruttura di rete</a:t>
            </a:r>
            <a:r>
              <a:rPr lang="it-IT" sz="2000" dirty="0"/>
              <a:t> (quest’ultima </a:t>
            </a:r>
            <a:r>
              <a:rPr lang="it-IT" sz="2000" u="sng" dirty="0"/>
              <a:t>non essenziale</a:t>
            </a:r>
            <a:r>
              <a:rPr lang="it-IT" sz="2000" dirty="0"/>
              <a:t> se verrà adottata una delle soluzioni di seguito riportate in questa presentazione).</a:t>
            </a:r>
          </a:p>
          <a:p>
            <a:pPr marL="0" indent="0" algn="just">
              <a:buNone/>
            </a:pPr>
            <a:r>
              <a:rPr lang="it-IT" sz="2000" dirty="0"/>
              <a:t>I dischi rigidi, elementi principe e </a:t>
            </a:r>
            <a:r>
              <a:rPr lang="it-IT" sz="2000" b="1" dirty="0"/>
              <a:t>risorse più sfruttate</a:t>
            </a:r>
            <a:r>
              <a:rPr lang="it-IT" sz="2000" dirty="0"/>
              <a:t> nelle architetture back-end, svolgeranno un </a:t>
            </a:r>
            <a:r>
              <a:rPr lang="it-IT" sz="2000" b="1" dirty="0"/>
              <a:t>ruolo veramente marginale</a:t>
            </a:r>
            <a:r>
              <a:rPr lang="it-IT" sz="2000" dirty="0"/>
              <a:t> all’interno della nuova procedura di calcolo, in quanto chiamati </a:t>
            </a:r>
            <a:r>
              <a:rPr lang="it-IT" sz="2000" b="1" dirty="0"/>
              <a:t>esclusivamente alla memorizzazione</a:t>
            </a:r>
            <a:r>
              <a:rPr lang="it-IT" sz="2000" dirty="0"/>
              <a:t> – </a:t>
            </a:r>
            <a:r>
              <a:rPr lang="it-IT" sz="2000" i="1" dirty="0"/>
              <a:t>solo e se richiesto</a:t>
            </a:r>
            <a:r>
              <a:rPr lang="it-IT" sz="2000" dirty="0"/>
              <a:t> – dei </a:t>
            </a:r>
            <a:r>
              <a:rPr lang="it-IT" sz="2000" b="1" dirty="0"/>
              <a:t>flussi finali</a:t>
            </a:r>
            <a:r>
              <a:rPr lang="it-IT" sz="2000" dirty="0"/>
              <a:t>, ultimo risultato delle elaborazioni.</a:t>
            </a:r>
          </a:p>
          <a:p>
            <a:pPr marL="0" indent="0" algn="just">
              <a:buNone/>
            </a:pPr>
            <a:r>
              <a:rPr lang="it-IT" sz="2000" dirty="0"/>
              <a:t>Ciò a cui si assisterà, quale ulteriore vantaggio, sarà un </a:t>
            </a:r>
            <a:r>
              <a:rPr lang="it-IT" sz="2000" b="1" dirty="0"/>
              <a:t>incremento delle prestazioni</a:t>
            </a:r>
            <a:r>
              <a:rPr lang="it-IT" sz="2000" dirty="0"/>
              <a:t> prima inimmaginabile, che condurrà – </a:t>
            </a:r>
            <a:r>
              <a:rPr lang="it-IT" sz="2000" i="1" dirty="0"/>
              <a:t>presumibilmente</a:t>
            </a:r>
            <a:r>
              <a:rPr lang="it-IT" sz="2000" dirty="0"/>
              <a:t> – ad avere risultati </a:t>
            </a:r>
            <a:r>
              <a:rPr lang="it-IT" sz="2000" i="1" dirty="0"/>
              <a:t>near-real-time</a:t>
            </a:r>
            <a:r>
              <a:rPr lang="it-IT" sz="2000" dirty="0"/>
              <a:t>, ovvero, </a:t>
            </a:r>
            <a:r>
              <a:rPr lang="it-IT" sz="2000" b="1" dirty="0"/>
              <a:t>quasi in tempo reale</a:t>
            </a:r>
            <a:r>
              <a:rPr lang="it-IT" sz="2000" dirty="0"/>
              <a:t> tra l’inizio e la fine del calcolo (sull’ordine di </a:t>
            </a:r>
            <a:r>
              <a:rPr lang="it-IT" sz="2000" b="1" dirty="0"/>
              <a:t>pochi secondi</a:t>
            </a:r>
            <a:r>
              <a:rPr lang="it-IT" sz="2000" dirty="0"/>
              <a:t> rispetto alle </a:t>
            </a:r>
            <a:r>
              <a:rPr lang="it-IT" sz="2000" b="1" dirty="0"/>
              <a:t>decine di minuti</a:t>
            </a:r>
            <a:r>
              <a:rPr lang="it-IT" sz="2000" dirty="0"/>
              <a:t>, tempo mediamente richiesto oggi da </a:t>
            </a:r>
            <a:r>
              <a:rPr lang="it-IT" sz="2000" b="1" dirty="0">
                <a:solidFill>
                  <a:schemeClr val="bg1">
                    <a:lumMod val="50000"/>
                  </a:schemeClr>
                </a:solidFill>
              </a:rPr>
              <a:t>BB</a:t>
            </a:r>
            <a:r>
              <a:rPr lang="it-IT" sz="2000" dirty="0"/>
              <a:t>); questo vantaggio, </a:t>
            </a:r>
            <a:r>
              <a:rPr lang="it-IT" sz="2000" b="1" dirty="0"/>
              <a:t>qualora sfruttato in congiunzione</a:t>
            </a:r>
            <a:r>
              <a:rPr lang="it-IT" sz="2000" dirty="0"/>
              <a:t> con </a:t>
            </a: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TIP</a:t>
            </a:r>
            <a:r>
              <a:rPr lang="it-IT" sz="2000" dirty="0"/>
              <a:t>, permetterebbe agli attuali interlocutori/committenti, di </a:t>
            </a:r>
            <a:r>
              <a:rPr lang="it-IT" sz="2000" b="1" dirty="0"/>
              <a:t>gestire in piena autonomia</a:t>
            </a:r>
            <a:r>
              <a:rPr lang="it-IT" sz="2000" dirty="0"/>
              <a:t> le indagini sui propri flussi di dati, vedendosi ritornare </a:t>
            </a:r>
            <a:r>
              <a:rPr lang="it-IT" sz="2000" b="1" dirty="0"/>
              <a:t>sullo schermo del proprio computer</a:t>
            </a:r>
            <a:r>
              <a:rPr lang="it-IT" sz="2000" dirty="0"/>
              <a:t>, i risultati di complesse elaborazioni – svolte su diversi terabytes – nei </a:t>
            </a:r>
            <a:r>
              <a:rPr lang="it-IT" sz="2000" b="1" dirty="0"/>
              <a:t>tipici tempi di risposta</a:t>
            </a:r>
            <a:r>
              <a:rPr lang="it-IT" sz="2000" dirty="0"/>
              <a:t> di un’attuale pagina web. </a:t>
            </a:r>
          </a:p>
          <a:p>
            <a:pPr marL="0" indent="0" algn="just">
              <a:buNone/>
            </a:pPr>
            <a:r>
              <a:rPr lang="it-IT" sz="2000" dirty="0"/>
              <a:t>Questo anche qualora gli interlocutori </a:t>
            </a:r>
            <a:r>
              <a:rPr lang="it-IT" sz="2000" b="1" dirty="0"/>
              <a:t>fossero molteplici, nello stesso identico istante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580261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FE460C-41F6-45D2-80A2-08C811E1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4430"/>
          </a:xfrm>
        </p:spPr>
        <p:txBody>
          <a:bodyPr>
            <a:normAutofit/>
          </a:bodyPr>
          <a:lstStyle/>
          <a:p>
            <a:r>
              <a:rPr lang="it-IT" sz="3600" u="sng" dirty="0">
                <a:solidFill>
                  <a:schemeClr val="accent1">
                    <a:lumMod val="75000"/>
                  </a:schemeClr>
                </a:solidFill>
              </a:rPr>
              <a:t>Stato dell’arte</a:t>
            </a:r>
            <a:r>
              <a:rPr lang="it-IT" sz="3600" dirty="0">
                <a:solidFill>
                  <a:schemeClr val="accent1">
                    <a:lumMod val="75000"/>
                  </a:schemeClr>
                </a:solidFill>
              </a:rPr>
              <a:t> 1/3</a:t>
            </a:r>
            <a:endParaRPr lang="it-IT" sz="36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86B2C1-3E40-4007-B662-9F528A061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12314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it-IT" sz="2000" dirty="0"/>
              <a:t>Oggi, prima decade di Febbraio 2018, </a:t>
            </a:r>
            <a:r>
              <a:rPr lang="it-IT" sz="2000" b="1" dirty="0" err="1">
                <a:solidFill>
                  <a:schemeClr val="accent2">
                    <a:lumMod val="75000"/>
                  </a:schemeClr>
                </a:solidFill>
              </a:rPr>
              <a:t>T2U</a:t>
            </a:r>
            <a:r>
              <a:rPr lang="it-IT" sz="2000" dirty="0"/>
              <a:t> si trova in piena fase di sviluppo, fase che è succeduta ad un periodo di analisi delle nuove necessità, del corrente assetto infrastrutturale, della identificazione e qualificazione dei flussi di dati nonché delle scelte tecnologiche che potessero soddisfare tutti i requisiti di cui alla precedente premessa.</a:t>
            </a:r>
          </a:p>
          <a:p>
            <a:pPr marL="0" indent="0" algn="just">
              <a:buNone/>
            </a:pPr>
            <a:r>
              <a:rPr lang="it-IT" sz="2000" b="1" dirty="0" err="1">
                <a:solidFill>
                  <a:schemeClr val="accent2">
                    <a:lumMod val="75000"/>
                  </a:schemeClr>
                </a:solidFill>
              </a:rPr>
              <a:t>T2U</a:t>
            </a:r>
            <a:r>
              <a:rPr lang="it-IT" sz="2000" dirty="0"/>
              <a:t> è stata pensata ed ottimizzata per interagire intimamente con </a:t>
            </a: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TIP</a:t>
            </a:r>
            <a:r>
              <a:rPr lang="it-IT" sz="2000" dirty="0"/>
              <a:t> quindi, benché </a:t>
            </a:r>
            <a:r>
              <a:rPr lang="it-IT" sz="2000" b="1" dirty="0" err="1">
                <a:solidFill>
                  <a:schemeClr val="accent2">
                    <a:lumMod val="75000"/>
                  </a:schemeClr>
                </a:solidFill>
              </a:rPr>
              <a:t>T2U</a:t>
            </a:r>
            <a:r>
              <a:rPr lang="it-IT" sz="2000" dirty="0"/>
              <a:t> possa, al pari di </a:t>
            </a:r>
            <a:r>
              <a:rPr lang="it-IT" sz="2000" b="1" dirty="0">
                <a:solidFill>
                  <a:schemeClr val="bg1">
                    <a:lumMod val="65000"/>
                  </a:schemeClr>
                </a:solidFill>
              </a:rPr>
              <a:t>BB</a:t>
            </a:r>
            <a:r>
              <a:rPr lang="it-IT" sz="2000" dirty="0"/>
              <a:t>,  operare indipendentemente da </a:t>
            </a: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TIP</a:t>
            </a:r>
            <a:r>
              <a:rPr lang="it-IT" sz="2000" dirty="0"/>
              <a:t>, entrambi i progetti cresceranno e si svilupperanno in maniera parallela, omogenea e sinergica, prevedendo interventi di manutenzione evolutiva (nonché correttiva, quando necessario) su ambo i lati, anche se appartenenti a realtà progettuali distinte: questo a garanzia di un funzionamento ottimale nel tempo (reliability). </a:t>
            </a:r>
          </a:p>
          <a:p>
            <a:pPr marL="0" indent="0" algn="just">
              <a:buNone/>
            </a:pPr>
            <a:r>
              <a:rPr lang="it-IT" sz="2000" b="1" dirty="0" err="1">
                <a:solidFill>
                  <a:schemeClr val="accent2">
                    <a:lumMod val="75000"/>
                  </a:schemeClr>
                </a:solidFill>
              </a:rPr>
              <a:t>T2U</a:t>
            </a:r>
            <a:r>
              <a:rPr lang="it-IT" sz="2000" dirty="0"/>
              <a:t> si basa sulla medesima tecnologia di base di </a:t>
            </a:r>
            <a:r>
              <a:rPr lang="it-IT" sz="2000" b="1" dirty="0">
                <a:solidFill>
                  <a:schemeClr val="bg1">
                    <a:lumMod val="65000"/>
                  </a:schemeClr>
                </a:solidFill>
              </a:rPr>
              <a:t>BB</a:t>
            </a:r>
            <a:r>
              <a:rPr lang="it-IT" sz="2000" dirty="0"/>
              <a:t> (T-SQL) ma con un approccio ai dati di nuova concezione.</a:t>
            </a:r>
          </a:p>
          <a:p>
            <a:pPr marL="0" indent="0" algn="just">
              <a:buNone/>
            </a:pP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TIP</a:t>
            </a:r>
            <a:r>
              <a:rPr lang="it-IT" sz="2000" dirty="0"/>
              <a:t> è una web application: è anch’essa in corso di sviluppo e si avvale delle tecnologie</a:t>
            </a:r>
          </a:p>
          <a:p>
            <a:pPr algn="just">
              <a:spcBef>
                <a:spcPts val="0"/>
              </a:spcBef>
            </a:pPr>
            <a:r>
              <a:rPr lang="it-IT" sz="2000" dirty="0"/>
              <a:t>SPA – </a:t>
            </a:r>
            <a:r>
              <a:rPr lang="it-IT" sz="2000" dirty="0" err="1"/>
              <a:t>SinglePageApplication</a:t>
            </a:r>
            <a:endParaRPr lang="it-IT" sz="2000" dirty="0"/>
          </a:p>
          <a:p>
            <a:pPr algn="just">
              <a:spcBef>
                <a:spcPts val="0"/>
              </a:spcBef>
            </a:pPr>
            <a:r>
              <a:rPr lang="it-IT" sz="2000" dirty="0"/>
              <a:t>Responsive </a:t>
            </a:r>
          </a:p>
          <a:p>
            <a:pPr algn="just">
              <a:spcBef>
                <a:spcPts val="0"/>
              </a:spcBef>
            </a:pPr>
            <a:r>
              <a:rPr lang="it-IT" sz="2000" dirty="0" err="1"/>
              <a:t>Angular</a:t>
            </a:r>
            <a:r>
              <a:rPr lang="it-IT" sz="2000" dirty="0"/>
              <a:t> 5 </a:t>
            </a:r>
          </a:p>
          <a:p>
            <a:pPr algn="just">
              <a:spcBef>
                <a:spcPts val="0"/>
              </a:spcBef>
            </a:pPr>
            <a:r>
              <a:rPr lang="it-IT" sz="2000" dirty="0" err="1"/>
              <a:t>WebAPI2</a:t>
            </a:r>
            <a:r>
              <a:rPr lang="it-IT" sz="2000" dirty="0"/>
              <a:t>, </a:t>
            </a:r>
            <a:r>
              <a:rPr lang="it-IT" sz="2000" dirty="0" err="1"/>
              <a:t>webservice</a:t>
            </a:r>
            <a:r>
              <a:rPr lang="it-IT" sz="2000" dirty="0"/>
              <a:t> </a:t>
            </a:r>
            <a:r>
              <a:rPr lang="it-IT" sz="2000" dirty="0" err="1"/>
              <a:t>RESTFUL</a:t>
            </a:r>
            <a:r>
              <a:rPr lang="it-IT" sz="2000" dirty="0"/>
              <a:t> </a:t>
            </a:r>
          </a:p>
          <a:p>
            <a:pPr algn="just">
              <a:spcBef>
                <a:spcPts val="0"/>
              </a:spcBef>
            </a:pPr>
            <a:r>
              <a:rPr lang="it-IT" sz="2000" dirty="0"/>
              <a:t>Data-</a:t>
            </a:r>
            <a:r>
              <a:rPr lang="it-IT" sz="2000" dirty="0" err="1"/>
              <a:t>integration</a:t>
            </a:r>
            <a:r>
              <a:rPr lang="it-IT" sz="2000" dirty="0"/>
              <a:t> tramite JSON</a:t>
            </a:r>
          </a:p>
          <a:p>
            <a:pPr marL="0" indent="0" algn="just">
              <a:spcBef>
                <a:spcPts val="0"/>
              </a:spcBef>
              <a:buNone/>
            </a:pPr>
            <a:endParaRPr lang="it-IT" sz="1900" dirty="0"/>
          </a:p>
        </p:txBody>
      </p:sp>
    </p:spTree>
    <p:extLst>
      <p:ext uri="{BB962C8B-B14F-4D97-AF65-F5344CB8AC3E}">
        <p14:creationId xmlns:p14="http://schemas.microsoft.com/office/powerpoint/2010/main" val="397046877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EB625542-7F6C-4224-9448-EE3263783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4430"/>
          </a:xfrm>
        </p:spPr>
        <p:txBody>
          <a:bodyPr>
            <a:normAutofit/>
          </a:bodyPr>
          <a:lstStyle/>
          <a:p>
            <a:r>
              <a:rPr lang="it-IT" sz="3600" u="sng" dirty="0">
                <a:solidFill>
                  <a:schemeClr val="accent1">
                    <a:lumMod val="75000"/>
                  </a:schemeClr>
                </a:solidFill>
              </a:rPr>
              <a:t>Stato dell’arte</a:t>
            </a:r>
            <a:r>
              <a:rPr lang="it-IT" sz="3600" dirty="0">
                <a:solidFill>
                  <a:schemeClr val="accent1">
                    <a:lumMod val="75000"/>
                  </a:schemeClr>
                </a:solidFill>
              </a:rPr>
              <a:t> 2/3</a:t>
            </a:r>
            <a:endParaRPr lang="it-IT" sz="36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D9E0B756-F279-4713-B554-D7BC251D8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TIP</a:t>
            </a:r>
            <a:r>
              <a:rPr lang="it-IT" sz="2000" dirty="0"/>
              <a:t>, malgrado il suo </a:t>
            </a:r>
            <a:r>
              <a:rPr lang="it-IT" sz="2000" b="1" dirty="0"/>
              <a:t>stato ancora embrionale</a:t>
            </a:r>
            <a:r>
              <a:rPr lang="it-IT" sz="2000" dirty="0"/>
              <a:t>, è già </a:t>
            </a:r>
            <a:r>
              <a:rPr lang="it-IT" sz="2000" b="1" dirty="0"/>
              <a:t>pienamente usufruibile </a:t>
            </a:r>
            <a:r>
              <a:rPr lang="it-IT" sz="2000" dirty="0"/>
              <a:t>(in quanto già in grado di importare interi </a:t>
            </a:r>
            <a:r>
              <a:rPr lang="it-IT" sz="2000" b="1" dirty="0"/>
              <a:t>flussi di richieste</a:t>
            </a:r>
            <a:r>
              <a:rPr lang="it-IT" sz="2000" dirty="0"/>
              <a:t> di Tickets, </a:t>
            </a:r>
            <a:r>
              <a:rPr lang="it-IT" sz="2000" b="1" dirty="0"/>
              <a:t>recepirne altri</a:t>
            </a:r>
            <a:r>
              <a:rPr lang="it-IT" sz="2000" dirty="0"/>
              <a:t> in modalità data-entry, e di </a:t>
            </a:r>
            <a:r>
              <a:rPr lang="it-IT" sz="2000" b="1" dirty="0"/>
              <a:t>predisporne altri ancora</a:t>
            </a:r>
            <a:r>
              <a:rPr lang="it-IT" sz="2000" dirty="0"/>
              <a:t> attingendo a varie fonti alimentanti).</a:t>
            </a:r>
          </a:p>
          <a:p>
            <a:pPr marL="0" indent="0" algn="just">
              <a:buNone/>
            </a:pP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TIP</a:t>
            </a:r>
            <a:r>
              <a:rPr lang="it-IT" sz="2000" dirty="0"/>
              <a:t> può già </a:t>
            </a:r>
            <a:r>
              <a:rPr lang="it-IT" sz="2000" b="1" dirty="0"/>
              <a:t>parzialmente sfruttare </a:t>
            </a:r>
            <a:r>
              <a:rPr lang="it-IT" sz="2000" dirty="0"/>
              <a:t>i dati elaborati da </a:t>
            </a:r>
            <a:r>
              <a:rPr lang="it-IT" sz="2000" b="1" dirty="0">
                <a:solidFill>
                  <a:schemeClr val="bg1">
                    <a:lumMod val="65000"/>
                  </a:schemeClr>
                </a:solidFill>
              </a:rPr>
              <a:t>BB</a:t>
            </a:r>
            <a:r>
              <a:rPr lang="it-IT" sz="2000" dirty="0"/>
              <a:t> ma, per poter far ciò, deve essere </a:t>
            </a:r>
            <a:r>
              <a:rPr lang="it-IT" sz="2000" b="1" dirty="0"/>
              <a:t>trasferita su di un server di produzione</a:t>
            </a:r>
            <a:r>
              <a:rPr lang="it-IT" sz="2000" dirty="0"/>
              <a:t> e necessita di una stored procedure «</a:t>
            </a:r>
            <a:r>
              <a:rPr lang="it-IT" sz="2000" i="1" dirty="0" err="1"/>
              <a:t>wrapper</a:t>
            </a:r>
            <a:r>
              <a:rPr lang="it-IT" sz="2000" dirty="0"/>
              <a:t>» (quasi terminata, in fase di test su dati reali) che la connetta ai dati finali delle elaborazioni di </a:t>
            </a:r>
            <a:r>
              <a:rPr lang="it-IT" sz="2000" b="1" dirty="0">
                <a:solidFill>
                  <a:schemeClr val="bg1">
                    <a:lumMod val="65000"/>
                  </a:schemeClr>
                </a:solidFill>
              </a:rPr>
              <a:t>BB</a:t>
            </a:r>
            <a:r>
              <a:rPr lang="it-IT" sz="2000" dirty="0"/>
              <a:t>.</a:t>
            </a:r>
          </a:p>
          <a:p>
            <a:pPr marL="0" indent="0" algn="just">
              <a:buNone/>
            </a:pPr>
            <a:r>
              <a:rPr lang="it-IT" sz="2000" b="1" dirty="0">
                <a:solidFill>
                  <a:schemeClr val="bg1">
                    <a:lumMod val="65000"/>
                  </a:schemeClr>
                </a:solidFill>
              </a:rPr>
              <a:t>BB</a:t>
            </a:r>
            <a:r>
              <a:rPr lang="it-IT" sz="2000" dirty="0"/>
              <a:t>, come parzialmente descritto nella premessa, </a:t>
            </a:r>
            <a:r>
              <a:rPr lang="it-IT" sz="2000" b="1" dirty="0"/>
              <a:t>necessita di un </a:t>
            </a:r>
            <a:r>
              <a:rPr lang="it-IT" sz="2000" b="1" dirty="0" err="1"/>
              <a:t>pre</a:t>
            </a:r>
            <a:r>
              <a:rPr lang="it-IT" sz="2000" b="1" dirty="0"/>
              <a:t>-allestimento</a:t>
            </a:r>
            <a:r>
              <a:rPr lang="it-IT" sz="2000" dirty="0"/>
              <a:t> manuale per poter erogare i suoi dati a </a:t>
            </a: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TIP</a:t>
            </a:r>
            <a:r>
              <a:rPr lang="it-IT" sz="2000" dirty="0"/>
              <a:t>, e questo </a:t>
            </a:r>
            <a:r>
              <a:rPr lang="it-IT" sz="2000" b="1" dirty="0"/>
              <a:t>potrà avvenire solo quando entrambi </a:t>
            </a:r>
            <a:r>
              <a:rPr lang="it-IT" sz="2000" dirty="0"/>
              <a:t>i prodotti – quello web, </a:t>
            </a: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TIP</a:t>
            </a:r>
            <a:r>
              <a:rPr lang="it-IT" sz="2000" dirty="0"/>
              <a:t>, e quello T-SQL, </a:t>
            </a:r>
            <a:r>
              <a:rPr lang="it-IT" sz="2000" b="1" dirty="0">
                <a:solidFill>
                  <a:schemeClr val="bg1">
                    <a:lumMod val="65000"/>
                  </a:schemeClr>
                </a:solidFill>
              </a:rPr>
              <a:t>BB</a:t>
            </a:r>
            <a:r>
              <a:rPr lang="it-IT" sz="2000" dirty="0"/>
              <a:t> si troveranno </a:t>
            </a:r>
            <a:r>
              <a:rPr lang="it-IT" sz="2000" b="1" dirty="0"/>
              <a:t>allineati nell’ambiente di produzione</a:t>
            </a:r>
            <a:r>
              <a:rPr lang="it-IT" sz="2000" dirty="0"/>
              <a:t>.</a:t>
            </a:r>
          </a:p>
          <a:p>
            <a:pPr marL="0" indent="0" algn="just">
              <a:buNone/>
            </a:pPr>
            <a:r>
              <a:rPr lang="it-IT" sz="2000" b="1" dirty="0" err="1">
                <a:solidFill>
                  <a:schemeClr val="accent2">
                    <a:lumMod val="75000"/>
                  </a:schemeClr>
                </a:solidFill>
              </a:rPr>
              <a:t>T2U</a:t>
            </a:r>
            <a:r>
              <a:rPr lang="it-IT" sz="2000" dirty="0"/>
              <a:t> si trova ancora </a:t>
            </a:r>
            <a:r>
              <a:rPr lang="it-IT" sz="2000" b="1" dirty="0"/>
              <a:t>nella fase di definizione dei «connettori» </a:t>
            </a:r>
            <a:r>
              <a:rPr lang="it-IT" sz="2000" dirty="0"/>
              <a:t>- speciali interfacce che consentano di collegarsi alle preesistenti basi di dati, dislocate in diverse aree geografiche (come da diagrammi che seguono) – </a:t>
            </a:r>
            <a:r>
              <a:rPr lang="it-IT" sz="2000" b="1" dirty="0"/>
              <a:t>nonché nella fase di preparazione dei nuovi «contenitori» </a:t>
            </a:r>
            <a:r>
              <a:rPr lang="it-IT" sz="2000" dirty="0"/>
              <a:t>- oggetti XML che recepiranno i dati di elaborazione intermedia e che saranno manipolati attraverso tecnologia </a:t>
            </a: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XML-</a:t>
            </a:r>
            <a:r>
              <a:rPr lang="it-IT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DML</a:t>
            </a:r>
            <a:r>
              <a:rPr lang="it-IT" sz="2000" dirty="0"/>
              <a:t> – quindi, ad oggi, può solo rappresentare le sue funzionalità e le sue incredibili performances in sporadiche circostanze a titolo puramente dimostrativo, benché sulla totalità dei dati di tutti i server dell’ambiente di produzione grazie agli speciali connettori dei quali si avvale e si avvarrà anche in futuro.</a:t>
            </a:r>
          </a:p>
          <a:p>
            <a:pPr marL="0" indent="0" algn="just"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3796666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B541F0-A82F-4465-A5C9-4A9A09D5E44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2443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u="sng" dirty="0">
                <a:solidFill>
                  <a:schemeClr val="accent1">
                    <a:lumMod val="75000"/>
                  </a:schemeClr>
                </a:solidFill>
              </a:rPr>
              <a:t>Stato dell’arte</a:t>
            </a:r>
            <a:r>
              <a:rPr lang="it-IT" sz="3600" dirty="0">
                <a:solidFill>
                  <a:schemeClr val="accent1">
                    <a:lumMod val="75000"/>
                  </a:schemeClr>
                </a:solidFill>
              </a:rPr>
              <a:t> 3/3</a:t>
            </a:r>
            <a:endParaRPr lang="it-IT" sz="36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0F9721-8363-41E7-97D7-1F3097916347}"/>
              </a:ext>
            </a:extLst>
          </p:cNvPr>
          <p:cNvSpPr txBox="1">
            <a:spLocks/>
          </p:cNvSpPr>
          <p:nvPr/>
        </p:nvSpPr>
        <p:spPr>
          <a:xfrm>
            <a:off x="838200" y="1164922"/>
            <a:ext cx="10515600" cy="501204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2000" dirty="0"/>
              <a:t>L’evoluzione sincrona dei due progetti, </a:t>
            </a:r>
            <a:r>
              <a:rPr lang="it-IT" sz="2000" b="1" dirty="0">
                <a:solidFill>
                  <a:schemeClr val="accent5">
                    <a:lumMod val="75000"/>
                  </a:schemeClr>
                </a:solidFill>
              </a:rPr>
              <a:t>TIP</a:t>
            </a:r>
            <a:r>
              <a:rPr lang="it-IT" sz="2000" dirty="0"/>
              <a:t> e </a:t>
            </a:r>
            <a:r>
              <a:rPr lang="it-IT" sz="2000" b="1" dirty="0" err="1">
                <a:solidFill>
                  <a:schemeClr val="accent2">
                    <a:lumMod val="75000"/>
                  </a:schemeClr>
                </a:solidFill>
              </a:rPr>
              <a:t>T2U</a:t>
            </a:r>
            <a:r>
              <a:rPr lang="it-IT" sz="2000" dirty="0"/>
              <a:t>,  prevede tre stadi evolutivi che sono stati identificati come naturali e imprescindibili in quanto dovranno presupporre dei controlli incrociati durante la loro crescita: gli innegabili vantaggi poc’anzi menzionati non possono prescindere dalla certezza che questi siano anche affidabili, al pari di quelli prodotti fino ad oggi, ritenuti certificabili dagli attuali interlocutori/committenti.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it-IT" sz="2000" dirty="0"/>
              <a:t>Per i tre stadi suindicati sono già state determinate le tempistiche nelle apposite voci di progetto e l’assetto che si andrà a consolidare in ciascuno di questi stadi è rappresentato nei diagrammi che seguono in questa presentazione.</a:t>
            </a:r>
          </a:p>
        </p:txBody>
      </p:sp>
    </p:spTree>
    <p:extLst>
      <p:ext uri="{BB962C8B-B14F-4D97-AF65-F5344CB8AC3E}">
        <p14:creationId xmlns:p14="http://schemas.microsoft.com/office/powerpoint/2010/main" val="193274334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ilindro 95">
            <a:extLst>
              <a:ext uri="{FF2B5EF4-FFF2-40B4-BE49-F238E27FC236}">
                <a16:creationId xmlns:a16="http://schemas.microsoft.com/office/drawing/2014/main" id="{82490A79-15D7-4524-B123-289A0C66B7D0}"/>
              </a:ext>
            </a:extLst>
          </p:cNvPr>
          <p:cNvSpPr/>
          <p:nvPr/>
        </p:nvSpPr>
        <p:spPr>
          <a:xfrm>
            <a:off x="3019021" y="890876"/>
            <a:ext cx="658097" cy="96394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err="1"/>
              <a:t>Raw</a:t>
            </a:r>
            <a:endParaRPr lang="it-IT" sz="1100" dirty="0"/>
          </a:p>
          <a:p>
            <a:pPr algn="ctr"/>
            <a:r>
              <a:rPr lang="it-IT" sz="1100" dirty="0"/>
              <a:t>Data</a:t>
            </a:r>
          </a:p>
          <a:p>
            <a:pPr algn="ctr"/>
            <a:r>
              <a:rPr lang="it-IT" sz="1100" dirty="0" err="1"/>
              <a:t>Gmatica</a:t>
            </a:r>
            <a:endParaRPr lang="it-IT" sz="1100" dirty="0"/>
          </a:p>
        </p:txBody>
      </p:sp>
      <p:sp>
        <p:nvSpPr>
          <p:cNvPr id="94" name="Cubo 93">
            <a:extLst>
              <a:ext uri="{FF2B5EF4-FFF2-40B4-BE49-F238E27FC236}">
                <a16:creationId xmlns:a16="http://schemas.microsoft.com/office/drawing/2014/main" id="{533834A4-063C-4256-A432-E5CD0C2D95A2}"/>
              </a:ext>
            </a:extLst>
          </p:cNvPr>
          <p:cNvSpPr/>
          <p:nvPr/>
        </p:nvSpPr>
        <p:spPr>
          <a:xfrm>
            <a:off x="1906777" y="1088111"/>
            <a:ext cx="1216152" cy="1942661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PIN01</a:t>
            </a:r>
            <a:endParaRPr lang="it-IT" dirty="0"/>
          </a:p>
          <a:p>
            <a:pPr algn="ctr"/>
            <a:r>
              <a:rPr lang="it-IT" dirty="0" err="1"/>
              <a:t>DW</a:t>
            </a:r>
            <a:endParaRPr lang="it-IT" dirty="0"/>
          </a:p>
        </p:txBody>
      </p:sp>
      <p:sp>
        <p:nvSpPr>
          <p:cNvPr id="95" name="Cilindro 94">
            <a:extLst>
              <a:ext uri="{FF2B5EF4-FFF2-40B4-BE49-F238E27FC236}">
                <a16:creationId xmlns:a16="http://schemas.microsoft.com/office/drawing/2014/main" id="{939E02F2-0078-4A49-9620-829AFB22C256}"/>
              </a:ext>
            </a:extLst>
          </p:cNvPr>
          <p:cNvSpPr/>
          <p:nvPr/>
        </p:nvSpPr>
        <p:spPr>
          <a:xfrm>
            <a:off x="2824322" y="2704839"/>
            <a:ext cx="673432" cy="96394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err="1"/>
              <a:t>Raw</a:t>
            </a:r>
            <a:endParaRPr lang="it-IT" sz="1100" dirty="0"/>
          </a:p>
          <a:p>
            <a:pPr algn="ctr"/>
            <a:r>
              <a:rPr lang="it-IT" sz="1100" dirty="0"/>
              <a:t>Data</a:t>
            </a:r>
          </a:p>
          <a:p>
            <a:pPr algn="ctr"/>
            <a:r>
              <a:rPr lang="it-IT" sz="1100" dirty="0"/>
              <a:t>SISAL</a:t>
            </a:r>
          </a:p>
        </p:txBody>
      </p:sp>
      <p:sp>
        <p:nvSpPr>
          <p:cNvPr id="97" name="Cilindro 96">
            <a:extLst>
              <a:ext uri="{FF2B5EF4-FFF2-40B4-BE49-F238E27FC236}">
                <a16:creationId xmlns:a16="http://schemas.microsoft.com/office/drawing/2014/main" id="{BF3C7DD0-EE17-4C90-A294-D9EC39C93561}"/>
              </a:ext>
            </a:extLst>
          </p:cNvPr>
          <p:cNvSpPr/>
          <p:nvPr/>
        </p:nvSpPr>
        <p:spPr>
          <a:xfrm>
            <a:off x="2887163" y="1798676"/>
            <a:ext cx="658097" cy="96394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err="1"/>
              <a:t>Raw</a:t>
            </a:r>
            <a:endParaRPr lang="it-IT" sz="1100" dirty="0"/>
          </a:p>
          <a:p>
            <a:pPr algn="ctr"/>
            <a:r>
              <a:rPr lang="it-IT" sz="1100" dirty="0"/>
              <a:t>Data</a:t>
            </a:r>
          </a:p>
          <a:p>
            <a:pPr algn="ctr"/>
            <a:r>
              <a:rPr lang="it-IT" sz="1100" dirty="0" err="1"/>
              <a:t>CODERE</a:t>
            </a:r>
            <a:endParaRPr lang="it-IT" sz="1100" dirty="0"/>
          </a:p>
        </p:txBody>
      </p: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63480293-4BAC-4F3B-9637-DC052F296489}"/>
              </a:ext>
            </a:extLst>
          </p:cNvPr>
          <p:cNvGrpSpPr/>
          <p:nvPr/>
        </p:nvGrpSpPr>
        <p:grpSpPr>
          <a:xfrm>
            <a:off x="4609711" y="4936384"/>
            <a:ext cx="409574" cy="482253"/>
            <a:chOff x="3152776" y="5344871"/>
            <a:chExt cx="1123950" cy="1471507"/>
          </a:xfrm>
        </p:grpSpPr>
        <p:sp>
          <p:nvSpPr>
            <p:cNvPr id="32" name="Elaborazione predefinita 31">
              <a:extLst>
                <a:ext uri="{FF2B5EF4-FFF2-40B4-BE49-F238E27FC236}">
                  <a16:creationId xmlns:a16="http://schemas.microsoft.com/office/drawing/2014/main" id="{7A855446-EDB8-422C-BF2B-9D830A0517FA}"/>
                </a:ext>
              </a:extLst>
            </p:cNvPr>
            <p:cNvSpPr/>
            <p:nvPr/>
          </p:nvSpPr>
          <p:spPr>
            <a:xfrm>
              <a:off x="3152776" y="5344871"/>
              <a:ext cx="1123950" cy="1471507"/>
            </a:xfrm>
            <a:prstGeom prst="flowChartPredefinedProcess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400" dirty="0"/>
            </a:p>
          </p:txBody>
        </p:sp>
        <p:sp>
          <p:nvSpPr>
            <p:cNvPr id="33" name="Memoria interna 32">
              <a:extLst>
                <a:ext uri="{FF2B5EF4-FFF2-40B4-BE49-F238E27FC236}">
                  <a16:creationId xmlns:a16="http://schemas.microsoft.com/office/drawing/2014/main" id="{13427954-10AD-47C5-BC32-597982512B5C}"/>
                </a:ext>
              </a:extLst>
            </p:cNvPr>
            <p:cNvSpPr/>
            <p:nvPr/>
          </p:nvSpPr>
          <p:spPr>
            <a:xfrm>
              <a:off x="3367494" y="5755014"/>
              <a:ext cx="339924" cy="476940"/>
            </a:xfrm>
            <a:prstGeom prst="flowChartInternalStorag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Memoria interna 33">
              <a:extLst>
                <a:ext uri="{FF2B5EF4-FFF2-40B4-BE49-F238E27FC236}">
                  <a16:creationId xmlns:a16="http://schemas.microsoft.com/office/drawing/2014/main" id="{32CD6C9D-1B16-4B53-A328-A8EA5D33D908}"/>
                </a:ext>
              </a:extLst>
            </p:cNvPr>
            <p:cNvSpPr/>
            <p:nvPr/>
          </p:nvSpPr>
          <p:spPr>
            <a:xfrm>
              <a:off x="3745319" y="5755014"/>
              <a:ext cx="339924" cy="476940"/>
            </a:xfrm>
            <a:prstGeom prst="flowChartInternalStorag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Memoria interna 34">
              <a:extLst>
                <a:ext uri="{FF2B5EF4-FFF2-40B4-BE49-F238E27FC236}">
                  <a16:creationId xmlns:a16="http://schemas.microsoft.com/office/drawing/2014/main" id="{D0D75834-4153-41C6-8348-22275569E93D}"/>
                </a:ext>
              </a:extLst>
            </p:cNvPr>
            <p:cNvSpPr/>
            <p:nvPr/>
          </p:nvSpPr>
          <p:spPr>
            <a:xfrm>
              <a:off x="3367494" y="6269364"/>
              <a:ext cx="339924" cy="476940"/>
            </a:xfrm>
            <a:prstGeom prst="flowChartInternalStorag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Memoria interna 35">
              <a:extLst>
                <a:ext uri="{FF2B5EF4-FFF2-40B4-BE49-F238E27FC236}">
                  <a16:creationId xmlns:a16="http://schemas.microsoft.com/office/drawing/2014/main" id="{83482FDB-F52F-4703-8EFF-112D521CDF96}"/>
                </a:ext>
              </a:extLst>
            </p:cNvPr>
            <p:cNvSpPr/>
            <p:nvPr/>
          </p:nvSpPr>
          <p:spPr>
            <a:xfrm>
              <a:off x="3745319" y="6269364"/>
              <a:ext cx="339924" cy="476940"/>
            </a:xfrm>
            <a:prstGeom prst="flowChartInternalStorag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A19E803D-16EF-4F55-98F7-B8659F7D75BE}"/>
              </a:ext>
            </a:extLst>
          </p:cNvPr>
          <p:cNvGrpSpPr/>
          <p:nvPr/>
        </p:nvGrpSpPr>
        <p:grpSpPr>
          <a:xfrm>
            <a:off x="5354561" y="4936384"/>
            <a:ext cx="409574" cy="482253"/>
            <a:chOff x="3152776" y="5344871"/>
            <a:chExt cx="1123950" cy="1471507"/>
          </a:xfrm>
        </p:grpSpPr>
        <p:sp>
          <p:nvSpPr>
            <p:cNvPr id="38" name="Elaborazione predefinita 37">
              <a:extLst>
                <a:ext uri="{FF2B5EF4-FFF2-40B4-BE49-F238E27FC236}">
                  <a16:creationId xmlns:a16="http://schemas.microsoft.com/office/drawing/2014/main" id="{64202E5F-BF13-41A6-AFF5-3DE162AD397E}"/>
                </a:ext>
              </a:extLst>
            </p:cNvPr>
            <p:cNvSpPr/>
            <p:nvPr/>
          </p:nvSpPr>
          <p:spPr>
            <a:xfrm>
              <a:off x="3152776" y="5344871"/>
              <a:ext cx="1123950" cy="1471507"/>
            </a:xfrm>
            <a:prstGeom prst="flowChartPredefinedProcess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400" dirty="0"/>
            </a:p>
          </p:txBody>
        </p:sp>
        <p:sp>
          <p:nvSpPr>
            <p:cNvPr id="39" name="Memoria interna 38">
              <a:extLst>
                <a:ext uri="{FF2B5EF4-FFF2-40B4-BE49-F238E27FC236}">
                  <a16:creationId xmlns:a16="http://schemas.microsoft.com/office/drawing/2014/main" id="{E3ED4610-DA3B-4698-BD4F-E8864931CE9E}"/>
                </a:ext>
              </a:extLst>
            </p:cNvPr>
            <p:cNvSpPr/>
            <p:nvPr/>
          </p:nvSpPr>
          <p:spPr>
            <a:xfrm>
              <a:off x="3367494" y="5755014"/>
              <a:ext cx="339924" cy="476940"/>
            </a:xfrm>
            <a:prstGeom prst="flowChartInternalStorag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Memoria interna 39">
              <a:extLst>
                <a:ext uri="{FF2B5EF4-FFF2-40B4-BE49-F238E27FC236}">
                  <a16:creationId xmlns:a16="http://schemas.microsoft.com/office/drawing/2014/main" id="{AED23AEF-58B6-41E6-9DCC-C9A28922F208}"/>
                </a:ext>
              </a:extLst>
            </p:cNvPr>
            <p:cNvSpPr/>
            <p:nvPr/>
          </p:nvSpPr>
          <p:spPr>
            <a:xfrm>
              <a:off x="3745319" y="5755014"/>
              <a:ext cx="339924" cy="476940"/>
            </a:xfrm>
            <a:prstGeom prst="flowChartInternalStorag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Memoria interna 40">
              <a:extLst>
                <a:ext uri="{FF2B5EF4-FFF2-40B4-BE49-F238E27FC236}">
                  <a16:creationId xmlns:a16="http://schemas.microsoft.com/office/drawing/2014/main" id="{1A7351A4-62EE-4B04-812C-FEE99FE0C848}"/>
                </a:ext>
              </a:extLst>
            </p:cNvPr>
            <p:cNvSpPr/>
            <p:nvPr/>
          </p:nvSpPr>
          <p:spPr>
            <a:xfrm>
              <a:off x="3367494" y="6269364"/>
              <a:ext cx="339924" cy="476940"/>
            </a:xfrm>
            <a:prstGeom prst="flowChartInternalStorag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Memoria interna 41">
              <a:extLst>
                <a:ext uri="{FF2B5EF4-FFF2-40B4-BE49-F238E27FC236}">
                  <a16:creationId xmlns:a16="http://schemas.microsoft.com/office/drawing/2014/main" id="{8887F327-177F-44FA-9C1A-D195DE3C6D9C}"/>
                </a:ext>
              </a:extLst>
            </p:cNvPr>
            <p:cNvSpPr/>
            <p:nvPr/>
          </p:nvSpPr>
          <p:spPr>
            <a:xfrm>
              <a:off x="3745319" y="6269364"/>
              <a:ext cx="339924" cy="476940"/>
            </a:xfrm>
            <a:prstGeom prst="flowChartInternalStorag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D583303-7E97-432C-AD9B-031470923B1F}"/>
              </a:ext>
            </a:extLst>
          </p:cNvPr>
          <p:cNvGrpSpPr/>
          <p:nvPr/>
        </p:nvGrpSpPr>
        <p:grpSpPr>
          <a:xfrm>
            <a:off x="6107717" y="4936384"/>
            <a:ext cx="409574" cy="482253"/>
            <a:chOff x="3152776" y="5344871"/>
            <a:chExt cx="1123950" cy="1471507"/>
          </a:xfrm>
        </p:grpSpPr>
        <p:sp>
          <p:nvSpPr>
            <p:cNvPr id="44" name="Elaborazione predefinita 43">
              <a:extLst>
                <a:ext uri="{FF2B5EF4-FFF2-40B4-BE49-F238E27FC236}">
                  <a16:creationId xmlns:a16="http://schemas.microsoft.com/office/drawing/2014/main" id="{E60B1FC9-C36E-4D1C-A3D7-C1030DC78CDE}"/>
                </a:ext>
              </a:extLst>
            </p:cNvPr>
            <p:cNvSpPr/>
            <p:nvPr/>
          </p:nvSpPr>
          <p:spPr>
            <a:xfrm>
              <a:off x="3152776" y="5344871"/>
              <a:ext cx="1123950" cy="1471507"/>
            </a:xfrm>
            <a:prstGeom prst="flowChartPredefinedProcess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400" dirty="0"/>
            </a:p>
          </p:txBody>
        </p:sp>
        <p:sp>
          <p:nvSpPr>
            <p:cNvPr id="45" name="Memoria interna 44">
              <a:extLst>
                <a:ext uri="{FF2B5EF4-FFF2-40B4-BE49-F238E27FC236}">
                  <a16:creationId xmlns:a16="http://schemas.microsoft.com/office/drawing/2014/main" id="{D079DCD8-3758-493A-ACDD-770F8B4CAC42}"/>
                </a:ext>
              </a:extLst>
            </p:cNvPr>
            <p:cNvSpPr/>
            <p:nvPr/>
          </p:nvSpPr>
          <p:spPr>
            <a:xfrm>
              <a:off x="3367494" y="5755014"/>
              <a:ext cx="339924" cy="476940"/>
            </a:xfrm>
            <a:prstGeom prst="flowChartInternalStorag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Memoria interna 45">
              <a:extLst>
                <a:ext uri="{FF2B5EF4-FFF2-40B4-BE49-F238E27FC236}">
                  <a16:creationId xmlns:a16="http://schemas.microsoft.com/office/drawing/2014/main" id="{76FA8F61-8082-43C6-B178-3D40F540EC9E}"/>
                </a:ext>
              </a:extLst>
            </p:cNvPr>
            <p:cNvSpPr/>
            <p:nvPr/>
          </p:nvSpPr>
          <p:spPr>
            <a:xfrm>
              <a:off x="3745319" y="5755014"/>
              <a:ext cx="339924" cy="476940"/>
            </a:xfrm>
            <a:prstGeom prst="flowChartInternalStorag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Memoria interna 46">
              <a:extLst>
                <a:ext uri="{FF2B5EF4-FFF2-40B4-BE49-F238E27FC236}">
                  <a16:creationId xmlns:a16="http://schemas.microsoft.com/office/drawing/2014/main" id="{262220D2-3067-442C-B4F1-28DF09185AA2}"/>
                </a:ext>
              </a:extLst>
            </p:cNvPr>
            <p:cNvSpPr/>
            <p:nvPr/>
          </p:nvSpPr>
          <p:spPr>
            <a:xfrm>
              <a:off x="3367494" y="6269364"/>
              <a:ext cx="339924" cy="476940"/>
            </a:xfrm>
            <a:prstGeom prst="flowChartInternalStorag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Memoria interna 47">
              <a:extLst>
                <a:ext uri="{FF2B5EF4-FFF2-40B4-BE49-F238E27FC236}">
                  <a16:creationId xmlns:a16="http://schemas.microsoft.com/office/drawing/2014/main" id="{07988A53-BD5A-4118-9E1A-651E8ADA4898}"/>
                </a:ext>
              </a:extLst>
            </p:cNvPr>
            <p:cNvSpPr/>
            <p:nvPr/>
          </p:nvSpPr>
          <p:spPr>
            <a:xfrm>
              <a:off x="3745319" y="6269364"/>
              <a:ext cx="339924" cy="476940"/>
            </a:xfrm>
            <a:prstGeom prst="flowChartInternalStorag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36F8AB44-98FE-4887-B2DD-ACE9730A2C0C}"/>
              </a:ext>
            </a:extLst>
          </p:cNvPr>
          <p:cNvGrpSpPr/>
          <p:nvPr/>
        </p:nvGrpSpPr>
        <p:grpSpPr>
          <a:xfrm>
            <a:off x="6881030" y="4931532"/>
            <a:ext cx="1123950" cy="1471507"/>
            <a:chOff x="3152776" y="5344871"/>
            <a:chExt cx="1123950" cy="1471507"/>
          </a:xfrm>
        </p:grpSpPr>
        <p:sp>
          <p:nvSpPr>
            <p:cNvPr id="29" name="Elaborazione predefinita 28">
              <a:extLst>
                <a:ext uri="{FF2B5EF4-FFF2-40B4-BE49-F238E27FC236}">
                  <a16:creationId xmlns:a16="http://schemas.microsoft.com/office/drawing/2014/main" id="{728ED985-BD7F-47B0-AACB-DA775B097EF6}"/>
                </a:ext>
              </a:extLst>
            </p:cNvPr>
            <p:cNvSpPr/>
            <p:nvPr/>
          </p:nvSpPr>
          <p:spPr>
            <a:xfrm>
              <a:off x="3152776" y="5344871"/>
              <a:ext cx="1123950" cy="1471507"/>
            </a:xfrm>
            <a:prstGeom prst="flowChartPredefinedProcess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Temporary</a:t>
              </a:r>
            </a:p>
            <a:p>
              <a:pPr algn="ctr"/>
              <a:r>
                <a:rPr lang="it-IT" sz="1100" dirty="0"/>
                <a:t>Tables</a:t>
              </a:r>
            </a:p>
            <a:p>
              <a:pPr algn="ctr"/>
              <a:endParaRPr lang="it-IT" sz="1400" dirty="0"/>
            </a:p>
            <a:p>
              <a:pPr algn="ctr"/>
              <a:endParaRPr lang="it-IT" sz="1400" dirty="0"/>
            </a:p>
            <a:p>
              <a:pPr algn="ctr"/>
              <a:endParaRPr lang="it-IT" sz="1400" dirty="0"/>
            </a:p>
            <a:p>
              <a:pPr algn="ctr"/>
              <a:endParaRPr lang="it-IT" sz="1400" dirty="0"/>
            </a:p>
            <a:p>
              <a:pPr algn="ctr"/>
              <a:endParaRPr lang="it-IT" sz="1400" dirty="0"/>
            </a:p>
          </p:txBody>
        </p:sp>
        <p:sp>
          <p:nvSpPr>
            <p:cNvPr id="9" name="Memoria interna 8">
              <a:extLst>
                <a:ext uri="{FF2B5EF4-FFF2-40B4-BE49-F238E27FC236}">
                  <a16:creationId xmlns:a16="http://schemas.microsoft.com/office/drawing/2014/main" id="{FDDD1292-39CE-401C-8961-EFB8802ED87F}"/>
                </a:ext>
              </a:extLst>
            </p:cNvPr>
            <p:cNvSpPr/>
            <p:nvPr/>
          </p:nvSpPr>
          <p:spPr>
            <a:xfrm>
              <a:off x="3367494" y="5755014"/>
              <a:ext cx="339924" cy="476940"/>
            </a:xfrm>
            <a:prstGeom prst="flowChartInternalStorag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Memoria interna 25">
              <a:extLst>
                <a:ext uri="{FF2B5EF4-FFF2-40B4-BE49-F238E27FC236}">
                  <a16:creationId xmlns:a16="http://schemas.microsoft.com/office/drawing/2014/main" id="{4A2423F8-0C3E-451E-8D61-2B41E496988C}"/>
                </a:ext>
              </a:extLst>
            </p:cNvPr>
            <p:cNvSpPr/>
            <p:nvPr/>
          </p:nvSpPr>
          <p:spPr>
            <a:xfrm>
              <a:off x="3745319" y="5755014"/>
              <a:ext cx="339924" cy="476940"/>
            </a:xfrm>
            <a:prstGeom prst="flowChartInternalStorag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Memoria interna 26">
              <a:extLst>
                <a:ext uri="{FF2B5EF4-FFF2-40B4-BE49-F238E27FC236}">
                  <a16:creationId xmlns:a16="http://schemas.microsoft.com/office/drawing/2014/main" id="{8FA47815-8911-463E-B6AC-1CF2514BB179}"/>
                </a:ext>
              </a:extLst>
            </p:cNvPr>
            <p:cNvSpPr/>
            <p:nvPr/>
          </p:nvSpPr>
          <p:spPr>
            <a:xfrm>
              <a:off x="3367494" y="6269364"/>
              <a:ext cx="339924" cy="476940"/>
            </a:xfrm>
            <a:prstGeom prst="flowChartInternalStorag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Memoria interna 27">
              <a:extLst>
                <a:ext uri="{FF2B5EF4-FFF2-40B4-BE49-F238E27FC236}">
                  <a16:creationId xmlns:a16="http://schemas.microsoft.com/office/drawing/2014/main" id="{22EE5950-50AB-401A-B677-8315EDFBFE2E}"/>
                </a:ext>
              </a:extLst>
            </p:cNvPr>
            <p:cNvSpPr/>
            <p:nvPr/>
          </p:nvSpPr>
          <p:spPr>
            <a:xfrm>
              <a:off x="3745319" y="6269364"/>
              <a:ext cx="339924" cy="476940"/>
            </a:xfrm>
            <a:prstGeom prst="flowChartInternalStorag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49B0DC7-BDA6-41CB-893E-19548463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388"/>
          </a:xfrm>
        </p:spPr>
        <p:txBody>
          <a:bodyPr>
            <a:normAutofit fontScale="90000"/>
          </a:bodyPr>
          <a:lstStyle/>
          <a:p>
            <a:pPr algn="r"/>
            <a:r>
              <a:rPr lang="it-IT" sz="3600" dirty="0">
                <a:solidFill>
                  <a:srgbClr val="C00000"/>
                </a:solidFill>
              </a:rPr>
              <a:t>Assetto stadio/fase «zero» (ad oggi)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5AA8E640-E79A-409F-9E06-50EF417A0794}"/>
              </a:ext>
            </a:extLst>
          </p:cNvPr>
          <p:cNvSpPr/>
          <p:nvPr/>
        </p:nvSpPr>
        <p:spPr>
          <a:xfrm>
            <a:off x="5042693" y="1288875"/>
            <a:ext cx="1216152" cy="1942661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POM</a:t>
            </a:r>
            <a:endParaRPr lang="it-IT" dirty="0"/>
          </a:p>
          <a:p>
            <a:pPr algn="ctr"/>
            <a:r>
              <a:rPr lang="it-IT" dirty="0" err="1"/>
              <a:t>MON</a:t>
            </a:r>
            <a:endParaRPr lang="it-IT" dirty="0"/>
          </a:p>
          <a:p>
            <a:pPr algn="ctr"/>
            <a:r>
              <a:rPr lang="it-IT" dirty="0"/>
              <a:t>01</a:t>
            </a:r>
          </a:p>
        </p:txBody>
      </p:sp>
      <p:sp>
        <p:nvSpPr>
          <p:cNvPr id="10" name="Cilindro 9">
            <a:extLst>
              <a:ext uri="{FF2B5EF4-FFF2-40B4-BE49-F238E27FC236}">
                <a16:creationId xmlns:a16="http://schemas.microsoft.com/office/drawing/2014/main" id="{E58040CF-225D-4772-B716-B481F9657FE0}"/>
              </a:ext>
            </a:extLst>
          </p:cNvPr>
          <p:cNvSpPr/>
          <p:nvPr/>
        </p:nvSpPr>
        <p:spPr>
          <a:xfrm>
            <a:off x="4658840" y="1363297"/>
            <a:ext cx="581334" cy="791708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/>
              <a:t>Tickets</a:t>
            </a:r>
          </a:p>
        </p:txBody>
      </p:sp>
      <p:sp>
        <p:nvSpPr>
          <p:cNvPr id="11" name="Cilindro 10">
            <a:extLst>
              <a:ext uri="{FF2B5EF4-FFF2-40B4-BE49-F238E27FC236}">
                <a16:creationId xmlns:a16="http://schemas.microsoft.com/office/drawing/2014/main" id="{118F5394-7651-4F9F-8E09-C204FC36835E}"/>
              </a:ext>
            </a:extLst>
          </p:cNvPr>
          <p:cNvSpPr/>
          <p:nvPr/>
        </p:nvSpPr>
        <p:spPr>
          <a:xfrm>
            <a:off x="4132364" y="2883938"/>
            <a:ext cx="673432" cy="96394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err="1"/>
              <a:t>Raw</a:t>
            </a:r>
            <a:endParaRPr lang="it-IT" sz="1100" dirty="0"/>
          </a:p>
          <a:p>
            <a:pPr algn="ctr"/>
            <a:r>
              <a:rPr lang="it-IT" sz="1100" dirty="0"/>
              <a:t>Data</a:t>
            </a:r>
          </a:p>
          <a:p>
            <a:pPr algn="ctr"/>
            <a:r>
              <a:rPr lang="it-IT" sz="1100" dirty="0"/>
              <a:t>SISAL</a:t>
            </a:r>
          </a:p>
        </p:txBody>
      </p:sp>
      <p:sp>
        <p:nvSpPr>
          <p:cNvPr id="13" name="Cilindro 12">
            <a:extLst>
              <a:ext uri="{FF2B5EF4-FFF2-40B4-BE49-F238E27FC236}">
                <a16:creationId xmlns:a16="http://schemas.microsoft.com/office/drawing/2014/main" id="{03399D3D-54F1-4CD7-A092-7F40BCE92BC5}"/>
              </a:ext>
            </a:extLst>
          </p:cNvPr>
          <p:cNvSpPr/>
          <p:nvPr/>
        </p:nvSpPr>
        <p:spPr>
          <a:xfrm>
            <a:off x="4920100" y="2883938"/>
            <a:ext cx="658097" cy="96394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err="1"/>
              <a:t>Raw</a:t>
            </a:r>
            <a:endParaRPr lang="it-IT" sz="1100" dirty="0"/>
          </a:p>
          <a:p>
            <a:pPr algn="ctr"/>
            <a:r>
              <a:rPr lang="it-IT" sz="1100" dirty="0"/>
              <a:t>Data</a:t>
            </a:r>
          </a:p>
          <a:p>
            <a:pPr algn="ctr"/>
            <a:r>
              <a:rPr lang="it-IT" sz="1100" dirty="0" err="1"/>
              <a:t>Gmatica</a:t>
            </a:r>
            <a:endParaRPr lang="it-IT" sz="1100" dirty="0"/>
          </a:p>
        </p:txBody>
      </p:sp>
      <p:sp>
        <p:nvSpPr>
          <p:cNvPr id="14" name="Cilindro 13">
            <a:extLst>
              <a:ext uri="{FF2B5EF4-FFF2-40B4-BE49-F238E27FC236}">
                <a16:creationId xmlns:a16="http://schemas.microsoft.com/office/drawing/2014/main" id="{A5F7C74A-675C-4E6A-A727-0EA21E268940}"/>
              </a:ext>
            </a:extLst>
          </p:cNvPr>
          <p:cNvSpPr/>
          <p:nvPr/>
        </p:nvSpPr>
        <p:spPr>
          <a:xfrm>
            <a:off x="5661310" y="2883937"/>
            <a:ext cx="658097" cy="96394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err="1"/>
              <a:t>Raw</a:t>
            </a:r>
            <a:endParaRPr lang="it-IT" sz="1100" dirty="0"/>
          </a:p>
          <a:p>
            <a:pPr algn="ctr"/>
            <a:r>
              <a:rPr lang="it-IT" sz="1100" dirty="0"/>
              <a:t>Data</a:t>
            </a:r>
          </a:p>
          <a:p>
            <a:pPr algn="ctr"/>
            <a:r>
              <a:rPr lang="it-IT" sz="1100" dirty="0" err="1"/>
              <a:t>CODERE</a:t>
            </a:r>
            <a:endParaRPr lang="it-IT" sz="1100" dirty="0"/>
          </a:p>
        </p:txBody>
      </p:sp>
      <p:sp>
        <p:nvSpPr>
          <p:cNvPr id="15" name="Cilindro 14">
            <a:extLst>
              <a:ext uri="{FF2B5EF4-FFF2-40B4-BE49-F238E27FC236}">
                <a16:creationId xmlns:a16="http://schemas.microsoft.com/office/drawing/2014/main" id="{ECF62AB3-A818-4C9C-B93B-25C9B906DFAF}"/>
              </a:ext>
            </a:extLst>
          </p:cNvPr>
          <p:cNvSpPr/>
          <p:nvPr/>
        </p:nvSpPr>
        <p:spPr>
          <a:xfrm>
            <a:off x="6414191" y="2883936"/>
            <a:ext cx="658097" cy="96394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err="1"/>
              <a:t>Raw</a:t>
            </a:r>
            <a:endParaRPr lang="it-IT" sz="1100" dirty="0"/>
          </a:p>
          <a:p>
            <a:pPr algn="ctr"/>
            <a:r>
              <a:rPr lang="it-IT" sz="1100" dirty="0"/>
              <a:t>Data</a:t>
            </a:r>
          </a:p>
          <a:p>
            <a:pPr algn="ctr"/>
            <a:r>
              <a:rPr lang="it-IT" sz="1100" dirty="0"/>
              <a:t>…</a:t>
            </a:r>
          </a:p>
        </p:txBody>
      </p:sp>
      <p:sp>
        <p:nvSpPr>
          <p:cNvPr id="19" name="Cilindro 18">
            <a:extLst>
              <a:ext uri="{FF2B5EF4-FFF2-40B4-BE49-F238E27FC236}">
                <a16:creationId xmlns:a16="http://schemas.microsoft.com/office/drawing/2014/main" id="{91803E8D-7C27-4128-A02F-DA9B3992718C}"/>
              </a:ext>
            </a:extLst>
          </p:cNvPr>
          <p:cNvSpPr/>
          <p:nvPr/>
        </p:nvSpPr>
        <p:spPr>
          <a:xfrm>
            <a:off x="4296689" y="3643084"/>
            <a:ext cx="673432" cy="96394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dirty="0"/>
          </a:p>
          <a:p>
            <a:pPr algn="ctr"/>
            <a:r>
              <a:rPr lang="it-IT" sz="1100" dirty="0" err="1"/>
              <a:t>AGS</a:t>
            </a:r>
            <a:endParaRPr lang="it-IT" sz="1100" dirty="0"/>
          </a:p>
          <a:p>
            <a:pPr algn="ctr"/>
            <a:r>
              <a:rPr lang="it-IT" sz="800" dirty="0"/>
              <a:t>Elaborate</a:t>
            </a:r>
          </a:p>
          <a:p>
            <a:pPr algn="ctr"/>
            <a:r>
              <a:rPr lang="it-IT" sz="800" dirty="0"/>
              <a:t>Agile</a:t>
            </a:r>
          </a:p>
          <a:p>
            <a:pPr algn="ctr"/>
            <a:r>
              <a:rPr lang="it-IT" sz="1100" dirty="0"/>
              <a:t>SISAL</a:t>
            </a:r>
          </a:p>
        </p:txBody>
      </p:sp>
      <p:sp>
        <p:nvSpPr>
          <p:cNvPr id="20" name="Cilindro 19">
            <a:extLst>
              <a:ext uri="{FF2B5EF4-FFF2-40B4-BE49-F238E27FC236}">
                <a16:creationId xmlns:a16="http://schemas.microsoft.com/office/drawing/2014/main" id="{AD531686-4045-43F7-97FE-E2C4662CC5B8}"/>
              </a:ext>
            </a:extLst>
          </p:cNvPr>
          <p:cNvSpPr/>
          <p:nvPr/>
        </p:nvSpPr>
        <p:spPr>
          <a:xfrm>
            <a:off x="5084425" y="3643084"/>
            <a:ext cx="658097" cy="96394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dirty="0"/>
          </a:p>
          <a:p>
            <a:pPr algn="ctr"/>
            <a:r>
              <a:rPr lang="it-IT" sz="1100" dirty="0" err="1"/>
              <a:t>AGS</a:t>
            </a:r>
            <a:endParaRPr lang="it-IT" sz="1100" dirty="0"/>
          </a:p>
          <a:p>
            <a:pPr algn="ctr"/>
            <a:r>
              <a:rPr lang="it-IT" sz="800" dirty="0"/>
              <a:t>Elaborate</a:t>
            </a:r>
          </a:p>
          <a:p>
            <a:pPr algn="ctr"/>
            <a:r>
              <a:rPr lang="it-IT" sz="800" dirty="0"/>
              <a:t>Agile</a:t>
            </a:r>
          </a:p>
          <a:p>
            <a:pPr algn="ctr"/>
            <a:r>
              <a:rPr lang="it-IT" sz="1100" dirty="0" err="1"/>
              <a:t>Gmatica</a:t>
            </a:r>
            <a:endParaRPr lang="it-IT" sz="1100" dirty="0"/>
          </a:p>
        </p:txBody>
      </p:sp>
      <p:sp>
        <p:nvSpPr>
          <p:cNvPr id="21" name="Cilindro 20">
            <a:extLst>
              <a:ext uri="{FF2B5EF4-FFF2-40B4-BE49-F238E27FC236}">
                <a16:creationId xmlns:a16="http://schemas.microsoft.com/office/drawing/2014/main" id="{A6A19EEB-93BA-499B-979E-C3A36E4E9C13}"/>
              </a:ext>
            </a:extLst>
          </p:cNvPr>
          <p:cNvSpPr/>
          <p:nvPr/>
        </p:nvSpPr>
        <p:spPr>
          <a:xfrm>
            <a:off x="5825635" y="3643083"/>
            <a:ext cx="658097" cy="96394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dirty="0"/>
          </a:p>
          <a:p>
            <a:pPr algn="ctr"/>
            <a:r>
              <a:rPr lang="it-IT" sz="1100" dirty="0" err="1"/>
              <a:t>AGS</a:t>
            </a:r>
            <a:endParaRPr lang="it-IT" sz="1100" dirty="0"/>
          </a:p>
          <a:p>
            <a:pPr algn="ctr"/>
            <a:r>
              <a:rPr lang="it-IT" sz="800" dirty="0"/>
              <a:t>Elaborate</a:t>
            </a:r>
          </a:p>
          <a:p>
            <a:pPr algn="ctr"/>
            <a:r>
              <a:rPr lang="it-IT" sz="800" dirty="0"/>
              <a:t>Agile</a:t>
            </a:r>
          </a:p>
          <a:p>
            <a:pPr algn="ctr"/>
            <a:r>
              <a:rPr lang="it-IT" sz="1100" dirty="0" err="1"/>
              <a:t>CODERE</a:t>
            </a:r>
            <a:endParaRPr lang="it-IT" sz="1100" dirty="0"/>
          </a:p>
        </p:txBody>
      </p:sp>
      <p:sp>
        <p:nvSpPr>
          <p:cNvPr id="22" name="Cilindro 21">
            <a:extLst>
              <a:ext uri="{FF2B5EF4-FFF2-40B4-BE49-F238E27FC236}">
                <a16:creationId xmlns:a16="http://schemas.microsoft.com/office/drawing/2014/main" id="{AD8036F7-C606-4BD0-99F2-4CAFAAB9F954}"/>
              </a:ext>
            </a:extLst>
          </p:cNvPr>
          <p:cNvSpPr/>
          <p:nvPr/>
        </p:nvSpPr>
        <p:spPr>
          <a:xfrm>
            <a:off x="6578516" y="3643082"/>
            <a:ext cx="658097" cy="96394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dirty="0"/>
          </a:p>
          <a:p>
            <a:pPr algn="ctr"/>
            <a:r>
              <a:rPr lang="it-IT" sz="1100" dirty="0" err="1"/>
              <a:t>AGS</a:t>
            </a:r>
            <a:endParaRPr lang="it-IT" sz="1100" dirty="0"/>
          </a:p>
          <a:p>
            <a:pPr algn="ctr"/>
            <a:r>
              <a:rPr lang="it-IT" sz="800" dirty="0"/>
              <a:t>Elaborate</a:t>
            </a:r>
          </a:p>
          <a:p>
            <a:pPr algn="ctr"/>
            <a:r>
              <a:rPr lang="it-IT" sz="800" dirty="0"/>
              <a:t>Agile</a:t>
            </a:r>
          </a:p>
          <a:p>
            <a:pPr algn="ctr"/>
            <a:r>
              <a:rPr lang="it-IT" sz="1100" dirty="0"/>
              <a:t>…</a:t>
            </a:r>
          </a:p>
        </p:txBody>
      </p:sp>
      <p:sp>
        <p:nvSpPr>
          <p:cNvPr id="8" name="Documento multiplo 7">
            <a:extLst>
              <a:ext uri="{FF2B5EF4-FFF2-40B4-BE49-F238E27FC236}">
                <a16:creationId xmlns:a16="http://schemas.microsoft.com/office/drawing/2014/main" id="{B17C01D2-792A-41E2-A7B8-F07033E09EFB}"/>
              </a:ext>
            </a:extLst>
          </p:cNvPr>
          <p:cNvSpPr/>
          <p:nvPr/>
        </p:nvSpPr>
        <p:spPr>
          <a:xfrm>
            <a:off x="4377748" y="4562576"/>
            <a:ext cx="511313" cy="46603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BB</a:t>
            </a:r>
          </a:p>
        </p:txBody>
      </p:sp>
      <p:sp>
        <p:nvSpPr>
          <p:cNvPr id="16" name="Documento multiplo 15">
            <a:extLst>
              <a:ext uri="{FF2B5EF4-FFF2-40B4-BE49-F238E27FC236}">
                <a16:creationId xmlns:a16="http://schemas.microsoft.com/office/drawing/2014/main" id="{C6D03F29-AFA6-4D25-87C5-A549EB76CC0E}"/>
              </a:ext>
            </a:extLst>
          </p:cNvPr>
          <p:cNvSpPr/>
          <p:nvPr/>
        </p:nvSpPr>
        <p:spPr>
          <a:xfrm>
            <a:off x="5160752" y="4562576"/>
            <a:ext cx="511313" cy="46603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BB</a:t>
            </a:r>
          </a:p>
        </p:txBody>
      </p:sp>
      <p:sp>
        <p:nvSpPr>
          <p:cNvPr id="17" name="Documento multiplo 16">
            <a:extLst>
              <a:ext uri="{FF2B5EF4-FFF2-40B4-BE49-F238E27FC236}">
                <a16:creationId xmlns:a16="http://schemas.microsoft.com/office/drawing/2014/main" id="{9CF46EF2-A143-452D-A1E1-BE7678090C85}"/>
              </a:ext>
            </a:extLst>
          </p:cNvPr>
          <p:cNvSpPr/>
          <p:nvPr/>
        </p:nvSpPr>
        <p:spPr>
          <a:xfrm>
            <a:off x="5930616" y="4562576"/>
            <a:ext cx="511313" cy="46603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BB</a:t>
            </a:r>
          </a:p>
        </p:txBody>
      </p:sp>
      <p:sp>
        <p:nvSpPr>
          <p:cNvPr id="18" name="Documento multiplo 17">
            <a:extLst>
              <a:ext uri="{FF2B5EF4-FFF2-40B4-BE49-F238E27FC236}">
                <a16:creationId xmlns:a16="http://schemas.microsoft.com/office/drawing/2014/main" id="{15486488-4750-49C5-AF08-214CCF80143A}"/>
              </a:ext>
            </a:extLst>
          </p:cNvPr>
          <p:cNvSpPr/>
          <p:nvPr/>
        </p:nvSpPr>
        <p:spPr>
          <a:xfrm>
            <a:off x="6648057" y="4562573"/>
            <a:ext cx="511313" cy="46603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BB</a:t>
            </a:r>
          </a:p>
        </p:txBody>
      </p:sp>
      <p:sp>
        <p:nvSpPr>
          <p:cNvPr id="50" name="Memoria interna 49">
            <a:extLst>
              <a:ext uri="{FF2B5EF4-FFF2-40B4-BE49-F238E27FC236}">
                <a16:creationId xmlns:a16="http://schemas.microsoft.com/office/drawing/2014/main" id="{69B8BF62-1508-4430-99EF-4B2ABAA44D5F}"/>
              </a:ext>
            </a:extLst>
          </p:cNvPr>
          <p:cNvSpPr/>
          <p:nvPr/>
        </p:nvSpPr>
        <p:spPr>
          <a:xfrm>
            <a:off x="10073128" y="4574887"/>
            <a:ext cx="1377863" cy="1880212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Requests</a:t>
            </a:r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sp>
        <p:nvSpPr>
          <p:cNvPr id="51" name="Rettangolo smussato 50">
            <a:extLst>
              <a:ext uri="{FF2B5EF4-FFF2-40B4-BE49-F238E27FC236}">
                <a16:creationId xmlns:a16="http://schemas.microsoft.com/office/drawing/2014/main" id="{581C115A-1F5C-4A8A-B9B2-4406A99D66D2}"/>
              </a:ext>
            </a:extLst>
          </p:cNvPr>
          <p:cNvSpPr/>
          <p:nvPr/>
        </p:nvSpPr>
        <p:spPr>
          <a:xfrm>
            <a:off x="9425813" y="2780767"/>
            <a:ext cx="2672492" cy="148137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TicketInfoPoint</a:t>
            </a:r>
          </a:p>
          <a:p>
            <a:pPr algn="ctr"/>
            <a:r>
              <a:rPr lang="it-IT" dirty="0"/>
              <a:t>(TIP)</a:t>
            </a: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2A82DD3C-00DB-467D-8E52-3BEDFB104DF5}"/>
              </a:ext>
            </a:extLst>
          </p:cNvPr>
          <p:cNvCxnSpPr>
            <a:stCxn id="51" idx="2"/>
            <a:endCxn id="50" idx="0"/>
          </p:cNvCxnSpPr>
          <p:nvPr/>
        </p:nvCxnSpPr>
        <p:spPr>
          <a:xfrm>
            <a:off x="10762059" y="4262139"/>
            <a:ext cx="1" cy="312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a gomito 56">
            <a:extLst>
              <a:ext uri="{FF2B5EF4-FFF2-40B4-BE49-F238E27FC236}">
                <a16:creationId xmlns:a16="http://schemas.microsoft.com/office/drawing/2014/main" id="{7F3EB7EF-3CBC-4B89-8EFA-B8DFD9745694}"/>
              </a:ext>
            </a:extLst>
          </p:cNvPr>
          <p:cNvCxnSpPr>
            <a:stCxn id="18" idx="3"/>
            <a:endCxn id="15" idx="4"/>
          </p:cNvCxnSpPr>
          <p:nvPr/>
        </p:nvCxnSpPr>
        <p:spPr>
          <a:xfrm flipH="1" flipV="1">
            <a:off x="7072288" y="3365907"/>
            <a:ext cx="87082" cy="1429682"/>
          </a:xfrm>
          <a:prstGeom prst="bentConnector3">
            <a:avLst>
              <a:gd name="adj1" fmla="val -49265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a gomito 60">
            <a:extLst>
              <a:ext uri="{FF2B5EF4-FFF2-40B4-BE49-F238E27FC236}">
                <a16:creationId xmlns:a16="http://schemas.microsoft.com/office/drawing/2014/main" id="{5164E5F1-7742-4188-A84A-1BBB94785BE1}"/>
              </a:ext>
            </a:extLst>
          </p:cNvPr>
          <p:cNvCxnSpPr>
            <a:cxnSpLocks/>
            <a:stCxn id="18" idx="3"/>
            <a:endCxn id="10" idx="4"/>
          </p:cNvCxnSpPr>
          <p:nvPr/>
        </p:nvCxnSpPr>
        <p:spPr>
          <a:xfrm flipH="1" flipV="1">
            <a:off x="5240174" y="1759151"/>
            <a:ext cx="1919196" cy="3036438"/>
          </a:xfrm>
          <a:prstGeom prst="bentConnector3">
            <a:avLst>
              <a:gd name="adj1" fmla="val -11911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Memoria ad accesso sequenziale 62">
            <a:extLst>
              <a:ext uri="{FF2B5EF4-FFF2-40B4-BE49-F238E27FC236}">
                <a16:creationId xmlns:a16="http://schemas.microsoft.com/office/drawing/2014/main" id="{81AD69AD-5E08-4096-8290-839346879DA5}"/>
              </a:ext>
            </a:extLst>
          </p:cNvPr>
          <p:cNvSpPr/>
          <p:nvPr/>
        </p:nvSpPr>
        <p:spPr>
          <a:xfrm>
            <a:off x="8412930" y="5531699"/>
            <a:ext cx="952459" cy="873909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OUT</a:t>
            </a:r>
          </a:p>
          <a:p>
            <a:pPr algn="ctr"/>
            <a:r>
              <a:rPr lang="it-IT" sz="800" dirty="0" err="1"/>
              <a:t>Filesystem</a:t>
            </a:r>
            <a:endParaRPr lang="it-IT" sz="800" dirty="0"/>
          </a:p>
        </p:txBody>
      </p:sp>
      <p:cxnSp>
        <p:nvCxnSpPr>
          <p:cNvPr id="65" name="Connettore a gomito 64">
            <a:extLst>
              <a:ext uri="{FF2B5EF4-FFF2-40B4-BE49-F238E27FC236}">
                <a16:creationId xmlns:a16="http://schemas.microsoft.com/office/drawing/2014/main" id="{99CD4E5E-BBB7-4C68-969C-A7357A123A63}"/>
              </a:ext>
            </a:extLst>
          </p:cNvPr>
          <p:cNvCxnSpPr>
            <a:stCxn id="18" idx="2"/>
            <a:endCxn id="63" idx="0"/>
          </p:cNvCxnSpPr>
          <p:nvPr/>
        </p:nvCxnSpPr>
        <p:spPr>
          <a:xfrm rot="16200000" flipH="1">
            <a:off x="7618288" y="4260826"/>
            <a:ext cx="520743" cy="2021002"/>
          </a:xfrm>
          <a:prstGeom prst="bentConnector3">
            <a:avLst>
              <a:gd name="adj1" fmla="val 28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20571FCB-A4FB-4EB6-B61B-C5610BA68994}"/>
              </a:ext>
            </a:extLst>
          </p:cNvPr>
          <p:cNvGrpSpPr/>
          <p:nvPr/>
        </p:nvGrpSpPr>
        <p:grpSpPr>
          <a:xfrm>
            <a:off x="7192364" y="5308821"/>
            <a:ext cx="1123950" cy="1471507"/>
            <a:chOff x="3152776" y="5344871"/>
            <a:chExt cx="1123950" cy="1471507"/>
          </a:xfrm>
        </p:grpSpPr>
        <p:sp>
          <p:nvSpPr>
            <p:cNvPr id="67" name="Elaborazione predefinita 66">
              <a:extLst>
                <a:ext uri="{FF2B5EF4-FFF2-40B4-BE49-F238E27FC236}">
                  <a16:creationId xmlns:a16="http://schemas.microsoft.com/office/drawing/2014/main" id="{EF909BDC-5DA6-4273-B4BE-3E8557DD75DC}"/>
                </a:ext>
              </a:extLst>
            </p:cNvPr>
            <p:cNvSpPr/>
            <p:nvPr/>
          </p:nvSpPr>
          <p:spPr>
            <a:xfrm>
              <a:off x="3152776" y="5344871"/>
              <a:ext cx="1123950" cy="1471507"/>
            </a:xfrm>
            <a:prstGeom prst="flowChartPredefinedProcess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Output</a:t>
              </a:r>
            </a:p>
            <a:p>
              <a:pPr algn="ctr"/>
              <a:r>
                <a:rPr lang="it-IT" sz="1100" dirty="0"/>
                <a:t>Tables</a:t>
              </a:r>
            </a:p>
            <a:p>
              <a:pPr algn="ctr"/>
              <a:endParaRPr lang="it-IT" sz="1400" dirty="0"/>
            </a:p>
            <a:p>
              <a:pPr algn="ctr"/>
              <a:endParaRPr lang="it-IT" sz="1400" dirty="0"/>
            </a:p>
            <a:p>
              <a:pPr algn="ctr"/>
              <a:endParaRPr lang="it-IT" sz="1400" dirty="0"/>
            </a:p>
            <a:p>
              <a:pPr algn="ctr"/>
              <a:endParaRPr lang="it-IT" sz="1400" dirty="0"/>
            </a:p>
            <a:p>
              <a:pPr algn="ctr"/>
              <a:endParaRPr lang="it-IT" sz="1400" dirty="0"/>
            </a:p>
          </p:txBody>
        </p:sp>
        <p:sp>
          <p:nvSpPr>
            <p:cNvPr id="68" name="Memoria interna 67">
              <a:extLst>
                <a:ext uri="{FF2B5EF4-FFF2-40B4-BE49-F238E27FC236}">
                  <a16:creationId xmlns:a16="http://schemas.microsoft.com/office/drawing/2014/main" id="{94ED4503-84CB-498B-ADA2-56490468004F}"/>
                </a:ext>
              </a:extLst>
            </p:cNvPr>
            <p:cNvSpPr/>
            <p:nvPr/>
          </p:nvSpPr>
          <p:spPr>
            <a:xfrm>
              <a:off x="3367494" y="5755014"/>
              <a:ext cx="339924" cy="476940"/>
            </a:xfrm>
            <a:prstGeom prst="flowChartInternalStorag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Memoria interna 68">
              <a:extLst>
                <a:ext uri="{FF2B5EF4-FFF2-40B4-BE49-F238E27FC236}">
                  <a16:creationId xmlns:a16="http://schemas.microsoft.com/office/drawing/2014/main" id="{F5830D3C-0B9C-4063-8368-843F8556FE35}"/>
                </a:ext>
              </a:extLst>
            </p:cNvPr>
            <p:cNvSpPr/>
            <p:nvPr/>
          </p:nvSpPr>
          <p:spPr>
            <a:xfrm>
              <a:off x="3745319" y="5755014"/>
              <a:ext cx="339924" cy="476940"/>
            </a:xfrm>
            <a:prstGeom prst="flowChartInternalStorag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Memoria interna 69">
              <a:extLst>
                <a:ext uri="{FF2B5EF4-FFF2-40B4-BE49-F238E27FC236}">
                  <a16:creationId xmlns:a16="http://schemas.microsoft.com/office/drawing/2014/main" id="{795C5FEC-8883-41EF-9665-485DCEFA9AC7}"/>
                </a:ext>
              </a:extLst>
            </p:cNvPr>
            <p:cNvSpPr/>
            <p:nvPr/>
          </p:nvSpPr>
          <p:spPr>
            <a:xfrm>
              <a:off x="3367494" y="6269364"/>
              <a:ext cx="339924" cy="476940"/>
            </a:xfrm>
            <a:prstGeom prst="flowChartInternalStorag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Memoria interna 70">
              <a:extLst>
                <a:ext uri="{FF2B5EF4-FFF2-40B4-BE49-F238E27FC236}">
                  <a16:creationId xmlns:a16="http://schemas.microsoft.com/office/drawing/2014/main" id="{33745171-E218-4E4A-8186-BCAC9E067BD3}"/>
                </a:ext>
              </a:extLst>
            </p:cNvPr>
            <p:cNvSpPr/>
            <p:nvPr/>
          </p:nvSpPr>
          <p:spPr>
            <a:xfrm>
              <a:off x="3745319" y="6269364"/>
              <a:ext cx="339924" cy="476940"/>
            </a:xfrm>
            <a:prstGeom prst="flowChartInternalStorag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3" name="Memoria ad accesso sequenziale 72">
            <a:extLst>
              <a:ext uri="{FF2B5EF4-FFF2-40B4-BE49-F238E27FC236}">
                <a16:creationId xmlns:a16="http://schemas.microsoft.com/office/drawing/2014/main" id="{BFD4E2DC-ACF5-45BF-AEE1-6DA8A1FAD6FF}"/>
              </a:ext>
            </a:extLst>
          </p:cNvPr>
          <p:cNvSpPr/>
          <p:nvPr/>
        </p:nvSpPr>
        <p:spPr>
          <a:xfrm>
            <a:off x="4847714" y="5726799"/>
            <a:ext cx="251512" cy="230635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grpSp>
        <p:nvGrpSpPr>
          <p:cNvPr id="74" name="Gruppo 73">
            <a:extLst>
              <a:ext uri="{FF2B5EF4-FFF2-40B4-BE49-F238E27FC236}">
                <a16:creationId xmlns:a16="http://schemas.microsoft.com/office/drawing/2014/main" id="{68EE2A6B-E38A-468D-9883-F7BA8C5EAA2F}"/>
              </a:ext>
            </a:extLst>
          </p:cNvPr>
          <p:cNvGrpSpPr/>
          <p:nvPr/>
        </p:nvGrpSpPr>
        <p:grpSpPr>
          <a:xfrm>
            <a:off x="4759430" y="5140655"/>
            <a:ext cx="409574" cy="580910"/>
            <a:chOff x="3152776" y="5344871"/>
            <a:chExt cx="1123950" cy="1471507"/>
          </a:xfrm>
        </p:grpSpPr>
        <p:sp>
          <p:nvSpPr>
            <p:cNvPr id="75" name="Elaborazione predefinita 74">
              <a:extLst>
                <a:ext uri="{FF2B5EF4-FFF2-40B4-BE49-F238E27FC236}">
                  <a16:creationId xmlns:a16="http://schemas.microsoft.com/office/drawing/2014/main" id="{92B1719A-D9F2-4022-A624-CA71F95BEFF4}"/>
                </a:ext>
              </a:extLst>
            </p:cNvPr>
            <p:cNvSpPr/>
            <p:nvPr/>
          </p:nvSpPr>
          <p:spPr>
            <a:xfrm>
              <a:off x="3152776" y="5344871"/>
              <a:ext cx="1123950" cy="1471507"/>
            </a:xfrm>
            <a:prstGeom prst="flowChartPredefinedProcess">
              <a:avLst/>
            </a:prstGeom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400" dirty="0"/>
            </a:p>
            <a:p>
              <a:pPr algn="ctr"/>
              <a:endParaRPr lang="it-IT" sz="1400" dirty="0"/>
            </a:p>
            <a:p>
              <a:pPr algn="ctr"/>
              <a:endParaRPr lang="it-IT" sz="1400" dirty="0"/>
            </a:p>
            <a:p>
              <a:pPr algn="ctr"/>
              <a:endParaRPr lang="it-IT" sz="1400" dirty="0"/>
            </a:p>
            <a:p>
              <a:pPr algn="ctr"/>
              <a:endParaRPr lang="it-IT" sz="1400" dirty="0"/>
            </a:p>
          </p:txBody>
        </p:sp>
        <p:sp>
          <p:nvSpPr>
            <p:cNvPr id="76" name="Memoria interna 75">
              <a:extLst>
                <a:ext uri="{FF2B5EF4-FFF2-40B4-BE49-F238E27FC236}">
                  <a16:creationId xmlns:a16="http://schemas.microsoft.com/office/drawing/2014/main" id="{E1341351-0626-4E33-89F0-B5195EF965CC}"/>
                </a:ext>
              </a:extLst>
            </p:cNvPr>
            <p:cNvSpPr/>
            <p:nvPr/>
          </p:nvSpPr>
          <p:spPr>
            <a:xfrm>
              <a:off x="3367494" y="5755014"/>
              <a:ext cx="339924" cy="476940"/>
            </a:xfrm>
            <a:prstGeom prst="flowChartInternalStorage">
              <a:avLst/>
            </a:prstGeom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7" name="Memoria interna 76">
              <a:extLst>
                <a:ext uri="{FF2B5EF4-FFF2-40B4-BE49-F238E27FC236}">
                  <a16:creationId xmlns:a16="http://schemas.microsoft.com/office/drawing/2014/main" id="{BBD2C363-F18C-42FC-9A91-1B7B13338EC5}"/>
                </a:ext>
              </a:extLst>
            </p:cNvPr>
            <p:cNvSpPr/>
            <p:nvPr/>
          </p:nvSpPr>
          <p:spPr>
            <a:xfrm>
              <a:off x="3745319" y="5755014"/>
              <a:ext cx="339924" cy="476940"/>
            </a:xfrm>
            <a:prstGeom prst="flowChartInternalStorage">
              <a:avLst/>
            </a:prstGeom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Memoria interna 77">
              <a:extLst>
                <a:ext uri="{FF2B5EF4-FFF2-40B4-BE49-F238E27FC236}">
                  <a16:creationId xmlns:a16="http://schemas.microsoft.com/office/drawing/2014/main" id="{90A44CCD-1A00-497F-AD31-C6C862AA5CB1}"/>
                </a:ext>
              </a:extLst>
            </p:cNvPr>
            <p:cNvSpPr/>
            <p:nvPr/>
          </p:nvSpPr>
          <p:spPr>
            <a:xfrm>
              <a:off x="3367494" y="6269364"/>
              <a:ext cx="339924" cy="476940"/>
            </a:xfrm>
            <a:prstGeom prst="flowChartInternalStorage">
              <a:avLst/>
            </a:prstGeom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9" name="Memoria interna 78">
              <a:extLst>
                <a:ext uri="{FF2B5EF4-FFF2-40B4-BE49-F238E27FC236}">
                  <a16:creationId xmlns:a16="http://schemas.microsoft.com/office/drawing/2014/main" id="{83E15E39-0798-4300-85EB-24F03B31A18E}"/>
                </a:ext>
              </a:extLst>
            </p:cNvPr>
            <p:cNvSpPr/>
            <p:nvPr/>
          </p:nvSpPr>
          <p:spPr>
            <a:xfrm>
              <a:off x="3745319" y="6269364"/>
              <a:ext cx="339924" cy="476940"/>
            </a:xfrm>
            <a:prstGeom prst="flowChartInternalStorage">
              <a:avLst/>
            </a:prstGeom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0" name="Gruppo 79">
            <a:extLst>
              <a:ext uri="{FF2B5EF4-FFF2-40B4-BE49-F238E27FC236}">
                <a16:creationId xmlns:a16="http://schemas.microsoft.com/office/drawing/2014/main" id="{0FE5B8CA-45D0-4AD7-B0DF-4750746F8E08}"/>
              </a:ext>
            </a:extLst>
          </p:cNvPr>
          <p:cNvGrpSpPr/>
          <p:nvPr/>
        </p:nvGrpSpPr>
        <p:grpSpPr>
          <a:xfrm>
            <a:off x="5485782" y="5156587"/>
            <a:ext cx="409574" cy="580910"/>
            <a:chOff x="3152776" y="5344871"/>
            <a:chExt cx="1123950" cy="1471507"/>
          </a:xfrm>
        </p:grpSpPr>
        <p:sp>
          <p:nvSpPr>
            <p:cNvPr id="81" name="Elaborazione predefinita 80">
              <a:extLst>
                <a:ext uri="{FF2B5EF4-FFF2-40B4-BE49-F238E27FC236}">
                  <a16:creationId xmlns:a16="http://schemas.microsoft.com/office/drawing/2014/main" id="{068F2271-F33B-4B85-979E-C5654FF33DDF}"/>
                </a:ext>
              </a:extLst>
            </p:cNvPr>
            <p:cNvSpPr/>
            <p:nvPr/>
          </p:nvSpPr>
          <p:spPr>
            <a:xfrm>
              <a:off x="3152776" y="5344871"/>
              <a:ext cx="1123950" cy="1471507"/>
            </a:xfrm>
            <a:prstGeom prst="flowChartPredefinedProcess">
              <a:avLst/>
            </a:prstGeom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400" dirty="0"/>
            </a:p>
            <a:p>
              <a:pPr algn="ctr"/>
              <a:endParaRPr lang="it-IT" sz="1400" dirty="0"/>
            </a:p>
            <a:p>
              <a:pPr algn="ctr"/>
              <a:endParaRPr lang="it-IT" sz="1400" dirty="0"/>
            </a:p>
            <a:p>
              <a:pPr algn="ctr"/>
              <a:endParaRPr lang="it-IT" sz="1400" dirty="0"/>
            </a:p>
            <a:p>
              <a:pPr algn="ctr"/>
              <a:endParaRPr lang="it-IT" sz="1400" dirty="0"/>
            </a:p>
          </p:txBody>
        </p:sp>
        <p:sp>
          <p:nvSpPr>
            <p:cNvPr id="82" name="Memoria interna 81">
              <a:extLst>
                <a:ext uri="{FF2B5EF4-FFF2-40B4-BE49-F238E27FC236}">
                  <a16:creationId xmlns:a16="http://schemas.microsoft.com/office/drawing/2014/main" id="{405834C3-AF55-4205-ACFC-42D677F79A09}"/>
                </a:ext>
              </a:extLst>
            </p:cNvPr>
            <p:cNvSpPr/>
            <p:nvPr/>
          </p:nvSpPr>
          <p:spPr>
            <a:xfrm>
              <a:off x="3367494" y="5755014"/>
              <a:ext cx="339924" cy="476940"/>
            </a:xfrm>
            <a:prstGeom prst="flowChartInternalStorage">
              <a:avLst/>
            </a:prstGeom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3" name="Memoria interna 82">
              <a:extLst>
                <a:ext uri="{FF2B5EF4-FFF2-40B4-BE49-F238E27FC236}">
                  <a16:creationId xmlns:a16="http://schemas.microsoft.com/office/drawing/2014/main" id="{9A1D88C5-CC0A-4FD0-9BDA-5ED721FC01DE}"/>
                </a:ext>
              </a:extLst>
            </p:cNvPr>
            <p:cNvSpPr/>
            <p:nvPr/>
          </p:nvSpPr>
          <p:spPr>
            <a:xfrm>
              <a:off x="3745319" y="5755014"/>
              <a:ext cx="339924" cy="476940"/>
            </a:xfrm>
            <a:prstGeom prst="flowChartInternalStorage">
              <a:avLst/>
            </a:prstGeom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4" name="Memoria interna 83">
              <a:extLst>
                <a:ext uri="{FF2B5EF4-FFF2-40B4-BE49-F238E27FC236}">
                  <a16:creationId xmlns:a16="http://schemas.microsoft.com/office/drawing/2014/main" id="{35E97B89-5ABD-4AC0-A996-FF7F0C9AE563}"/>
                </a:ext>
              </a:extLst>
            </p:cNvPr>
            <p:cNvSpPr/>
            <p:nvPr/>
          </p:nvSpPr>
          <p:spPr>
            <a:xfrm>
              <a:off x="3367494" y="6269364"/>
              <a:ext cx="339924" cy="476940"/>
            </a:xfrm>
            <a:prstGeom prst="flowChartInternalStorage">
              <a:avLst/>
            </a:prstGeom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5" name="Memoria interna 84">
              <a:extLst>
                <a:ext uri="{FF2B5EF4-FFF2-40B4-BE49-F238E27FC236}">
                  <a16:creationId xmlns:a16="http://schemas.microsoft.com/office/drawing/2014/main" id="{F8763DCE-94B6-4E6D-A7FB-4A77540F3146}"/>
                </a:ext>
              </a:extLst>
            </p:cNvPr>
            <p:cNvSpPr/>
            <p:nvPr/>
          </p:nvSpPr>
          <p:spPr>
            <a:xfrm>
              <a:off x="3745319" y="6269364"/>
              <a:ext cx="339924" cy="476940"/>
            </a:xfrm>
            <a:prstGeom prst="flowChartInternalStorage">
              <a:avLst/>
            </a:prstGeom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6" name="Gruppo 85">
            <a:extLst>
              <a:ext uri="{FF2B5EF4-FFF2-40B4-BE49-F238E27FC236}">
                <a16:creationId xmlns:a16="http://schemas.microsoft.com/office/drawing/2014/main" id="{D7B901EB-4940-4233-9D2C-28802FC00199}"/>
              </a:ext>
            </a:extLst>
          </p:cNvPr>
          <p:cNvGrpSpPr/>
          <p:nvPr/>
        </p:nvGrpSpPr>
        <p:grpSpPr>
          <a:xfrm>
            <a:off x="6257585" y="5140655"/>
            <a:ext cx="409574" cy="580910"/>
            <a:chOff x="3152776" y="5344871"/>
            <a:chExt cx="1123950" cy="1471507"/>
          </a:xfrm>
        </p:grpSpPr>
        <p:sp>
          <p:nvSpPr>
            <p:cNvPr id="87" name="Elaborazione predefinita 86">
              <a:extLst>
                <a:ext uri="{FF2B5EF4-FFF2-40B4-BE49-F238E27FC236}">
                  <a16:creationId xmlns:a16="http://schemas.microsoft.com/office/drawing/2014/main" id="{509407F1-161E-456F-80F3-89E027360EAA}"/>
                </a:ext>
              </a:extLst>
            </p:cNvPr>
            <p:cNvSpPr/>
            <p:nvPr/>
          </p:nvSpPr>
          <p:spPr>
            <a:xfrm>
              <a:off x="3152776" y="5344871"/>
              <a:ext cx="1123950" cy="1471507"/>
            </a:xfrm>
            <a:prstGeom prst="flowChartPredefinedProcess">
              <a:avLst/>
            </a:prstGeom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400" dirty="0"/>
            </a:p>
            <a:p>
              <a:pPr algn="ctr"/>
              <a:endParaRPr lang="it-IT" sz="1400" dirty="0"/>
            </a:p>
            <a:p>
              <a:pPr algn="ctr"/>
              <a:endParaRPr lang="it-IT" sz="1400" dirty="0"/>
            </a:p>
            <a:p>
              <a:pPr algn="ctr"/>
              <a:endParaRPr lang="it-IT" sz="1400" dirty="0"/>
            </a:p>
            <a:p>
              <a:pPr algn="ctr"/>
              <a:endParaRPr lang="it-IT" sz="1400" dirty="0"/>
            </a:p>
          </p:txBody>
        </p:sp>
        <p:sp>
          <p:nvSpPr>
            <p:cNvPr id="88" name="Memoria interna 87">
              <a:extLst>
                <a:ext uri="{FF2B5EF4-FFF2-40B4-BE49-F238E27FC236}">
                  <a16:creationId xmlns:a16="http://schemas.microsoft.com/office/drawing/2014/main" id="{BEDEA8E8-9D52-45CE-B049-71371F04EC42}"/>
                </a:ext>
              </a:extLst>
            </p:cNvPr>
            <p:cNvSpPr/>
            <p:nvPr/>
          </p:nvSpPr>
          <p:spPr>
            <a:xfrm>
              <a:off x="3367494" y="5755014"/>
              <a:ext cx="339924" cy="476940"/>
            </a:xfrm>
            <a:prstGeom prst="flowChartInternalStorage">
              <a:avLst/>
            </a:prstGeom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9" name="Memoria interna 88">
              <a:extLst>
                <a:ext uri="{FF2B5EF4-FFF2-40B4-BE49-F238E27FC236}">
                  <a16:creationId xmlns:a16="http://schemas.microsoft.com/office/drawing/2014/main" id="{19129F33-C72A-4CAA-B01E-1FB98FCD5BDE}"/>
                </a:ext>
              </a:extLst>
            </p:cNvPr>
            <p:cNvSpPr/>
            <p:nvPr/>
          </p:nvSpPr>
          <p:spPr>
            <a:xfrm>
              <a:off x="3745319" y="5755014"/>
              <a:ext cx="339924" cy="476940"/>
            </a:xfrm>
            <a:prstGeom prst="flowChartInternalStorage">
              <a:avLst/>
            </a:prstGeom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0" name="Memoria interna 89">
              <a:extLst>
                <a:ext uri="{FF2B5EF4-FFF2-40B4-BE49-F238E27FC236}">
                  <a16:creationId xmlns:a16="http://schemas.microsoft.com/office/drawing/2014/main" id="{DF069189-177A-48BC-BD10-78E7824EEC0E}"/>
                </a:ext>
              </a:extLst>
            </p:cNvPr>
            <p:cNvSpPr/>
            <p:nvPr/>
          </p:nvSpPr>
          <p:spPr>
            <a:xfrm>
              <a:off x="3367494" y="6269364"/>
              <a:ext cx="339924" cy="476940"/>
            </a:xfrm>
            <a:prstGeom prst="flowChartInternalStorage">
              <a:avLst/>
            </a:prstGeom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1" name="Memoria interna 90">
              <a:extLst>
                <a:ext uri="{FF2B5EF4-FFF2-40B4-BE49-F238E27FC236}">
                  <a16:creationId xmlns:a16="http://schemas.microsoft.com/office/drawing/2014/main" id="{586B4866-A173-4B8D-8F39-EF1C7A076E8A}"/>
                </a:ext>
              </a:extLst>
            </p:cNvPr>
            <p:cNvSpPr/>
            <p:nvPr/>
          </p:nvSpPr>
          <p:spPr>
            <a:xfrm>
              <a:off x="3745319" y="6269364"/>
              <a:ext cx="339924" cy="476940"/>
            </a:xfrm>
            <a:prstGeom prst="flowChartInternalStorage">
              <a:avLst/>
            </a:prstGeom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92" name="Memoria ad accesso sequenziale 91">
            <a:extLst>
              <a:ext uri="{FF2B5EF4-FFF2-40B4-BE49-F238E27FC236}">
                <a16:creationId xmlns:a16="http://schemas.microsoft.com/office/drawing/2014/main" id="{247AB9AE-297D-4EC0-8E65-1678AB75EA18}"/>
              </a:ext>
            </a:extLst>
          </p:cNvPr>
          <p:cNvSpPr/>
          <p:nvPr/>
        </p:nvSpPr>
        <p:spPr>
          <a:xfrm>
            <a:off x="5592289" y="5759695"/>
            <a:ext cx="251512" cy="230635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93" name="Memoria ad accesso sequenziale 92">
            <a:extLst>
              <a:ext uri="{FF2B5EF4-FFF2-40B4-BE49-F238E27FC236}">
                <a16:creationId xmlns:a16="http://schemas.microsoft.com/office/drawing/2014/main" id="{EC90CEC4-DA33-4035-9029-7F37FB8A8C03}"/>
              </a:ext>
            </a:extLst>
          </p:cNvPr>
          <p:cNvSpPr/>
          <p:nvPr/>
        </p:nvSpPr>
        <p:spPr>
          <a:xfrm>
            <a:off x="6357976" y="5753931"/>
            <a:ext cx="251512" cy="230635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101" name="Cubo 100">
            <a:extLst>
              <a:ext uri="{FF2B5EF4-FFF2-40B4-BE49-F238E27FC236}">
                <a16:creationId xmlns:a16="http://schemas.microsoft.com/office/drawing/2014/main" id="{A1A0AF63-E24E-46EB-B045-4CCCCEC4DC2A}"/>
              </a:ext>
            </a:extLst>
          </p:cNvPr>
          <p:cNvSpPr/>
          <p:nvPr/>
        </p:nvSpPr>
        <p:spPr>
          <a:xfrm>
            <a:off x="1174277" y="4550220"/>
            <a:ext cx="1216152" cy="1942661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DEV</a:t>
            </a:r>
            <a:endParaRPr lang="it-IT" dirty="0">
              <a:solidFill>
                <a:schemeClr val="tx1"/>
              </a:solidFill>
            </a:endParaRP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DBA</a:t>
            </a:r>
            <a:endParaRPr lang="it-IT" dirty="0">
              <a:solidFill>
                <a:schemeClr val="tx1"/>
              </a:solidFill>
            </a:endParaRPr>
          </a:p>
          <a:p>
            <a:pPr algn="ctr"/>
            <a:r>
              <a:rPr lang="it-IT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02" name="Cilindro 101">
            <a:extLst>
              <a:ext uri="{FF2B5EF4-FFF2-40B4-BE49-F238E27FC236}">
                <a16:creationId xmlns:a16="http://schemas.microsoft.com/office/drawing/2014/main" id="{9E1428C7-1218-401A-85F1-D4B663CE0092}"/>
              </a:ext>
            </a:extLst>
          </p:cNvPr>
          <p:cNvSpPr/>
          <p:nvPr/>
        </p:nvSpPr>
        <p:spPr>
          <a:xfrm>
            <a:off x="2149293" y="5523188"/>
            <a:ext cx="658097" cy="963941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>
                <a:solidFill>
                  <a:schemeClr val="tx1"/>
                </a:solidFill>
              </a:rPr>
              <a:t>Ticket</a:t>
            </a:r>
          </a:p>
          <a:p>
            <a:pPr algn="ctr"/>
            <a:r>
              <a:rPr lang="it-IT" sz="800" b="1" dirty="0">
                <a:solidFill>
                  <a:schemeClr val="tx1"/>
                </a:solidFill>
              </a:rPr>
              <a:t>Info</a:t>
            </a:r>
          </a:p>
          <a:p>
            <a:pPr algn="ctr"/>
            <a:r>
              <a:rPr lang="it-IT" sz="800" b="1" dirty="0">
                <a:solidFill>
                  <a:schemeClr val="tx1"/>
                </a:solidFill>
              </a:rPr>
              <a:t>Point</a:t>
            </a:r>
          </a:p>
          <a:p>
            <a:pPr algn="ctr"/>
            <a:r>
              <a:rPr lang="it-IT" sz="800" b="1" dirty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106" name="Connettore a gomito 105">
            <a:extLst>
              <a:ext uri="{FF2B5EF4-FFF2-40B4-BE49-F238E27FC236}">
                <a16:creationId xmlns:a16="http://schemas.microsoft.com/office/drawing/2014/main" id="{EBE2B975-720B-4F21-ADB0-C4F606CEC1FF}"/>
              </a:ext>
            </a:extLst>
          </p:cNvPr>
          <p:cNvCxnSpPr>
            <a:cxnSpLocks/>
            <a:stCxn id="101" idx="5"/>
            <a:endCxn id="4" idx="2"/>
          </p:cNvCxnSpPr>
          <p:nvPr/>
        </p:nvCxnSpPr>
        <p:spPr>
          <a:xfrm flipV="1">
            <a:off x="2390429" y="2412225"/>
            <a:ext cx="2652264" cy="2957307"/>
          </a:xfrm>
          <a:prstGeom prst="bentConnector3">
            <a:avLst>
              <a:gd name="adj1" fmla="val 53778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a gomito 109">
            <a:extLst>
              <a:ext uri="{FF2B5EF4-FFF2-40B4-BE49-F238E27FC236}">
                <a16:creationId xmlns:a16="http://schemas.microsoft.com/office/drawing/2014/main" id="{220D6349-0451-4F43-A666-18B9BE7C08FE}"/>
              </a:ext>
            </a:extLst>
          </p:cNvPr>
          <p:cNvCxnSpPr>
            <a:cxnSpLocks/>
            <a:stCxn id="4" idx="5"/>
            <a:endCxn id="94" idx="0"/>
          </p:cNvCxnSpPr>
          <p:nvPr/>
        </p:nvCxnSpPr>
        <p:spPr>
          <a:xfrm flipH="1" flipV="1">
            <a:off x="2666872" y="1088111"/>
            <a:ext cx="3591973" cy="1020076"/>
          </a:xfrm>
          <a:prstGeom prst="bentConnector4">
            <a:avLst>
              <a:gd name="adj1" fmla="val -11314"/>
              <a:gd name="adj2" fmla="val 127390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a gomito 113">
            <a:extLst>
              <a:ext uri="{FF2B5EF4-FFF2-40B4-BE49-F238E27FC236}">
                <a16:creationId xmlns:a16="http://schemas.microsoft.com/office/drawing/2014/main" id="{89A86D25-C45E-47BD-9544-BFF7D64DAE59}"/>
              </a:ext>
            </a:extLst>
          </p:cNvPr>
          <p:cNvCxnSpPr>
            <a:cxnSpLocks/>
            <a:stCxn id="18" idx="1"/>
            <a:endCxn id="98" idx="4"/>
          </p:cNvCxnSpPr>
          <p:nvPr/>
        </p:nvCxnSpPr>
        <p:spPr>
          <a:xfrm rot="10800000">
            <a:off x="3340769" y="4094683"/>
            <a:ext cx="3307289" cy="70090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Documento multiplo 117">
            <a:extLst>
              <a:ext uri="{FF2B5EF4-FFF2-40B4-BE49-F238E27FC236}">
                <a16:creationId xmlns:a16="http://schemas.microsoft.com/office/drawing/2014/main" id="{C9B5F4D0-FC0F-403A-93D5-1BA8C1D1F7D2}"/>
              </a:ext>
            </a:extLst>
          </p:cNvPr>
          <p:cNvSpPr/>
          <p:nvPr/>
        </p:nvSpPr>
        <p:spPr>
          <a:xfrm>
            <a:off x="8502825" y="4562573"/>
            <a:ext cx="668118" cy="46603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err="1"/>
              <a:t>wrapper</a:t>
            </a:r>
            <a:endParaRPr lang="it-IT" sz="800" b="1" dirty="0"/>
          </a:p>
        </p:txBody>
      </p:sp>
      <p:cxnSp>
        <p:nvCxnSpPr>
          <p:cNvPr id="122" name="Connettore a gomito 121">
            <a:extLst>
              <a:ext uri="{FF2B5EF4-FFF2-40B4-BE49-F238E27FC236}">
                <a16:creationId xmlns:a16="http://schemas.microsoft.com/office/drawing/2014/main" id="{166DD886-B1E7-48A7-AFC0-B9BE8CB149DF}"/>
              </a:ext>
            </a:extLst>
          </p:cNvPr>
          <p:cNvCxnSpPr>
            <a:stCxn id="50" idx="1"/>
            <a:endCxn id="118" idx="3"/>
          </p:cNvCxnSpPr>
          <p:nvPr/>
        </p:nvCxnSpPr>
        <p:spPr>
          <a:xfrm rot="10800000">
            <a:off x="9170944" y="4795589"/>
            <a:ext cx="902185" cy="71940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a gomito 123">
            <a:extLst>
              <a:ext uri="{FF2B5EF4-FFF2-40B4-BE49-F238E27FC236}">
                <a16:creationId xmlns:a16="http://schemas.microsoft.com/office/drawing/2014/main" id="{50D11376-7B79-4DE0-816A-A0F004C1A010}"/>
              </a:ext>
            </a:extLst>
          </p:cNvPr>
          <p:cNvCxnSpPr>
            <a:stCxn id="118" idx="1"/>
            <a:endCxn id="18" idx="0"/>
          </p:cNvCxnSpPr>
          <p:nvPr/>
        </p:nvCxnSpPr>
        <p:spPr>
          <a:xfrm rot="10800000">
            <a:off x="6938891" y="4562573"/>
            <a:ext cx="1563935" cy="233016"/>
          </a:xfrm>
          <a:prstGeom prst="bentConnector4">
            <a:avLst>
              <a:gd name="adj1" fmla="val 42951"/>
              <a:gd name="adj2" fmla="val 19810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Documento multiplo 126">
            <a:extLst>
              <a:ext uri="{FF2B5EF4-FFF2-40B4-BE49-F238E27FC236}">
                <a16:creationId xmlns:a16="http://schemas.microsoft.com/office/drawing/2014/main" id="{52031769-51C4-4887-8E70-3E0D833D0AEF}"/>
              </a:ext>
            </a:extLst>
          </p:cNvPr>
          <p:cNvSpPr/>
          <p:nvPr/>
        </p:nvSpPr>
        <p:spPr>
          <a:xfrm>
            <a:off x="2740413" y="5842116"/>
            <a:ext cx="658096" cy="466032"/>
          </a:xfrm>
          <a:prstGeom prst="flowChartMultidocumen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/>
              <a:t>T2U</a:t>
            </a:r>
            <a:endParaRPr lang="it-IT" b="1" dirty="0"/>
          </a:p>
        </p:txBody>
      </p:sp>
      <p:cxnSp>
        <p:nvCxnSpPr>
          <p:cNvPr id="129" name="Connettore a gomito 128">
            <a:extLst>
              <a:ext uri="{FF2B5EF4-FFF2-40B4-BE49-F238E27FC236}">
                <a16:creationId xmlns:a16="http://schemas.microsoft.com/office/drawing/2014/main" id="{75C27904-E887-4E2F-A368-90F0372A3D5F}"/>
              </a:ext>
            </a:extLst>
          </p:cNvPr>
          <p:cNvCxnSpPr>
            <a:stCxn id="127" idx="3"/>
            <a:endCxn id="11" idx="1"/>
          </p:cNvCxnSpPr>
          <p:nvPr/>
        </p:nvCxnSpPr>
        <p:spPr>
          <a:xfrm flipV="1">
            <a:off x="3398509" y="2883938"/>
            <a:ext cx="1070571" cy="3191194"/>
          </a:xfrm>
          <a:prstGeom prst="bentConnector4">
            <a:avLst>
              <a:gd name="adj1" fmla="val 56071"/>
              <a:gd name="adj2" fmla="val 107163"/>
            </a:avLst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a gomito 131">
            <a:extLst>
              <a:ext uri="{FF2B5EF4-FFF2-40B4-BE49-F238E27FC236}">
                <a16:creationId xmlns:a16="http://schemas.microsoft.com/office/drawing/2014/main" id="{5DAE8F81-DBA6-42E9-ABCB-1B2371E172D1}"/>
              </a:ext>
            </a:extLst>
          </p:cNvPr>
          <p:cNvCxnSpPr>
            <a:cxnSpLocks/>
            <a:stCxn id="127" idx="3"/>
            <a:endCxn id="98" idx="4"/>
          </p:cNvCxnSpPr>
          <p:nvPr/>
        </p:nvCxnSpPr>
        <p:spPr>
          <a:xfrm flipH="1" flipV="1">
            <a:off x="3340768" y="4094683"/>
            <a:ext cx="57741" cy="1980449"/>
          </a:xfrm>
          <a:prstGeom prst="bentConnector3">
            <a:avLst>
              <a:gd name="adj1" fmla="val -395906"/>
            </a:avLst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ttore a gomito 137">
            <a:extLst>
              <a:ext uri="{FF2B5EF4-FFF2-40B4-BE49-F238E27FC236}">
                <a16:creationId xmlns:a16="http://schemas.microsoft.com/office/drawing/2014/main" id="{1AB80184-5E1A-4C4E-8552-9B3B46FDE85C}"/>
              </a:ext>
            </a:extLst>
          </p:cNvPr>
          <p:cNvCxnSpPr>
            <a:cxnSpLocks/>
            <a:stCxn id="127" idx="3"/>
            <a:endCxn id="97" idx="4"/>
          </p:cNvCxnSpPr>
          <p:nvPr/>
        </p:nvCxnSpPr>
        <p:spPr>
          <a:xfrm flipV="1">
            <a:off x="3398509" y="2280647"/>
            <a:ext cx="146751" cy="3794485"/>
          </a:xfrm>
          <a:prstGeom prst="bentConnector3">
            <a:avLst>
              <a:gd name="adj1" fmla="val 255774"/>
            </a:avLst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ttore a gomito 140">
            <a:extLst>
              <a:ext uri="{FF2B5EF4-FFF2-40B4-BE49-F238E27FC236}">
                <a16:creationId xmlns:a16="http://schemas.microsoft.com/office/drawing/2014/main" id="{96EA1050-4E92-4612-B91F-1BE9C8E4DF9A}"/>
              </a:ext>
            </a:extLst>
          </p:cNvPr>
          <p:cNvCxnSpPr>
            <a:cxnSpLocks/>
            <a:stCxn id="127" idx="3"/>
            <a:endCxn id="96" idx="4"/>
          </p:cNvCxnSpPr>
          <p:nvPr/>
        </p:nvCxnSpPr>
        <p:spPr>
          <a:xfrm flipV="1">
            <a:off x="3398509" y="1372847"/>
            <a:ext cx="278609" cy="4702285"/>
          </a:xfrm>
          <a:prstGeom prst="bentConnector3">
            <a:avLst>
              <a:gd name="adj1" fmla="val 182050"/>
            </a:avLst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ttore a gomito 143">
            <a:extLst>
              <a:ext uri="{FF2B5EF4-FFF2-40B4-BE49-F238E27FC236}">
                <a16:creationId xmlns:a16="http://schemas.microsoft.com/office/drawing/2014/main" id="{17CCC354-6FD9-42B2-87E6-7781D60A6F67}"/>
              </a:ext>
            </a:extLst>
          </p:cNvPr>
          <p:cNvCxnSpPr>
            <a:cxnSpLocks/>
            <a:stCxn id="127" idx="3"/>
            <a:endCxn id="95" idx="4"/>
          </p:cNvCxnSpPr>
          <p:nvPr/>
        </p:nvCxnSpPr>
        <p:spPr>
          <a:xfrm flipV="1">
            <a:off x="3398509" y="3186810"/>
            <a:ext cx="99245" cy="2888322"/>
          </a:xfrm>
          <a:prstGeom prst="bentConnector3">
            <a:avLst>
              <a:gd name="adj1" fmla="val 330339"/>
            </a:avLst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ttore a gomito 145">
            <a:extLst>
              <a:ext uri="{FF2B5EF4-FFF2-40B4-BE49-F238E27FC236}">
                <a16:creationId xmlns:a16="http://schemas.microsoft.com/office/drawing/2014/main" id="{AA4C0A1C-0B77-494D-9749-25F57499E8EB}"/>
              </a:ext>
            </a:extLst>
          </p:cNvPr>
          <p:cNvCxnSpPr>
            <a:stCxn id="127" idx="3"/>
            <a:endCxn id="13" idx="1"/>
          </p:cNvCxnSpPr>
          <p:nvPr/>
        </p:nvCxnSpPr>
        <p:spPr>
          <a:xfrm flipV="1">
            <a:off x="3398509" y="2883938"/>
            <a:ext cx="1850640" cy="3191194"/>
          </a:xfrm>
          <a:prstGeom prst="bentConnector4">
            <a:avLst>
              <a:gd name="adj1" fmla="val 29787"/>
              <a:gd name="adj2" fmla="val 107163"/>
            </a:avLst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ttore a gomito 147">
            <a:extLst>
              <a:ext uri="{FF2B5EF4-FFF2-40B4-BE49-F238E27FC236}">
                <a16:creationId xmlns:a16="http://schemas.microsoft.com/office/drawing/2014/main" id="{0B9DA100-A73B-4786-A354-C871E616B801}"/>
              </a:ext>
            </a:extLst>
          </p:cNvPr>
          <p:cNvCxnSpPr>
            <a:stCxn id="127" idx="3"/>
            <a:endCxn id="14" idx="1"/>
          </p:cNvCxnSpPr>
          <p:nvPr/>
        </p:nvCxnSpPr>
        <p:spPr>
          <a:xfrm flipV="1">
            <a:off x="3398509" y="2883937"/>
            <a:ext cx="2591850" cy="3191195"/>
          </a:xfrm>
          <a:prstGeom prst="bentConnector4">
            <a:avLst>
              <a:gd name="adj1" fmla="val 24910"/>
              <a:gd name="adj2" fmla="val 107163"/>
            </a:avLst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a gomito 149">
            <a:extLst>
              <a:ext uri="{FF2B5EF4-FFF2-40B4-BE49-F238E27FC236}">
                <a16:creationId xmlns:a16="http://schemas.microsoft.com/office/drawing/2014/main" id="{0C75887F-5A56-41E5-835D-CA0AD53FF480}"/>
              </a:ext>
            </a:extLst>
          </p:cNvPr>
          <p:cNvCxnSpPr>
            <a:stCxn id="127" idx="3"/>
            <a:endCxn id="15" idx="1"/>
          </p:cNvCxnSpPr>
          <p:nvPr/>
        </p:nvCxnSpPr>
        <p:spPr>
          <a:xfrm flipV="1">
            <a:off x="3398509" y="2883936"/>
            <a:ext cx="3344731" cy="3191196"/>
          </a:xfrm>
          <a:prstGeom prst="bentConnector4">
            <a:avLst>
              <a:gd name="adj1" fmla="val 20590"/>
              <a:gd name="adj2" fmla="val 107163"/>
            </a:avLst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Stella a 12 punte 154">
            <a:extLst>
              <a:ext uri="{FF2B5EF4-FFF2-40B4-BE49-F238E27FC236}">
                <a16:creationId xmlns:a16="http://schemas.microsoft.com/office/drawing/2014/main" id="{3CF4CD04-7353-4283-B982-5376A26E8E3C}"/>
              </a:ext>
            </a:extLst>
          </p:cNvPr>
          <p:cNvSpPr/>
          <p:nvPr/>
        </p:nvSpPr>
        <p:spPr>
          <a:xfrm>
            <a:off x="6634649" y="5178733"/>
            <a:ext cx="904869" cy="466032"/>
          </a:xfrm>
          <a:prstGeom prst="star12">
            <a:avLst>
              <a:gd name="adj" fmla="val 37500"/>
            </a:avLst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/>
              <a:t>critical</a:t>
            </a:r>
            <a:endParaRPr lang="it-IT" sz="800" dirty="0"/>
          </a:p>
          <a:p>
            <a:pPr algn="ctr"/>
            <a:r>
              <a:rPr lang="it-IT" sz="800" dirty="0"/>
              <a:t>speed</a:t>
            </a:r>
          </a:p>
        </p:txBody>
      </p:sp>
      <p:sp>
        <p:nvSpPr>
          <p:cNvPr id="156" name="Stella a 12 punte 155">
            <a:extLst>
              <a:ext uri="{FF2B5EF4-FFF2-40B4-BE49-F238E27FC236}">
                <a16:creationId xmlns:a16="http://schemas.microsoft.com/office/drawing/2014/main" id="{2A7AA71F-9E1F-43C2-9C8F-28F2751C3045}"/>
              </a:ext>
            </a:extLst>
          </p:cNvPr>
          <p:cNvSpPr/>
          <p:nvPr/>
        </p:nvSpPr>
        <p:spPr>
          <a:xfrm>
            <a:off x="5841905" y="2450042"/>
            <a:ext cx="1039125" cy="466032"/>
          </a:xfrm>
          <a:prstGeom prst="star12">
            <a:avLst>
              <a:gd name="adj" fmla="val 37500"/>
            </a:avLst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err="1"/>
              <a:t>critical</a:t>
            </a:r>
            <a:endParaRPr lang="it-IT" sz="800" dirty="0"/>
          </a:p>
          <a:p>
            <a:pPr algn="ctr"/>
            <a:r>
              <a:rPr lang="it-IT" sz="800" dirty="0" err="1"/>
              <a:t>overload</a:t>
            </a:r>
            <a:endParaRPr lang="it-IT" sz="800" dirty="0"/>
          </a:p>
        </p:txBody>
      </p:sp>
      <p:sp>
        <p:nvSpPr>
          <p:cNvPr id="157" name="Cubo 156">
            <a:extLst>
              <a:ext uri="{FF2B5EF4-FFF2-40B4-BE49-F238E27FC236}">
                <a16:creationId xmlns:a16="http://schemas.microsoft.com/office/drawing/2014/main" id="{D6DD5BA1-10F6-49D4-8ABE-C55691302E6C}"/>
              </a:ext>
            </a:extLst>
          </p:cNvPr>
          <p:cNvSpPr/>
          <p:nvPr/>
        </p:nvSpPr>
        <p:spPr>
          <a:xfrm>
            <a:off x="316613" y="177957"/>
            <a:ext cx="1216152" cy="1942661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FI</a:t>
            </a:r>
          </a:p>
          <a:p>
            <a:pPr algn="ctr"/>
            <a:r>
              <a:rPr lang="it-IT" dirty="0" err="1"/>
              <a:t>NAN</a:t>
            </a:r>
            <a:endParaRPr lang="it-IT" dirty="0"/>
          </a:p>
          <a:p>
            <a:pPr algn="ctr"/>
            <a:r>
              <a:rPr lang="it-IT" dirty="0"/>
              <a:t>CE</a:t>
            </a:r>
          </a:p>
        </p:txBody>
      </p:sp>
      <p:sp>
        <p:nvSpPr>
          <p:cNvPr id="158" name="Cilindro 157">
            <a:extLst>
              <a:ext uri="{FF2B5EF4-FFF2-40B4-BE49-F238E27FC236}">
                <a16:creationId xmlns:a16="http://schemas.microsoft.com/office/drawing/2014/main" id="{AEB867B1-B3E9-45CA-88AF-45DCBCE3EDC6}"/>
              </a:ext>
            </a:extLst>
          </p:cNvPr>
          <p:cNvSpPr/>
          <p:nvPr/>
        </p:nvSpPr>
        <p:spPr>
          <a:xfrm>
            <a:off x="1059538" y="1078078"/>
            <a:ext cx="576037" cy="791708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/>
              <a:t>Tickets</a:t>
            </a:r>
          </a:p>
        </p:txBody>
      </p:sp>
      <p:cxnSp>
        <p:nvCxnSpPr>
          <p:cNvPr id="160" name="Connettore a gomito 159">
            <a:extLst>
              <a:ext uri="{FF2B5EF4-FFF2-40B4-BE49-F238E27FC236}">
                <a16:creationId xmlns:a16="http://schemas.microsoft.com/office/drawing/2014/main" id="{F517AA48-DDFE-46DE-A298-FABC7CD1D453}"/>
              </a:ext>
            </a:extLst>
          </p:cNvPr>
          <p:cNvCxnSpPr>
            <a:cxnSpLocks/>
            <a:stCxn id="136" idx="4"/>
            <a:endCxn id="158" idx="1"/>
          </p:cNvCxnSpPr>
          <p:nvPr/>
        </p:nvCxnSpPr>
        <p:spPr>
          <a:xfrm rot="5400000" flipH="1">
            <a:off x="-181022" y="2606657"/>
            <a:ext cx="4997079" cy="1939922"/>
          </a:xfrm>
          <a:prstGeom prst="bentConnector5">
            <a:avLst>
              <a:gd name="adj1" fmla="val -4575"/>
              <a:gd name="adj2" fmla="val -44104"/>
              <a:gd name="adj3" fmla="val 110675"/>
            </a:avLst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a gomito 177">
            <a:extLst>
              <a:ext uri="{FF2B5EF4-FFF2-40B4-BE49-F238E27FC236}">
                <a16:creationId xmlns:a16="http://schemas.microsoft.com/office/drawing/2014/main" id="{2A833398-A7EB-4546-872C-A9533AAC2E6E}"/>
              </a:ext>
            </a:extLst>
          </p:cNvPr>
          <p:cNvCxnSpPr>
            <a:stCxn id="4" idx="0"/>
            <a:endCxn id="157" idx="5"/>
          </p:cNvCxnSpPr>
          <p:nvPr/>
        </p:nvCxnSpPr>
        <p:spPr>
          <a:xfrm rot="16200000" flipV="1">
            <a:off x="3521974" y="-991940"/>
            <a:ext cx="291606" cy="4270023"/>
          </a:xfrm>
          <a:prstGeom prst="bentConnector2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Bolla: nuvola 135">
            <a:extLst>
              <a:ext uri="{FF2B5EF4-FFF2-40B4-BE49-F238E27FC236}">
                <a16:creationId xmlns:a16="http://schemas.microsoft.com/office/drawing/2014/main" id="{40EC96D0-E390-48EB-9DDF-98BDD4E4BE72}"/>
              </a:ext>
            </a:extLst>
          </p:cNvPr>
          <p:cNvSpPr/>
          <p:nvPr/>
        </p:nvSpPr>
        <p:spPr>
          <a:xfrm>
            <a:off x="2942175" y="5418638"/>
            <a:ext cx="1183885" cy="583572"/>
          </a:xfrm>
          <a:prstGeom prst="cloud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/>
              <a:t>high speed</a:t>
            </a:r>
          </a:p>
          <a:p>
            <a:pPr algn="ctr"/>
            <a:r>
              <a:rPr lang="it-IT" sz="800" dirty="0"/>
              <a:t>volatile</a:t>
            </a:r>
          </a:p>
          <a:p>
            <a:pPr algn="ctr"/>
            <a:r>
              <a:rPr lang="it-IT" sz="800" dirty="0"/>
              <a:t>XML objects</a:t>
            </a:r>
          </a:p>
        </p:txBody>
      </p:sp>
      <p:sp>
        <p:nvSpPr>
          <p:cNvPr id="190" name="Cubo 189">
            <a:extLst>
              <a:ext uri="{FF2B5EF4-FFF2-40B4-BE49-F238E27FC236}">
                <a16:creationId xmlns:a16="http://schemas.microsoft.com/office/drawing/2014/main" id="{7D227035-E815-4586-90E1-C651B6D972A5}"/>
              </a:ext>
            </a:extLst>
          </p:cNvPr>
          <p:cNvSpPr/>
          <p:nvPr/>
        </p:nvSpPr>
        <p:spPr>
          <a:xfrm>
            <a:off x="1767433" y="1520718"/>
            <a:ext cx="1216152" cy="1942661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PIN01</a:t>
            </a:r>
            <a:endParaRPr lang="it-IT" dirty="0"/>
          </a:p>
          <a:p>
            <a:pPr algn="ctr"/>
            <a:r>
              <a:rPr lang="it-IT" dirty="0" err="1"/>
              <a:t>DW</a:t>
            </a:r>
            <a:endParaRPr lang="it-IT" dirty="0"/>
          </a:p>
        </p:txBody>
      </p:sp>
      <p:sp>
        <p:nvSpPr>
          <p:cNvPr id="191" name="Cubo 190">
            <a:extLst>
              <a:ext uri="{FF2B5EF4-FFF2-40B4-BE49-F238E27FC236}">
                <a16:creationId xmlns:a16="http://schemas.microsoft.com/office/drawing/2014/main" id="{498AF647-41F4-46C3-9952-617A984E1D70}"/>
              </a:ext>
            </a:extLst>
          </p:cNvPr>
          <p:cNvSpPr/>
          <p:nvPr/>
        </p:nvSpPr>
        <p:spPr>
          <a:xfrm>
            <a:off x="1741443" y="1989841"/>
            <a:ext cx="1216152" cy="1942661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PIN01</a:t>
            </a:r>
            <a:endParaRPr lang="it-IT" dirty="0"/>
          </a:p>
          <a:p>
            <a:pPr algn="ctr"/>
            <a:r>
              <a:rPr lang="it-IT" dirty="0" err="1"/>
              <a:t>DW</a:t>
            </a:r>
            <a:endParaRPr lang="it-IT" dirty="0"/>
          </a:p>
        </p:txBody>
      </p:sp>
      <p:sp>
        <p:nvSpPr>
          <p:cNvPr id="195" name="Cubo 194">
            <a:extLst>
              <a:ext uri="{FF2B5EF4-FFF2-40B4-BE49-F238E27FC236}">
                <a16:creationId xmlns:a16="http://schemas.microsoft.com/office/drawing/2014/main" id="{9C213B67-8551-4EA2-B6AC-97606AEE4692}"/>
              </a:ext>
            </a:extLst>
          </p:cNvPr>
          <p:cNvSpPr/>
          <p:nvPr/>
        </p:nvSpPr>
        <p:spPr>
          <a:xfrm>
            <a:off x="1601952" y="2459225"/>
            <a:ext cx="1216152" cy="1942661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PIN01</a:t>
            </a:r>
            <a:endParaRPr lang="it-IT" dirty="0"/>
          </a:p>
          <a:p>
            <a:pPr algn="ctr"/>
            <a:r>
              <a:rPr lang="it-IT" dirty="0" err="1"/>
              <a:t>DW</a:t>
            </a:r>
            <a:endParaRPr lang="it-IT" dirty="0"/>
          </a:p>
        </p:txBody>
      </p:sp>
      <p:sp>
        <p:nvSpPr>
          <p:cNvPr id="98" name="Cilindro 97">
            <a:extLst>
              <a:ext uri="{FF2B5EF4-FFF2-40B4-BE49-F238E27FC236}">
                <a16:creationId xmlns:a16="http://schemas.microsoft.com/office/drawing/2014/main" id="{940FD639-FA9A-409F-A807-40987E19EED6}"/>
              </a:ext>
            </a:extLst>
          </p:cNvPr>
          <p:cNvSpPr/>
          <p:nvPr/>
        </p:nvSpPr>
        <p:spPr>
          <a:xfrm>
            <a:off x="2682671" y="3612712"/>
            <a:ext cx="658097" cy="96394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err="1"/>
              <a:t>Raw</a:t>
            </a:r>
            <a:endParaRPr lang="it-IT" sz="1100" dirty="0"/>
          </a:p>
          <a:p>
            <a:pPr algn="ctr"/>
            <a:r>
              <a:rPr lang="it-IT" sz="1100" dirty="0"/>
              <a:t>Data</a:t>
            </a:r>
          </a:p>
          <a:p>
            <a:pPr algn="ctr"/>
            <a:r>
              <a:rPr lang="it-IT" sz="1100" dirty="0"/>
              <a:t>…</a:t>
            </a:r>
          </a:p>
        </p:txBody>
      </p:sp>
      <p:sp>
        <p:nvSpPr>
          <p:cNvPr id="231" name="CasellaDiTesto 230">
            <a:extLst>
              <a:ext uri="{FF2B5EF4-FFF2-40B4-BE49-F238E27FC236}">
                <a16:creationId xmlns:a16="http://schemas.microsoft.com/office/drawing/2014/main" id="{134FA07B-B30B-43DF-AB55-5D96E2B33EC1}"/>
              </a:ext>
            </a:extLst>
          </p:cNvPr>
          <p:cNvSpPr txBox="1"/>
          <p:nvPr/>
        </p:nvSpPr>
        <p:spPr>
          <a:xfrm>
            <a:off x="6743240" y="1288875"/>
            <a:ext cx="1919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rgbClr val="FF0000"/>
                </a:solidFill>
              </a:rPr>
              <a:t>13 </a:t>
            </a:r>
            <a:r>
              <a:rPr lang="it-IT" sz="1200" b="1" dirty="0" err="1">
                <a:solidFill>
                  <a:srgbClr val="FF0000"/>
                </a:solidFill>
              </a:rPr>
              <a:t>Linked</a:t>
            </a:r>
            <a:r>
              <a:rPr lang="it-IT" sz="1200" b="1" dirty="0">
                <a:solidFill>
                  <a:srgbClr val="FF0000"/>
                </a:solidFill>
              </a:rPr>
              <a:t> </a:t>
            </a:r>
            <a:r>
              <a:rPr lang="it-IT" sz="1200" b="1" dirty="0" err="1">
                <a:solidFill>
                  <a:srgbClr val="FF0000"/>
                </a:solidFill>
              </a:rPr>
              <a:t>servers</a:t>
            </a:r>
            <a:endParaRPr lang="it-IT" sz="1200" b="1" dirty="0">
              <a:solidFill>
                <a:srgbClr val="FF0000"/>
              </a:solidFill>
            </a:endParaRPr>
          </a:p>
        </p:txBody>
      </p:sp>
      <p:sp>
        <p:nvSpPr>
          <p:cNvPr id="232" name="CasellaDiTesto 231">
            <a:extLst>
              <a:ext uri="{FF2B5EF4-FFF2-40B4-BE49-F238E27FC236}">
                <a16:creationId xmlns:a16="http://schemas.microsoft.com/office/drawing/2014/main" id="{80ECC5C0-EEE9-4F6F-8B94-DEAD5592659B}"/>
              </a:ext>
            </a:extLst>
          </p:cNvPr>
          <p:cNvSpPr txBox="1"/>
          <p:nvPr/>
        </p:nvSpPr>
        <p:spPr>
          <a:xfrm>
            <a:off x="915453" y="3146565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13 </a:t>
            </a:r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PINs</a:t>
            </a:r>
            <a:endParaRPr lang="it-IT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9" name="Freccia a destra 108">
            <a:extLst>
              <a:ext uri="{FF2B5EF4-FFF2-40B4-BE49-F238E27FC236}">
                <a16:creationId xmlns:a16="http://schemas.microsoft.com/office/drawing/2014/main" id="{731C6C5A-E6D0-4E3A-BFBC-DE552F40735C}"/>
              </a:ext>
            </a:extLst>
          </p:cNvPr>
          <p:cNvSpPr/>
          <p:nvPr/>
        </p:nvSpPr>
        <p:spPr>
          <a:xfrm>
            <a:off x="10210523" y="1785976"/>
            <a:ext cx="1155977" cy="787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EXPORT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CC4E3878-1BEE-42E0-8189-64347CC2CC86}"/>
              </a:ext>
            </a:extLst>
          </p:cNvPr>
          <p:cNvCxnSpPr>
            <a:cxnSpLocks/>
            <a:stCxn id="51" idx="6"/>
          </p:cNvCxnSpPr>
          <p:nvPr/>
        </p:nvCxnSpPr>
        <p:spPr>
          <a:xfrm flipV="1">
            <a:off x="10762059" y="2362200"/>
            <a:ext cx="0" cy="418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asellaDiTesto 112">
            <a:extLst>
              <a:ext uri="{FF2B5EF4-FFF2-40B4-BE49-F238E27FC236}">
                <a16:creationId xmlns:a16="http://schemas.microsoft.com/office/drawing/2014/main" id="{D778BC1E-7116-476C-AFD5-F373058EC4A8}"/>
              </a:ext>
            </a:extLst>
          </p:cNvPr>
          <p:cNvSpPr txBox="1"/>
          <p:nvPr/>
        </p:nvSpPr>
        <p:spPr>
          <a:xfrm>
            <a:off x="7194551" y="3993706"/>
            <a:ext cx="1919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rgbClr val="FF0000"/>
                </a:solidFill>
              </a:rPr>
              <a:t>13 DB per il calcolo</a:t>
            </a:r>
          </a:p>
        </p:txBody>
      </p:sp>
    </p:spTree>
    <p:extLst>
      <p:ext uri="{BB962C8B-B14F-4D97-AF65-F5344CB8AC3E}">
        <p14:creationId xmlns:p14="http://schemas.microsoft.com/office/powerpoint/2010/main" val="321207332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lindro 1">
            <a:extLst>
              <a:ext uri="{FF2B5EF4-FFF2-40B4-BE49-F238E27FC236}">
                <a16:creationId xmlns:a16="http://schemas.microsoft.com/office/drawing/2014/main" id="{9EAB16CB-EF8B-4B30-8F8A-0617F4C49D71}"/>
              </a:ext>
            </a:extLst>
          </p:cNvPr>
          <p:cNvSpPr/>
          <p:nvPr/>
        </p:nvSpPr>
        <p:spPr>
          <a:xfrm>
            <a:off x="2638051" y="2803725"/>
            <a:ext cx="658097" cy="96394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err="1"/>
              <a:t>Raw</a:t>
            </a:r>
            <a:endParaRPr lang="it-IT" sz="1100" dirty="0"/>
          </a:p>
          <a:p>
            <a:pPr algn="ctr"/>
            <a:r>
              <a:rPr lang="it-IT" sz="1100" dirty="0"/>
              <a:t>Data</a:t>
            </a:r>
          </a:p>
          <a:p>
            <a:pPr algn="ctr"/>
            <a:r>
              <a:rPr lang="it-IT" sz="1100" dirty="0" err="1"/>
              <a:t>Gmatica</a:t>
            </a:r>
            <a:endParaRPr lang="it-IT" sz="1100" dirty="0"/>
          </a:p>
        </p:txBody>
      </p:sp>
      <p:sp>
        <p:nvSpPr>
          <p:cNvPr id="3" name="Cubo 2">
            <a:extLst>
              <a:ext uri="{FF2B5EF4-FFF2-40B4-BE49-F238E27FC236}">
                <a16:creationId xmlns:a16="http://schemas.microsoft.com/office/drawing/2014/main" id="{B6576879-8FF6-41BB-8B07-A1DF764DE35A}"/>
              </a:ext>
            </a:extLst>
          </p:cNvPr>
          <p:cNvSpPr/>
          <p:nvPr/>
        </p:nvSpPr>
        <p:spPr>
          <a:xfrm>
            <a:off x="1525807" y="3000960"/>
            <a:ext cx="1216152" cy="1942661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PIN01</a:t>
            </a:r>
            <a:endParaRPr lang="it-IT" dirty="0"/>
          </a:p>
          <a:p>
            <a:pPr algn="ctr"/>
            <a:r>
              <a:rPr lang="it-IT" dirty="0" err="1"/>
              <a:t>DW</a:t>
            </a:r>
            <a:endParaRPr lang="it-IT" dirty="0"/>
          </a:p>
        </p:txBody>
      </p:sp>
      <p:sp>
        <p:nvSpPr>
          <p:cNvPr id="4" name="Cilindro 3">
            <a:extLst>
              <a:ext uri="{FF2B5EF4-FFF2-40B4-BE49-F238E27FC236}">
                <a16:creationId xmlns:a16="http://schemas.microsoft.com/office/drawing/2014/main" id="{5A7D6EE0-3321-4FD8-94F3-6132DBC27B84}"/>
              </a:ext>
            </a:extLst>
          </p:cNvPr>
          <p:cNvSpPr/>
          <p:nvPr/>
        </p:nvSpPr>
        <p:spPr>
          <a:xfrm>
            <a:off x="2443352" y="4605162"/>
            <a:ext cx="673432" cy="96394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err="1"/>
              <a:t>Raw</a:t>
            </a:r>
            <a:endParaRPr lang="it-IT" sz="1100" dirty="0"/>
          </a:p>
          <a:p>
            <a:pPr algn="ctr"/>
            <a:r>
              <a:rPr lang="it-IT" sz="1100" dirty="0"/>
              <a:t>Data</a:t>
            </a:r>
          </a:p>
          <a:p>
            <a:pPr algn="ctr"/>
            <a:r>
              <a:rPr lang="it-IT" sz="1100" dirty="0"/>
              <a:t>SISAL</a:t>
            </a:r>
          </a:p>
        </p:txBody>
      </p:sp>
      <p:sp>
        <p:nvSpPr>
          <p:cNvPr id="5" name="Cilindro 4">
            <a:extLst>
              <a:ext uri="{FF2B5EF4-FFF2-40B4-BE49-F238E27FC236}">
                <a16:creationId xmlns:a16="http://schemas.microsoft.com/office/drawing/2014/main" id="{978EFF54-B055-40BD-BCD2-F1C989CFFF3D}"/>
              </a:ext>
            </a:extLst>
          </p:cNvPr>
          <p:cNvSpPr/>
          <p:nvPr/>
        </p:nvSpPr>
        <p:spPr>
          <a:xfrm>
            <a:off x="2506193" y="3673947"/>
            <a:ext cx="658097" cy="96394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err="1"/>
              <a:t>Raw</a:t>
            </a:r>
            <a:endParaRPr lang="it-IT" sz="1100" dirty="0"/>
          </a:p>
          <a:p>
            <a:pPr algn="ctr"/>
            <a:r>
              <a:rPr lang="it-IT" sz="1100" dirty="0"/>
              <a:t>Data</a:t>
            </a:r>
          </a:p>
          <a:p>
            <a:pPr algn="ctr"/>
            <a:r>
              <a:rPr lang="it-IT" sz="1100" dirty="0" err="1"/>
              <a:t>CODERE</a:t>
            </a:r>
            <a:endParaRPr lang="it-IT" sz="1100" dirty="0"/>
          </a:p>
        </p:txBody>
      </p:sp>
      <p:sp>
        <p:nvSpPr>
          <p:cNvPr id="30" name="Titolo 1">
            <a:extLst>
              <a:ext uri="{FF2B5EF4-FFF2-40B4-BE49-F238E27FC236}">
                <a16:creationId xmlns:a16="http://schemas.microsoft.com/office/drawing/2014/main" id="{15FD26AF-1907-47D3-B050-BAD4F90B880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387388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3600" dirty="0">
                <a:solidFill>
                  <a:srgbClr val="C00000"/>
                </a:solidFill>
              </a:rPr>
              <a:t>Assetto stadio/fase 1</a:t>
            </a:r>
          </a:p>
        </p:txBody>
      </p:sp>
      <p:sp>
        <p:nvSpPr>
          <p:cNvPr id="31" name="Cubo 30">
            <a:extLst>
              <a:ext uri="{FF2B5EF4-FFF2-40B4-BE49-F238E27FC236}">
                <a16:creationId xmlns:a16="http://schemas.microsoft.com/office/drawing/2014/main" id="{F41F6481-92B4-449C-ABAF-7666B89BB97C}"/>
              </a:ext>
            </a:extLst>
          </p:cNvPr>
          <p:cNvSpPr/>
          <p:nvPr/>
        </p:nvSpPr>
        <p:spPr>
          <a:xfrm>
            <a:off x="6311788" y="2457669"/>
            <a:ext cx="1216152" cy="1942661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POM</a:t>
            </a:r>
            <a:endParaRPr lang="it-IT" dirty="0"/>
          </a:p>
          <a:p>
            <a:pPr algn="ctr"/>
            <a:r>
              <a:rPr lang="it-IT" dirty="0" err="1"/>
              <a:t>MON</a:t>
            </a:r>
            <a:endParaRPr lang="it-IT" dirty="0"/>
          </a:p>
          <a:p>
            <a:pPr algn="ctr"/>
            <a:r>
              <a:rPr lang="it-IT" dirty="0"/>
              <a:t>01</a:t>
            </a:r>
          </a:p>
        </p:txBody>
      </p:sp>
      <p:sp>
        <p:nvSpPr>
          <p:cNvPr id="32" name="Cilindro 31">
            <a:extLst>
              <a:ext uri="{FF2B5EF4-FFF2-40B4-BE49-F238E27FC236}">
                <a16:creationId xmlns:a16="http://schemas.microsoft.com/office/drawing/2014/main" id="{5C1C5B84-E9DA-4711-9F29-921EBA6CA06E}"/>
              </a:ext>
            </a:extLst>
          </p:cNvPr>
          <p:cNvSpPr/>
          <p:nvPr/>
        </p:nvSpPr>
        <p:spPr>
          <a:xfrm>
            <a:off x="8636106" y="4468068"/>
            <a:ext cx="658096" cy="96394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/>
              <a:t>Tickets</a:t>
            </a:r>
          </a:p>
        </p:txBody>
      </p:sp>
      <p:sp>
        <p:nvSpPr>
          <p:cNvPr id="33" name="Cilindro 32">
            <a:extLst>
              <a:ext uri="{FF2B5EF4-FFF2-40B4-BE49-F238E27FC236}">
                <a16:creationId xmlns:a16="http://schemas.microsoft.com/office/drawing/2014/main" id="{488703BB-5C6E-490F-AE0B-A9A9A4510581}"/>
              </a:ext>
            </a:extLst>
          </p:cNvPr>
          <p:cNvSpPr/>
          <p:nvPr/>
        </p:nvSpPr>
        <p:spPr>
          <a:xfrm>
            <a:off x="5599208" y="4468070"/>
            <a:ext cx="673432" cy="96394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err="1"/>
              <a:t>Raw</a:t>
            </a:r>
            <a:endParaRPr lang="it-IT" sz="1100" dirty="0"/>
          </a:p>
          <a:p>
            <a:pPr algn="ctr"/>
            <a:r>
              <a:rPr lang="it-IT" sz="1100" dirty="0"/>
              <a:t>Data</a:t>
            </a:r>
          </a:p>
          <a:p>
            <a:pPr algn="ctr"/>
            <a:r>
              <a:rPr lang="it-IT" sz="1100" dirty="0"/>
              <a:t>SISAL</a:t>
            </a:r>
          </a:p>
        </p:txBody>
      </p:sp>
      <p:sp>
        <p:nvSpPr>
          <p:cNvPr id="34" name="Cilindro 33">
            <a:extLst>
              <a:ext uri="{FF2B5EF4-FFF2-40B4-BE49-F238E27FC236}">
                <a16:creationId xmlns:a16="http://schemas.microsoft.com/office/drawing/2014/main" id="{AF1F13D5-6F0C-4F69-B596-05FC0B13FB2A}"/>
              </a:ext>
            </a:extLst>
          </p:cNvPr>
          <p:cNvSpPr/>
          <p:nvPr/>
        </p:nvSpPr>
        <p:spPr>
          <a:xfrm>
            <a:off x="6386944" y="4468070"/>
            <a:ext cx="658097" cy="96394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err="1"/>
              <a:t>Raw</a:t>
            </a:r>
            <a:endParaRPr lang="it-IT" sz="1100" dirty="0"/>
          </a:p>
          <a:p>
            <a:pPr algn="ctr"/>
            <a:r>
              <a:rPr lang="it-IT" sz="1100" dirty="0"/>
              <a:t>Data</a:t>
            </a:r>
          </a:p>
          <a:p>
            <a:pPr algn="ctr"/>
            <a:r>
              <a:rPr lang="it-IT" sz="1100" dirty="0" err="1"/>
              <a:t>Gmatica</a:t>
            </a:r>
            <a:endParaRPr lang="it-IT" sz="1100" dirty="0"/>
          </a:p>
        </p:txBody>
      </p:sp>
      <p:sp>
        <p:nvSpPr>
          <p:cNvPr id="35" name="Cilindro 34">
            <a:extLst>
              <a:ext uri="{FF2B5EF4-FFF2-40B4-BE49-F238E27FC236}">
                <a16:creationId xmlns:a16="http://schemas.microsoft.com/office/drawing/2014/main" id="{299AF8F6-CC0E-45F1-8131-238193F6D8DF}"/>
              </a:ext>
            </a:extLst>
          </p:cNvPr>
          <p:cNvSpPr/>
          <p:nvPr/>
        </p:nvSpPr>
        <p:spPr>
          <a:xfrm>
            <a:off x="7128154" y="4468069"/>
            <a:ext cx="658097" cy="96394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err="1"/>
              <a:t>Raw</a:t>
            </a:r>
            <a:endParaRPr lang="it-IT" sz="1100" dirty="0"/>
          </a:p>
          <a:p>
            <a:pPr algn="ctr"/>
            <a:r>
              <a:rPr lang="it-IT" sz="1100" dirty="0"/>
              <a:t>Data</a:t>
            </a:r>
          </a:p>
          <a:p>
            <a:pPr algn="ctr"/>
            <a:r>
              <a:rPr lang="it-IT" sz="1100" dirty="0" err="1"/>
              <a:t>CODERE</a:t>
            </a:r>
            <a:endParaRPr lang="it-IT" sz="1100" dirty="0"/>
          </a:p>
        </p:txBody>
      </p:sp>
      <p:sp>
        <p:nvSpPr>
          <p:cNvPr id="36" name="Cilindro 35">
            <a:extLst>
              <a:ext uri="{FF2B5EF4-FFF2-40B4-BE49-F238E27FC236}">
                <a16:creationId xmlns:a16="http://schemas.microsoft.com/office/drawing/2014/main" id="{F090F0CE-2871-4322-8978-5CCC8C5148E7}"/>
              </a:ext>
            </a:extLst>
          </p:cNvPr>
          <p:cNvSpPr/>
          <p:nvPr/>
        </p:nvSpPr>
        <p:spPr>
          <a:xfrm>
            <a:off x="7881035" y="4468068"/>
            <a:ext cx="658097" cy="96394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err="1"/>
              <a:t>Raw</a:t>
            </a:r>
            <a:endParaRPr lang="it-IT" sz="1100" dirty="0"/>
          </a:p>
          <a:p>
            <a:pPr algn="ctr"/>
            <a:r>
              <a:rPr lang="it-IT" sz="1100" dirty="0"/>
              <a:t>Data</a:t>
            </a:r>
          </a:p>
          <a:p>
            <a:pPr algn="ctr"/>
            <a:r>
              <a:rPr lang="it-IT" sz="1100" dirty="0"/>
              <a:t>…</a:t>
            </a:r>
          </a:p>
        </p:txBody>
      </p:sp>
      <p:sp>
        <p:nvSpPr>
          <p:cNvPr id="45" name="Memoria interna 44">
            <a:extLst>
              <a:ext uri="{FF2B5EF4-FFF2-40B4-BE49-F238E27FC236}">
                <a16:creationId xmlns:a16="http://schemas.microsoft.com/office/drawing/2014/main" id="{64E1706F-4A9D-4158-A23A-7D4383B8226F}"/>
              </a:ext>
            </a:extLst>
          </p:cNvPr>
          <p:cNvSpPr/>
          <p:nvPr/>
        </p:nvSpPr>
        <p:spPr>
          <a:xfrm>
            <a:off x="10073128" y="4574887"/>
            <a:ext cx="1377863" cy="1880212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Requests</a:t>
            </a:r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sp>
        <p:nvSpPr>
          <p:cNvPr id="46" name="Rettangolo smussato 45">
            <a:extLst>
              <a:ext uri="{FF2B5EF4-FFF2-40B4-BE49-F238E27FC236}">
                <a16:creationId xmlns:a16="http://schemas.microsoft.com/office/drawing/2014/main" id="{5FD4094E-73BE-4EF2-A010-C675C52EDF22}"/>
              </a:ext>
            </a:extLst>
          </p:cNvPr>
          <p:cNvSpPr/>
          <p:nvPr/>
        </p:nvSpPr>
        <p:spPr>
          <a:xfrm>
            <a:off x="9425813" y="2780767"/>
            <a:ext cx="2672492" cy="148137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TicketInfoPoint</a:t>
            </a:r>
          </a:p>
          <a:p>
            <a:pPr algn="ctr"/>
            <a:r>
              <a:rPr lang="it-IT" dirty="0"/>
              <a:t>(TIP)</a:t>
            </a: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21510D8A-A778-4D39-BCA5-ED02B8B21AEE}"/>
              </a:ext>
            </a:extLst>
          </p:cNvPr>
          <p:cNvCxnSpPr>
            <a:stCxn id="46" idx="2"/>
            <a:endCxn id="45" idx="0"/>
          </p:cNvCxnSpPr>
          <p:nvPr/>
        </p:nvCxnSpPr>
        <p:spPr>
          <a:xfrm>
            <a:off x="10762059" y="4262139"/>
            <a:ext cx="1" cy="312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ilindro 79">
            <a:extLst>
              <a:ext uri="{FF2B5EF4-FFF2-40B4-BE49-F238E27FC236}">
                <a16:creationId xmlns:a16="http://schemas.microsoft.com/office/drawing/2014/main" id="{5E319F82-2D3D-4607-87E1-CC96A879E682}"/>
              </a:ext>
            </a:extLst>
          </p:cNvPr>
          <p:cNvSpPr/>
          <p:nvPr/>
        </p:nvSpPr>
        <p:spPr>
          <a:xfrm>
            <a:off x="5803159" y="3309701"/>
            <a:ext cx="658097" cy="963941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>
                <a:solidFill>
                  <a:schemeClr val="tx1"/>
                </a:solidFill>
              </a:rPr>
              <a:t>Ticket</a:t>
            </a:r>
          </a:p>
          <a:p>
            <a:pPr algn="ctr"/>
            <a:r>
              <a:rPr lang="it-IT" sz="800" b="1" dirty="0">
                <a:solidFill>
                  <a:schemeClr val="tx1"/>
                </a:solidFill>
              </a:rPr>
              <a:t>Info</a:t>
            </a:r>
          </a:p>
          <a:p>
            <a:pPr algn="ctr"/>
            <a:r>
              <a:rPr lang="it-IT" sz="800" b="1" dirty="0">
                <a:solidFill>
                  <a:schemeClr val="tx1"/>
                </a:solidFill>
              </a:rPr>
              <a:t>Point</a:t>
            </a:r>
          </a:p>
          <a:p>
            <a:pPr algn="ctr"/>
            <a:r>
              <a:rPr lang="it-IT" sz="800" b="1" dirty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82" name="Connettore a gomito 81">
            <a:extLst>
              <a:ext uri="{FF2B5EF4-FFF2-40B4-BE49-F238E27FC236}">
                <a16:creationId xmlns:a16="http://schemas.microsoft.com/office/drawing/2014/main" id="{E8647436-B2C5-4141-893F-FF096898E8C5}"/>
              </a:ext>
            </a:extLst>
          </p:cNvPr>
          <p:cNvCxnSpPr>
            <a:cxnSpLocks/>
            <a:stCxn id="31" idx="0"/>
            <a:endCxn id="3" idx="0"/>
          </p:cNvCxnSpPr>
          <p:nvPr/>
        </p:nvCxnSpPr>
        <p:spPr>
          <a:xfrm rot="16200000" flipH="1" flipV="1">
            <a:off x="4407247" y="336323"/>
            <a:ext cx="543291" cy="4785981"/>
          </a:xfrm>
          <a:prstGeom prst="bentConnector3">
            <a:avLst>
              <a:gd name="adj1" fmla="val -69744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Documento multiplo 86">
            <a:extLst>
              <a:ext uri="{FF2B5EF4-FFF2-40B4-BE49-F238E27FC236}">
                <a16:creationId xmlns:a16="http://schemas.microsoft.com/office/drawing/2014/main" id="{790F5EE8-CEDF-4561-BBA4-F8E81633695F}"/>
              </a:ext>
            </a:extLst>
          </p:cNvPr>
          <p:cNvSpPr/>
          <p:nvPr/>
        </p:nvSpPr>
        <p:spPr>
          <a:xfrm>
            <a:off x="5211417" y="3934298"/>
            <a:ext cx="658096" cy="466032"/>
          </a:xfrm>
          <a:prstGeom prst="flowChartMultidocumen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/>
              <a:t>T2U</a:t>
            </a:r>
            <a:endParaRPr lang="it-IT" b="1" dirty="0"/>
          </a:p>
        </p:txBody>
      </p:sp>
      <p:cxnSp>
        <p:nvCxnSpPr>
          <p:cNvPr id="88" name="Connettore a gomito 87">
            <a:extLst>
              <a:ext uri="{FF2B5EF4-FFF2-40B4-BE49-F238E27FC236}">
                <a16:creationId xmlns:a16="http://schemas.microsoft.com/office/drawing/2014/main" id="{5DC8DFD3-EB10-43EE-B1B5-A1118F9BB6B9}"/>
              </a:ext>
            </a:extLst>
          </p:cNvPr>
          <p:cNvCxnSpPr>
            <a:stCxn id="87" idx="3"/>
            <a:endCxn id="33" idx="1"/>
          </p:cNvCxnSpPr>
          <p:nvPr/>
        </p:nvCxnSpPr>
        <p:spPr>
          <a:xfrm>
            <a:off x="5869513" y="4167314"/>
            <a:ext cx="66411" cy="300756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a gomito 88">
            <a:extLst>
              <a:ext uri="{FF2B5EF4-FFF2-40B4-BE49-F238E27FC236}">
                <a16:creationId xmlns:a16="http://schemas.microsoft.com/office/drawing/2014/main" id="{D3BEB54E-C8DC-4E84-8224-55799A166493}"/>
              </a:ext>
            </a:extLst>
          </p:cNvPr>
          <p:cNvCxnSpPr>
            <a:cxnSpLocks/>
            <a:stCxn id="87" idx="1"/>
            <a:endCxn id="106" idx="4"/>
          </p:cNvCxnSpPr>
          <p:nvPr/>
        </p:nvCxnSpPr>
        <p:spPr>
          <a:xfrm rot="10800000" flipV="1">
            <a:off x="2959799" y="4167314"/>
            <a:ext cx="2251619" cy="1840218"/>
          </a:xfrm>
          <a:prstGeom prst="bentConnector3">
            <a:avLst>
              <a:gd name="adj1" fmla="val 50001"/>
            </a:avLst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a gomito 89">
            <a:extLst>
              <a:ext uri="{FF2B5EF4-FFF2-40B4-BE49-F238E27FC236}">
                <a16:creationId xmlns:a16="http://schemas.microsoft.com/office/drawing/2014/main" id="{1B17CE5D-9C35-448C-AB24-01EAA24A6449}"/>
              </a:ext>
            </a:extLst>
          </p:cNvPr>
          <p:cNvCxnSpPr>
            <a:cxnSpLocks/>
            <a:stCxn id="87" idx="1"/>
            <a:endCxn id="5" idx="4"/>
          </p:cNvCxnSpPr>
          <p:nvPr/>
        </p:nvCxnSpPr>
        <p:spPr>
          <a:xfrm rot="10800000">
            <a:off x="3164291" y="4155918"/>
            <a:ext cx="2047127" cy="1139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a gomito 90">
            <a:extLst>
              <a:ext uri="{FF2B5EF4-FFF2-40B4-BE49-F238E27FC236}">
                <a16:creationId xmlns:a16="http://schemas.microsoft.com/office/drawing/2014/main" id="{67B60CCA-0AAE-499B-B7F2-2C839F94C693}"/>
              </a:ext>
            </a:extLst>
          </p:cNvPr>
          <p:cNvCxnSpPr>
            <a:cxnSpLocks/>
            <a:stCxn id="87" idx="1"/>
            <a:endCxn id="2" idx="4"/>
          </p:cNvCxnSpPr>
          <p:nvPr/>
        </p:nvCxnSpPr>
        <p:spPr>
          <a:xfrm rot="10800000">
            <a:off x="3296149" y="3285696"/>
            <a:ext cx="1915269" cy="881618"/>
          </a:xfrm>
          <a:prstGeom prst="bentConnector3">
            <a:avLst>
              <a:gd name="adj1" fmla="val 59156"/>
            </a:avLst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a gomito 91">
            <a:extLst>
              <a:ext uri="{FF2B5EF4-FFF2-40B4-BE49-F238E27FC236}">
                <a16:creationId xmlns:a16="http://schemas.microsoft.com/office/drawing/2014/main" id="{0C79C198-95C0-4EFF-AA8D-626EE616E6CD}"/>
              </a:ext>
            </a:extLst>
          </p:cNvPr>
          <p:cNvCxnSpPr>
            <a:cxnSpLocks/>
            <a:stCxn id="87" idx="1"/>
            <a:endCxn id="4" idx="4"/>
          </p:cNvCxnSpPr>
          <p:nvPr/>
        </p:nvCxnSpPr>
        <p:spPr>
          <a:xfrm rot="10800000" flipV="1">
            <a:off x="3116785" y="4167313"/>
            <a:ext cx="2094633" cy="919819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a gomito 92">
            <a:extLst>
              <a:ext uri="{FF2B5EF4-FFF2-40B4-BE49-F238E27FC236}">
                <a16:creationId xmlns:a16="http://schemas.microsoft.com/office/drawing/2014/main" id="{C6B51084-692A-430A-85D4-5DFC077DA0AF}"/>
              </a:ext>
            </a:extLst>
          </p:cNvPr>
          <p:cNvCxnSpPr>
            <a:stCxn id="87" idx="3"/>
            <a:endCxn id="34" idx="1"/>
          </p:cNvCxnSpPr>
          <p:nvPr/>
        </p:nvCxnSpPr>
        <p:spPr>
          <a:xfrm>
            <a:off x="5869513" y="4167314"/>
            <a:ext cx="846480" cy="300756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a gomito 93">
            <a:extLst>
              <a:ext uri="{FF2B5EF4-FFF2-40B4-BE49-F238E27FC236}">
                <a16:creationId xmlns:a16="http://schemas.microsoft.com/office/drawing/2014/main" id="{B3E41C06-398C-4940-A44F-4CDAC390887C}"/>
              </a:ext>
            </a:extLst>
          </p:cNvPr>
          <p:cNvCxnSpPr>
            <a:stCxn id="87" idx="3"/>
            <a:endCxn id="35" idx="1"/>
          </p:cNvCxnSpPr>
          <p:nvPr/>
        </p:nvCxnSpPr>
        <p:spPr>
          <a:xfrm>
            <a:off x="5869513" y="4167314"/>
            <a:ext cx="1587690" cy="300755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a gomito 94">
            <a:extLst>
              <a:ext uri="{FF2B5EF4-FFF2-40B4-BE49-F238E27FC236}">
                <a16:creationId xmlns:a16="http://schemas.microsoft.com/office/drawing/2014/main" id="{8878D82C-C9CA-41FF-B6DA-3B3D4A8ED2B2}"/>
              </a:ext>
            </a:extLst>
          </p:cNvPr>
          <p:cNvCxnSpPr>
            <a:stCxn id="87" idx="3"/>
            <a:endCxn id="36" idx="1"/>
          </p:cNvCxnSpPr>
          <p:nvPr/>
        </p:nvCxnSpPr>
        <p:spPr>
          <a:xfrm>
            <a:off x="5869513" y="4167314"/>
            <a:ext cx="2340571" cy="300754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bo 97">
            <a:extLst>
              <a:ext uri="{FF2B5EF4-FFF2-40B4-BE49-F238E27FC236}">
                <a16:creationId xmlns:a16="http://schemas.microsoft.com/office/drawing/2014/main" id="{3F9BD411-63A5-47E2-A190-463421BEF214}"/>
              </a:ext>
            </a:extLst>
          </p:cNvPr>
          <p:cNvSpPr/>
          <p:nvPr/>
        </p:nvSpPr>
        <p:spPr>
          <a:xfrm>
            <a:off x="483534" y="905406"/>
            <a:ext cx="1216152" cy="1942661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FI</a:t>
            </a:r>
          </a:p>
          <a:p>
            <a:pPr algn="ctr"/>
            <a:r>
              <a:rPr lang="it-IT" dirty="0" err="1"/>
              <a:t>NAN</a:t>
            </a:r>
            <a:endParaRPr lang="it-IT" dirty="0"/>
          </a:p>
          <a:p>
            <a:pPr algn="ctr"/>
            <a:r>
              <a:rPr lang="it-IT" dirty="0"/>
              <a:t>CE</a:t>
            </a:r>
          </a:p>
        </p:txBody>
      </p:sp>
      <p:sp>
        <p:nvSpPr>
          <p:cNvPr id="99" name="Cilindro 98">
            <a:extLst>
              <a:ext uri="{FF2B5EF4-FFF2-40B4-BE49-F238E27FC236}">
                <a16:creationId xmlns:a16="http://schemas.microsoft.com/office/drawing/2014/main" id="{A4CE9A7A-BFC9-436A-842C-3DD33162F7AB}"/>
              </a:ext>
            </a:extLst>
          </p:cNvPr>
          <p:cNvSpPr/>
          <p:nvPr/>
        </p:nvSpPr>
        <p:spPr>
          <a:xfrm>
            <a:off x="1505892" y="2084591"/>
            <a:ext cx="576037" cy="791708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/>
              <a:t>Tickets</a:t>
            </a:r>
          </a:p>
        </p:txBody>
      </p:sp>
      <p:cxnSp>
        <p:nvCxnSpPr>
          <p:cNvPr id="100" name="Connettore a gomito 99">
            <a:extLst>
              <a:ext uri="{FF2B5EF4-FFF2-40B4-BE49-F238E27FC236}">
                <a16:creationId xmlns:a16="http://schemas.microsoft.com/office/drawing/2014/main" id="{C3BD8D9C-49D6-40A5-BE55-07C946A75266}"/>
              </a:ext>
            </a:extLst>
          </p:cNvPr>
          <p:cNvCxnSpPr>
            <a:cxnSpLocks/>
            <a:stCxn id="87" idx="1"/>
            <a:endCxn id="99" idx="1"/>
          </p:cNvCxnSpPr>
          <p:nvPr/>
        </p:nvCxnSpPr>
        <p:spPr>
          <a:xfrm rot="10800000">
            <a:off x="1793911" y="2084592"/>
            <a:ext cx="3417506" cy="2082723"/>
          </a:xfrm>
          <a:prstGeom prst="bentConnector4">
            <a:avLst>
              <a:gd name="adj1" fmla="val 32958"/>
              <a:gd name="adj2" fmla="val 110976"/>
            </a:avLst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a gomito 100">
            <a:extLst>
              <a:ext uri="{FF2B5EF4-FFF2-40B4-BE49-F238E27FC236}">
                <a16:creationId xmlns:a16="http://schemas.microsoft.com/office/drawing/2014/main" id="{96F467CB-8A30-4B63-A1E8-794A9AD8125A}"/>
              </a:ext>
            </a:extLst>
          </p:cNvPr>
          <p:cNvCxnSpPr>
            <a:stCxn id="31" idx="0"/>
            <a:endCxn id="98" idx="5"/>
          </p:cNvCxnSpPr>
          <p:nvPr/>
        </p:nvCxnSpPr>
        <p:spPr>
          <a:xfrm rot="16200000" flipV="1">
            <a:off x="4019310" y="-594905"/>
            <a:ext cx="732951" cy="5372197"/>
          </a:xfrm>
          <a:prstGeom prst="bentConnector2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Bolla: nuvola 101">
            <a:extLst>
              <a:ext uri="{FF2B5EF4-FFF2-40B4-BE49-F238E27FC236}">
                <a16:creationId xmlns:a16="http://schemas.microsoft.com/office/drawing/2014/main" id="{40329334-CDF7-4CFD-88FC-ADAD1C77215D}"/>
              </a:ext>
            </a:extLst>
          </p:cNvPr>
          <p:cNvSpPr/>
          <p:nvPr/>
        </p:nvSpPr>
        <p:spPr>
          <a:xfrm>
            <a:off x="4431342" y="3324544"/>
            <a:ext cx="1183885" cy="583572"/>
          </a:xfrm>
          <a:prstGeom prst="cloudCallout">
            <a:avLst>
              <a:gd name="adj1" fmla="val 27837"/>
              <a:gd name="adj2" fmla="val 60355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/>
              <a:t>high speed</a:t>
            </a:r>
          </a:p>
          <a:p>
            <a:pPr algn="ctr"/>
            <a:r>
              <a:rPr lang="it-IT" sz="800" dirty="0"/>
              <a:t>volatile</a:t>
            </a:r>
          </a:p>
          <a:p>
            <a:pPr algn="ctr"/>
            <a:r>
              <a:rPr lang="it-IT" sz="800" dirty="0"/>
              <a:t>XML objects</a:t>
            </a:r>
          </a:p>
        </p:txBody>
      </p:sp>
      <p:sp>
        <p:nvSpPr>
          <p:cNvPr id="103" name="Cubo 102">
            <a:extLst>
              <a:ext uri="{FF2B5EF4-FFF2-40B4-BE49-F238E27FC236}">
                <a16:creationId xmlns:a16="http://schemas.microsoft.com/office/drawing/2014/main" id="{580895F3-0463-45AF-B2DB-3D1C95B0ED6F}"/>
              </a:ext>
            </a:extLst>
          </p:cNvPr>
          <p:cNvSpPr/>
          <p:nvPr/>
        </p:nvSpPr>
        <p:spPr>
          <a:xfrm>
            <a:off x="1386463" y="3433567"/>
            <a:ext cx="1216152" cy="1942661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PIN01</a:t>
            </a:r>
            <a:endParaRPr lang="it-IT" dirty="0"/>
          </a:p>
          <a:p>
            <a:pPr algn="ctr"/>
            <a:r>
              <a:rPr lang="it-IT" dirty="0" err="1"/>
              <a:t>DW</a:t>
            </a:r>
            <a:endParaRPr lang="it-IT" dirty="0"/>
          </a:p>
        </p:txBody>
      </p:sp>
      <p:sp>
        <p:nvSpPr>
          <p:cNvPr id="104" name="Cubo 103">
            <a:extLst>
              <a:ext uri="{FF2B5EF4-FFF2-40B4-BE49-F238E27FC236}">
                <a16:creationId xmlns:a16="http://schemas.microsoft.com/office/drawing/2014/main" id="{1CFD3C7E-D3ED-4604-A273-2EEDA9A00B0E}"/>
              </a:ext>
            </a:extLst>
          </p:cNvPr>
          <p:cNvSpPr/>
          <p:nvPr/>
        </p:nvSpPr>
        <p:spPr>
          <a:xfrm>
            <a:off x="1360473" y="3902690"/>
            <a:ext cx="1216152" cy="1942661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PIN01</a:t>
            </a:r>
            <a:endParaRPr lang="it-IT" dirty="0"/>
          </a:p>
          <a:p>
            <a:pPr algn="ctr"/>
            <a:r>
              <a:rPr lang="it-IT" dirty="0" err="1"/>
              <a:t>DW</a:t>
            </a:r>
            <a:endParaRPr lang="it-IT" dirty="0"/>
          </a:p>
        </p:txBody>
      </p:sp>
      <p:sp>
        <p:nvSpPr>
          <p:cNvPr id="105" name="Cubo 104">
            <a:extLst>
              <a:ext uri="{FF2B5EF4-FFF2-40B4-BE49-F238E27FC236}">
                <a16:creationId xmlns:a16="http://schemas.microsoft.com/office/drawing/2014/main" id="{47C58AE4-E9F3-46D8-A669-46CF9D69843C}"/>
              </a:ext>
            </a:extLst>
          </p:cNvPr>
          <p:cNvSpPr/>
          <p:nvPr/>
        </p:nvSpPr>
        <p:spPr>
          <a:xfrm>
            <a:off x="1220982" y="4372074"/>
            <a:ext cx="1216152" cy="1942661"/>
          </a:xfrm>
          <a:prstGeom prst="cub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PIN01</a:t>
            </a:r>
            <a:endParaRPr lang="it-IT" dirty="0"/>
          </a:p>
          <a:p>
            <a:pPr algn="ctr"/>
            <a:r>
              <a:rPr lang="it-IT" dirty="0" err="1"/>
              <a:t>DW</a:t>
            </a:r>
            <a:endParaRPr lang="it-IT" dirty="0"/>
          </a:p>
        </p:txBody>
      </p:sp>
      <p:sp>
        <p:nvSpPr>
          <p:cNvPr id="106" name="Cilindro 105">
            <a:extLst>
              <a:ext uri="{FF2B5EF4-FFF2-40B4-BE49-F238E27FC236}">
                <a16:creationId xmlns:a16="http://schemas.microsoft.com/office/drawing/2014/main" id="{BD545300-A15F-4A2D-A4E5-0874DA4A2ADA}"/>
              </a:ext>
            </a:extLst>
          </p:cNvPr>
          <p:cNvSpPr/>
          <p:nvPr/>
        </p:nvSpPr>
        <p:spPr>
          <a:xfrm>
            <a:off x="2301701" y="5525561"/>
            <a:ext cx="658097" cy="96394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 err="1"/>
              <a:t>Raw</a:t>
            </a:r>
            <a:endParaRPr lang="it-IT" sz="1100" dirty="0"/>
          </a:p>
          <a:p>
            <a:pPr algn="ctr"/>
            <a:r>
              <a:rPr lang="it-IT" sz="1100" dirty="0"/>
              <a:t>Data</a:t>
            </a:r>
          </a:p>
          <a:p>
            <a:pPr algn="ctr"/>
            <a:r>
              <a:rPr lang="it-IT" sz="1100" dirty="0"/>
              <a:t>…</a:t>
            </a:r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003D710E-0EF2-46E5-967B-633B46263766}"/>
              </a:ext>
            </a:extLst>
          </p:cNvPr>
          <p:cNvSpPr txBox="1"/>
          <p:nvPr/>
        </p:nvSpPr>
        <p:spPr>
          <a:xfrm>
            <a:off x="7175329" y="1604049"/>
            <a:ext cx="1919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rgbClr val="FF0000"/>
                </a:solidFill>
              </a:rPr>
              <a:t>13 </a:t>
            </a:r>
            <a:r>
              <a:rPr lang="it-IT" sz="1200" b="1" dirty="0" err="1">
                <a:solidFill>
                  <a:srgbClr val="FF0000"/>
                </a:solidFill>
              </a:rPr>
              <a:t>Linked</a:t>
            </a:r>
            <a:r>
              <a:rPr lang="it-IT" sz="1200" b="1" dirty="0">
                <a:solidFill>
                  <a:srgbClr val="FF0000"/>
                </a:solidFill>
              </a:rPr>
              <a:t> </a:t>
            </a:r>
            <a:r>
              <a:rPr lang="it-IT" sz="1200" b="1" dirty="0" err="1">
                <a:solidFill>
                  <a:srgbClr val="FF0000"/>
                </a:solidFill>
              </a:rPr>
              <a:t>servers</a:t>
            </a:r>
            <a:endParaRPr lang="it-IT" sz="1200" b="1" dirty="0">
              <a:solidFill>
                <a:srgbClr val="FF0000"/>
              </a:solidFill>
            </a:endParaRP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672C1BB9-022D-41CE-B59B-6ECA54EE4F6E}"/>
              </a:ext>
            </a:extLst>
          </p:cNvPr>
          <p:cNvSpPr txBox="1"/>
          <p:nvPr/>
        </p:nvSpPr>
        <p:spPr>
          <a:xfrm>
            <a:off x="534483" y="5059414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>
                <a:solidFill>
                  <a:schemeClr val="accent1">
                    <a:lumMod val="50000"/>
                  </a:schemeClr>
                </a:solidFill>
              </a:rPr>
              <a:t>13 </a:t>
            </a:r>
            <a:r>
              <a:rPr lang="it-IT" sz="1100" b="1" dirty="0" err="1">
                <a:solidFill>
                  <a:schemeClr val="accent1">
                    <a:lumMod val="50000"/>
                  </a:schemeClr>
                </a:solidFill>
              </a:rPr>
              <a:t>PINs</a:t>
            </a:r>
            <a:endParaRPr lang="it-IT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7" name="Connettore a gomito 156">
            <a:extLst>
              <a:ext uri="{FF2B5EF4-FFF2-40B4-BE49-F238E27FC236}">
                <a16:creationId xmlns:a16="http://schemas.microsoft.com/office/drawing/2014/main" id="{BA14BE7C-B339-47AE-9AF5-A154F4871A48}"/>
              </a:ext>
            </a:extLst>
          </p:cNvPr>
          <p:cNvCxnSpPr>
            <a:cxnSpLocks/>
            <a:stCxn id="32" idx="1"/>
            <a:endCxn id="87" idx="3"/>
          </p:cNvCxnSpPr>
          <p:nvPr/>
        </p:nvCxnSpPr>
        <p:spPr>
          <a:xfrm rot="16200000" flipV="1">
            <a:off x="7266957" y="2769870"/>
            <a:ext cx="300754" cy="3095641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ttore a gomito 160">
            <a:extLst>
              <a:ext uri="{FF2B5EF4-FFF2-40B4-BE49-F238E27FC236}">
                <a16:creationId xmlns:a16="http://schemas.microsoft.com/office/drawing/2014/main" id="{E8C41A7B-7C27-4702-BEFE-5D5E276E78A9}"/>
              </a:ext>
            </a:extLst>
          </p:cNvPr>
          <p:cNvCxnSpPr>
            <a:cxnSpLocks/>
            <a:stCxn id="87" idx="2"/>
            <a:endCxn id="45" idx="1"/>
          </p:cNvCxnSpPr>
          <p:nvPr/>
        </p:nvCxnSpPr>
        <p:spPr>
          <a:xfrm rot="16200000" flipH="1">
            <a:off x="7217759" y="2659624"/>
            <a:ext cx="1132312" cy="4578425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Freccia a destra 166">
            <a:extLst>
              <a:ext uri="{FF2B5EF4-FFF2-40B4-BE49-F238E27FC236}">
                <a16:creationId xmlns:a16="http://schemas.microsoft.com/office/drawing/2014/main" id="{EA21B5FE-CDB4-4B55-B8F3-C29159E4BE31}"/>
              </a:ext>
            </a:extLst>
          </p:cNvPr>
          <p:cNvSpPr/>
          <p:nvPr/>
        </p:nvSpPr>
        <p:spPr>
          <a:xfrm>
            <a:off x="10208527" y="1789031"/>
            <a:ext cx="1155977" cy="787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EXPORT</a:t>
            </a:r>
          </a:p>
        </p:txBody>
      </p:sp>
      <p:cxnSp>
        <p:nvCxnSpPr>
          <p:cNvPr id="173" name="Connettore 2 172">
            <a:extLst>
              <a:ext uri="{FF2B5EF4-FFF2-40B4-BE49-F238E27FC236}">
                <a16:creationId xmlns:a16="http://schemas.microsoft.com/office/drawing/2014/main" id="{DBF08BF5-C317-4A20-B507-65CCC56D592B}"/>
              </a:ext>
            </a:extLst>
          </p:cNvPr>
          <p:cNvCxnSpPr>
            <a:cxnSpLocks/>
            <a:stCxn id="46" idx="6"/>
          </p:cNvCxnSpPr>
          <p:nvPr/>
        </p:nvCxnSpPr>
        <p:spPr>
          <a:xfrm flipV="1">
            <a:off x="10762059" y="2381250"/>
            <a:ext cx="0" cy="39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asellaDiTesto 217">
            <a:extLst>
              <a:ext uri="{FF2B5EF4-FFF2-40B4-BE49-F238E27FC236}">
                <a16:creationId xmlns:a16="http://schemas.microsoft.com/office/drawing/2014/main" id="{54C0A393-D4D8-4B40-B298-E1023DB39362}"/>
              </a:ext>
            </a:extLst>
          </p:cNvPr>
          <p:cNvSpPr txBox="1"/>
          <p:nvPr/>
        </p:nvSpPr>
        <p:spPr>
          <a:xfrm>
            <a:off x="4639832" y="2971498"/>
            <a:ext cx="1919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accent6">
                    <a:lumMod val="75000"/>
                  </a:schemeClr>
                </a:solidFill>
              </a:rPr>
              <a:t>1 solo DB per il calcolo</a:t>
            </a:r>
          </a:p>
        </p:txBody>
      </p:sp>
    </p:spTree>
    <p:extLst>
      <p:ext uri="{BB962C8B-B14F-4D97-AF65-F5344CB8AC3E}">
        <p14:creationId xmlns:p14="http://schemas.microsoft.com/office/powerpoint/2010/main" val="35639769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1594</Words>
  <Application>Microsoft Office PowerPoint</Application>
  <PresentationFormat>Widescreen</PresentationFormat>
  <Paragraphs>243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TicketInfoPoint e reingegnerizzazione BlackBox</vt:lpstr>
      <vt:lpstr>Premessa 1/3</vt:lpstr>
      <vt:lpstr>Presentazione standard di PowerPoint</vt:lpstr>
      <vt:lpstr>Presentazione standard di PowerPoint</vt:lpstr>
      <vt:lpstr>Stato dell’arte 1/3</vt:lpstr>
      <vt:lpstr>Stato dell’arte 2/3</vt:lpstr>
      <vt:lpstr>Presentazione standard di PowerPoint</vt:lpstr>
      <vt:lpstr>Assetto stadio/fase «zero» (ad oggi)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TicketInfoPoint e reingegnerizzazione BlackBox</dc:title>
  <dc:creator>Devesh2</dc:creator>
  <cp:lastModifiedBy>Devesh2</cp:lastModifiedBy>
  <cp:revision>42</cp:revision>
  <dcterms:created xsi:type="dcterms:W3CDTF">2018-02-07T12:25:11Z</dcterms:created>
  <dcterms:modified xsi:type="dcterms:W3CDTF">2018-02-08T09:09:50Z</dcterms:modified>
</cp:coreProperties>
</file>