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3.png" ContentType="image/png"/>
  <Override PartName="/ppt/media/image2.png" ContentType="image/png"/>
  <Override PartName="/ppt/media/image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>
                <a:latin typeface="Arial"/>
              </a:rPr>
              <a:t>Klicken Sie, um das Format der Notizen zu bearbeiten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&lt;Kopfzeile&gt;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F0C3AF6-F1D4-4350-A786-8B6458B0F29D}" type="slidenum">
              <a:rPr lang="de-DE" sz="1400">
                <a:latin typeface="Times New Roman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10BB9FC-5593-4A23-A2C6-5AB2CA5FECF3}" type="slidenum">
              <a:rPr lang="de-DE" sz="1200">
                <a:solidFill>
                  <a:srgbClr val="000000"/>
                </a:solidFill>
                <a:latin typeface="+mn-lt"/>
                <a:ea typeface="+mn-ea"/>
              </a:rPr>
              <a:t>&lt;Nummer&gt;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19.02.15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EF9A1E-E05F-4E7B-A5AB-E14C93F53B11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19.02.15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AE2E34-7FB8-4EA9-A0DB-05880A7E18A7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"/><Relationship Id="rId2" Type="http://schemas.openxmlformats.org/officeDocument/2006/relationships/image" Target="../media/image17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"/><Relationship Id="rId2" Type="http://schemas.openxmlformats.org/officeDocument/2006/relationships/image" Target="../media/image20"/><Relationship Id="rId3" Type="http://schemas.openxmlformats.org/officeDocument/2006/relationships/image" Target="../media/image21"/><Relationship Id="rId4" Type="http://schemas.openxmlformats.org/officeDocument/2006/relationships/image" Target="../media/image22"/><Relationship Id="rId5" Type="http://schemas.openxmlformats.org/officeDocument/2006/relationships/image" Target="../media/image23"/><Relationship Id="rId6" Type="http://schemas.openxmlformats.org/officeDocument/2006/relationships/image" Target="../media/image24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"/><Relationship Id="rId2" Type="http://schemas.openxmlformats.org/officeDocument/2006/relationships/image" Target="../media/image26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"/><Relationship Id="rId2" Type="http://schemas.openxmlformats.org/officeDocument/2006/relationships/image" Target="../media/image28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"/><Relationship Id="rId2" Type="http://schemas.openxmlformats.org/officeDocument/2006/relationships/image" Target="../media/image30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"/><Relationship Id="rId2" Type="http://schemas.openxmlformats.org/officeDocument/2006/relationships/image" Target="../media/image32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"/><Relationship Id="rId2" Type="http://schemas.openxmlformats.org/officeDocument/2006/relationships/image" Target="../media/image7"/><Relationship Id="rId3" Type="http://schemas.openxmlformats.org/officeDocument/2006/relationships/image" Target="../media/image8"/><Relationship Id="rId4" Type="http://schemas.openxmlformats.org/officeDocument/2006/relationships/image" Target="../media/image9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"/><Relationship Id="rId2" Type="http://schemas.openxmlformats.org/officeDocument/2006/relationships/image" Target="../media/image11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"/><Relationship Id="rId2" Type="http://schemas.openxmlformats.org/officeDocument/2006/relationships/image" Target="../media/image13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"/><Relationship Id="rId2" Type="http://schemas.openxmlformats.org/officeDocument/2006/relationships/image" Target="../media/image15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Phasenübergange des Ising Modells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Monte Carlo Simulation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9C6DD2-D787-4DC0-BD3C-063E65D4D004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nhaltsplatzhalt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0" y="1731600"/>
            <a:ext cx="4505760" cy="3128400"/>
          </a:xfrm>
          <a:prstGeom prst="rect">
            <a:avLst/>
          </a:prstGeom>
          <a:ln>
            <a:noFill/>
          </a:ln>
        </p:spPr>
      </p:pic>
      <p:sp>
        <p:nvSpPr>
          <p:cNvPr id="131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9C3B45-4685-49A6-B9D1-6955D2DFA6B0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id="133" name="Inhaltsplatzhalter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21240" y="1731600"/>
            <a:ext cx="4622400" cy="320940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Auswertung</a:t>
            </a:r>
            <a:endParaRPr/>
          </a:p>
        </p:txBody>
      </p:sp>
      <p:sp>
        <p:nvSpPr>
          <p:cNvPr id="135" name="TextShape 4"/>
          <p:cNvSpPr txBox="1"/>
          <p:nvPr/>
        </p:nvSpPr>
        <p:spPr>
          <a:xfrm>
            <a:off x="1108800" y="936000"/>
            <a:ext cx="57312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de-DE">
                <a:latin typeface="Arial"/>
              </a:rPr>
              <a:t>Abhängigkeit der Magnetisierung von externen Feldern</a:t>
            </a:r>
            <a:endParaRPr/>
          </a:p>
          <a:p>
            <a:r>
              <a:rPr lang="de-DE">
                <a:latin typeface="Arial"/>
              </a:rPr>
              <a:t>bei verschiedenen Temperaturen: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84DAAAA-F862-4E3B-8182-03F99A98F325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id="138" name="Inhaltsplatzhalt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92000" y="792000"/>
            <a:ext cx="4622400" cy="320940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Auswertung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360000" y="1008000"/>
            <a:ext cx="6797520" cy="44416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Schaltverhalten für Hysterese: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Es gilt: T&lt;T_c → 2 Minima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Externes Feld sorgt für Verschiebung 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der Minima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Ab einem bestimmten |B|&gt;0 wird ein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Minimum zum Wendepunkt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Energieminimierung zum tieferen Minimum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möglich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Magnetisierung schaltet um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Schaltverhalten einfacher Durchlauf: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Es gilt: T&gt;=T_c → 1 Minimum bei m=0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Auschmierungseffekte sorgen für Magnetisierung des Systems.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Cluster bilden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Konvergenz um Tc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Wolff-Algorithmus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89FA80-A074-412E-8E39-8F420BCE3BB9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Cluster-Update-Verfahren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8CDE538-BA23-4A1B-9C1E-3722B7AD978B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id="147" name="Inhaltsplatzhalt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8840" y="1527840"/>
            <a:ext cx="2188800" cy="2188800"/>
          </a:xfrm>
          <a:prstGeom prst="rect">
            <a:avLst/>
          </a:prstGeom>
          <a:ln>
            <a:noFill/>
          </a:ln>
        </p:spPr>
      </p:pic>
      <p:pic>
        <p:nvPicPr>
          <p:cNvPr id="148" name="Inhaltsplatzhalter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8840" y="3933000"/>
            <a:ext cx="2188800" cy="2188800"/>
          </a:xfrm>
          <a:prstGeom prst="rect">
            <a:avLst/>
          </a:prstGeom>
          <a:ln>
            <a:noFill/>
          </a:ln>
        </p:spPr>
      </p:pic>
      <p:pic>
        <p:nvPicPr>
          <p:cNvPr id="149" name="Inhaltsplatzhalter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20000" y="1484640"/>
            <a:ext cx="2188800" cy="2188800"/>
          </a:xfrm>
          <a:prstGeom prst="rect">
            <a:avLst/>
          </a:prstGeom>
          <a:ln>
            <a:noFill/>
          </a:ln>
        </p:spPr>
      </p:pic>
      <p:pic>
        <p:nvPicPr>
          <p:cNvPr id="150" name="Inhaltsplatzhalter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20000" y="3904200"/>
            <a:ext cx="2188800" cy="2188800"/>
          </a:xfrm>
          <a:prstGeom prst="rect">
            <a:avLst/>
          </a:prstGeom>
          <a:ln>
            <a:noFill/>
          </a:ln>
        </p:spPr>
      </p:pic>
      <p:pic>
        <p:nvPicPr>
          <p:cNvPr id="151" name="Inhaltsplatzhalter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911200" y="1527840"/>
            <a:ext cx="2188800" cy="2188800"/>
          </a:xfrm>
          <a:prstGeom prst="rect">
            <a:avLst/>
          </a:prstGeom>
          <a:ln>
            <a:noFill/>
          </a:ln>
        </p:spPr>
      </p:pic>
      <p:pic>
        <p:nvPicPr>
          <p:cNvPr id="152" name="Inhaltsplatzhalter 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911200" y="3904200"/>
            <a:ext cx="2188800" cy="218880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Wolff-Algorithmus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4A2CA1-CBF3-406A-89D7-53733874DAF8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id="156" name="Inhaltsplatzhalt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47680" y="1893600"/>
            <a:ext cx="4806360" cy="333684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Absolutbetrag bei Cluster Auswertung</a:t>
            </a:r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1130040" y="5230800"/>
            <a:ext cx="2050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Ohne Absolutbetrag</a:t>
            </a:r>
            <a:endParaRPr/>
          </a:p>
        </p:txBody>
      </p:sp>
      <p:pic>
        <p:nvPicPr>
          <p:cNvPr id="159" name="Inhaltsplatzhalter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56000" y="1893600"/>
            <a:ext cx="4806360" cy="3336840"/>
          </a:xfrm>
          <a:prstGeom prst="rect">
            <a:avLst/>
          </a:prstGeom>
          <a:ln>
            <a:noFill/>
          </a:ln>
        </p:spPr>
      </p:pic>
      <p:sp>
        <p:nvSpPr>
          <p:cNvPr id="160" name="CustomShape 5"/>
          <p:cNvSpPr/>
          <p:nvPr/>
        </p:nvSpPr>
        <p:spPr>
          <a:xfrm>
            <a:off x="5824800" y="5204520"/>
            <a:ext cx="1868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Mit Absolutbetrag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25B46C-8545-4E80-A5DD-A0B8331ADB6A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id="163" name="Inhaltsplatzhalt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7360" y="1917000"/>
            <a:ext cx="4599000" cy="3192840"/>
          </a:xfrm>
          <a:prstGeom prst="rect">
            <a:avLst/>
          </a:prstGeom>
          <a:ln>
            <a:noFill/>
          </a:ln>
        </p:spPr>
      </p:pic>
      <p:pic>
        <p:nvPicPr>
          <p:cNvPr id="164" name="Inhaltsplatzhalter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56000" y="1917000"/>
            <a:ext cx="4599000" cy="319284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Vergleich Cluster-Update und Metropolis</a:t>
            </a:r>
            <a:endParaRPr/>
          </a:p>
        </p:txBody>
      </p:sp>
      <p:sp>
        <p:nvSpPr>
          <p:cNvPr id="166" name="CustomShape 4"/>
          <p:cNvSpPr/>
          <p:nvPr/>
        </p:nvSpPr>
        <p:spPr>
          <a:xfrm>
            <a:off x="1481400" y="4960800"/>
            <a:ext cx="1581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Cluster-Update</a:t>
            </a:r>
            <a:endParaRPr/>
          </a:p>
        </p:txBody>
      </p:sp>
      <p:sp>
        <p:nvSpPr>
          <p:cNvPr id="167" name="CustomShape 5"/>
          <p:cNvSpPr/>
          <p:nvPr/>
        </p:nvSpPr>
        <p:spPr>
          <a:xfrm>
            <a:off x="6057360" y="5076000"/>
            <a:ext cx="1195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Metropolis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2B4533-9730-444F-912B-910EDB4CBFF6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id="170" name="Inhaltsplatzhalt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0" y="1731600"/>
            <a:ext cx="4505760" cy="3128400"/>
          </a:xfrm>
          <a:prstGeom prst="rect">
            <a:avLst/>
          </a:prstGeom>
          <a:ln>
            <a:noFill/>
          </a:ln>
        </p:spPr>
      </p:pic>
      <p:pic>
        <p:nvPicPr>
          <p:cNvPr id="171" name="Inhaltsplatzhalter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21240" y="1731600"/>
            <a:ext cx="4622400" cy="32094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Vergleich Cluster-Update und Metropolis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1556640" y="4756680"/>
            <a:ext cx="1581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Cluster-Update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6419520" y="4756680"/>
            <a:ext cx="1195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Metropolis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0D442C-7099-40DA-884E-3965EB1AA6FA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id="177" name="Inhaltsplatzhalt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0" y="1731600"/>
            <a:ext cx="4505760" cy="3128400"/>
          </a:xfrm>
          <a:prstGeom prst="rect">
            <a:avLst/>
          </a:prstGeom>
          <a:ln>
            <a:noFill/>
          </a:ln>
        </p:spPr>
      </p:pic>
      <p:pic>
        <p:nvPicPr>
          <p:cNvPr id="178" name="Inhaltsplatzhalter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21240" y="1731600"/>
            <a:ext cx="4622400" cy="320940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Temperaturabhängigkeit der Magnetisierung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1484640" y="4838040"/>
            <a:ext cx="1581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Cluster-Update</a:t>
            </a:r>
            <a:endParaRPr/>
          </a:p>
        </p:txBody>
      </p:sp>
      <p:sp>
        <p:nvSpPr>
          <p:cNvPr id="181" name="CustomShape 5"/>
          <p:cNvSpPr/>
          <p:nvPr/>
        </p:nvSpPr>
        <p:spPr>
          <a:xfrm>
            <a:off x="6234120" y="4838040"/>
            <a:ext cx="1195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Metropolis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Vorteile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Schnelle Konvergenz bei Tc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Sehr Effizient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Verhindern von Verklemmungen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Nachteile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Nur Absolutbetrag der Magnetisierung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Schlecht, wenn von Tc entfernt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Kein äußeres Magnetfeld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3E1C3D-D4DC-4D17-933F-5C1E049C3AE9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185" name="CustomShape 4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Vor- und Nachteile vom Cluster-Update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9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2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5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Beobachtung Phasenübergang &amp; Abschätzung der Curie-Temperatur möglich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Untersuchung von Schaltvorgängen in Ferromagneten prinzipiell möglich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Cluster-Update muss abgewägt werden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8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CB6C0F-4802-4EF3-8778-A407BCCB56D3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Fazit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Theorie und Grundlagen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Das Programm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Ergebnisse und Auswertung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Cluster-Update-Verfahren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Fazit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637A3E-1C71-4210-8EDD-036C2F8FCF5A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Gliederung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914364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Theorie und Grundlagen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9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35100A-8967-4415-B810-8DDD81C29A7A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Ablauf und Parameter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3CAC7C-B808-4CE6-86C3-E794E319AD79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Das Programm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58526E-8B1D-46A5-BEB1-3104D7744BF4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Konvergenz des Metropolis-Verfahren</a:t>
            </a:r>
            <a:endParaRPr/>
          </a:p>
        </p:txBody>
      </p:sp>
      <p:sp>
        <p:nvSpPr>
          <p:cNvPr id="102" name="TextShape 4"/>
          <p:cNvSpPr txBox="1"/>
          <p:nvPr/>
        </p:nvSpPr>
        <p:spPr>
          <a:xfrm>
            <a:off x="1296000" y="1728000"/>
            <a:ext cx="7458840" cy="11142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Gitterkonfiguration konvergiert zu einer bestimmten inneren Energie E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Für diese Energie E bestizt die freie Energie F ein Minimum 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Gitterkonfiguration bestimmt auch Magnetisierung m des Systems.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de-DE">
                <a:latin typeface="Arial"/>
              </a:rPr>
              <a:t>Folgerung: Magnetisierung m konvergiert.</a:t>
            </a:r>
            <a:endParaRPr/>
          </a:p>
        </p:txBody>
      </p:sp>
      <p:pic>
        <p:nvPicPr>
          <p:cNvPr id="103" name="Inhaltsplatzhalt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00" y="2991600"/>
            <a:ext cx="4505760" cy="31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886331-DF71-4AF0-BD92-7AE76A3A8349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id="106" name="Grafik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80360" y="254520"/>
            <a:ext cx="4643640" cy="2885760"/>
          </a:xfrm>
          <a:prstGeom prst="rect">
            <a:avLst/>
          </a:prstGeom>
          <a:ln>
            <a:noFill/>
          </a:ln>
        </p:spPr>
      </p:pic>
      <p:pic>
        <p:nvPicPr>
          <p:cNvPr id="107" name="Grafik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44000" y="254520"/>
            <a:ext cx="4320000" cy="2885760"/>
          </a:xfrm>
          <a:prstGeom prst="rect">
            <a:avLst/>
          </a:prstGeom>
          <a:ln>
            <a:noFill/>
          </a:ln>
        </p:spPr>
      </p:pic>
      <p:pic>
        <p:nvPicPr>
          <p:cNvPr id="108" name="Grafik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180360" y="3357000"/>
            <a:ext cx="4643640" cy="2923920"/>
          </a:xfrm>
          <a:prstGeom prst="rect">
            <a:avLst/>
          </a:prstGeom>
          <a:ln>
            <a:noFill/>
          </a:ln>
        </p:spPr>
      </p:pic>
      <p:pic>
        <p:nvPicPr>
          <p:cNvPr id="109" name="Grafik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0" y="3357000"/>
            <a:ext cx="4320000" cy="28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nhaltsplatzhalt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0" y="1731600"/>
            <a:ext cx="4505760" cy="3128400"/>
          </a:xfrm>
          <a:prstGeom prst="rect">
            <a:avLst/>
          </a:prstGeom>
          <a:ln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06BA59-65AA-43AD-B466-D08B1CC8DF6E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id="113" name="Inhaltsplatzhalter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21240" y="1731600"/>
            <a:ext cx="4622400" cy="320940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Auswertung</a:t>
            </a:r>
            <a:endParaRPr/>
          </a:p>
        </p:txBody>
      </p:sp>
      <p:sp>
        <p:nvSpPr>
          <p:cNvPr id="115" name="TextShape 4"/>
          <p:cNvSpPr txBox="1"/>
          <p:nvPr/>
        </p:nvSpPr>
        <p:spPr>
          <a:xfrm>
            <a:off x="1751760" y="1129320"/>
            <a:ext cx="62402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de-DE">
                <a:latin typeface="Arial"/>
              </a:rPr>
              <a:t>Temperaturabhängigkeit der Magnetisierung des 2D-Gitters:</a:t>
            </a:r>
            <a:endParaRPr/>
          </a:p>
          <a:p>
            <a:r>
              <a:rPr lang="de-DE">
                <a:latin typeface="Arial"/>
              </a:rPr>
              <a:t>	</a:t>
            </a:r>
            <a:r>
              <a:rPr lang="de-DE">
                <a:latin typeface="Arial"/>
              </a:rPr>
              <a:t>	</a:t>
            </a:r>
            <a:r>
              <a:rPr lang="de-DE">
                <a:latin typeface="Arial"/>
              </a:rPr>
              <a:t> </a:t>
            </a:r>
            <a:r>
              <a:rPr lang="de-DE">
                <a:latin typeface="Arial"/>
              </a:rPr>
              <a:t>Auswirkung der Startkonfiguration </a:t>
            </a:r>
            <a:endParaRPr/>
          </a:p>
        </p:txBody>
      </p:sp>
      <p:sp>
        <p:nvSpPr>
          <p:cNvPr id="116" name="TextShape 5"/>
          <p:cNvSpPr txBox="1"/>
          <p:nvPr/>
        </p:nvSpPr>
        <p:spPr>
          <a:xfrm>
            <a:off x="3888000" y="5760000"/>
            <a:ext cx="3512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de-DE">
                <a:latin typeface="Arial"/>
              </a:rPr>
              <a:t>Phasenübergang an T_c ~= 2,26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nhaltsplatzhalt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0" y="1731600"/>
            <a:ext cx="4505760" cy="3128400"/>
          </a:xfrm>
          <a:prstGeom prst="rect">
            <a:avLst/>
          </a:prstGeom>
          <a:ln>
            <a:noFill/>
          </a:ln>
        </p:spPr>
      </p:pic>
      <p:sp>
        <p:nvSpPr>
          <p:cNvPr id="118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5C8CD9-F266-4C5D-BD54-17862A510B47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id="120" name="Inhaltsplatzhalter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21240" y="1731600"/>
            <a:ext cx="4622400" cy="320940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Auswertung</a:t>
            </a:r>
            <a:endParaRPr/>
          </a:p>
        </p:txBody>
      </p:sp>
      <p:sp>
        <p:nvSpPr>
          <p:cNvPr id="122" name="TextShape 4"/>
          <p:cNvSpPr txBox="1"/>
          <p:nvPr/>
        </p:nvSpPr>
        <p:spPr>
          <a:xfrm>
            <a:off x="1368000" y="1129320"/>
            <a:ext cx="62402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de-DE">
                <a:latin typeface="Arial"/>
              </a:rPr>
              <a:t>Temperaturabhängigkeit der Magnetisierung des 3D-Gitters:</a:t>
            </a:r>
            <a:endParaRPr/>
          </a:p>
          <a:p>
            <a:r>
              <a:rPr lang="de-DE">
                <a:latin typeface="Arial"/>
              </a:rPr>
              <a:t>	</a:t>
            </a:r>
            <a:r>
              <a:rPr lang="de-DE">
                <a:latin typeface="Arial"/>
              </a:rPr>
              <a:t>	</a:t>
            </a:r>
            <a:r>
              <a:rPr lang="de-DE">
                <a:latin typeface="Arial"/>
              </a:rPr>
              <a:t> </a:t>
            </a:r>
            <a:r>
              <a:rPr lang="de-DE">
                <a:latin typeface="Arial"/>
              </a:rPr>
              <a:t>Auswirkung der Startkonfiguration</a:t>
            </a:r>
            <a:endParaRPr/>
          </a:p>
        </p:txBody>
      </p:sp>
      <p:sp>
        <p:nvSpPr>
          <p:cNvPr id="123" name="TextShape 5"/>
          <p:cNvSpPr txBox="1"/>
          <p:nvPr/>
        </p:nvSpPr>
        <p:spPr>
          <a:xfrm>
            <a:off x="3312000" y="5616000"/>
            <a:ext cx="3385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de-DE">
                <a:latin typeface="Arial"/>
              </a:rPr>
              <a:t>Phasenübergang an T_c ~= 4,5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nhaltsplatzhalt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480" y="1394280"/>
            <a:ext cx="4790520" cy="443772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Niek Andresen Robert Hartmann Jan Fabian Schmid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136E38-FDAF-4BA3-A713-5360D6BE62FA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0" y="0"/>
            <a:ext cx="9143640" cy="548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Auswertung</a:t>
            </a:r>
            <a:endParaRPr/>
          </a:p>
        </p:txBody>
      </p:sp>
      <p:sp>
        <p:nvSpPr>
          <p:cNvPr id="128" name="TextShape 4"/>
          <p:cNvSpPr txBox="1"/>
          <p:nvPr/>
        </p:nvSpPr>
        <p:spPr>
          <a:xfrm>
            <a:off x="2304000" y="648000"/>
            <a:ext cx="4704120" cy="746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de-DE">
                <a:latin typeface="Arial"/>
              </a:rPr>
              <a:t>Temperaturabhängigkeit der Magnetisierung:</a:t>
            </a:r>
            <a:endParaRPr/>
          </a:p>
          <a:p>
            <a:r>
              <a:rPr lang="de-DE">
                <a:latin typeface="Arial"/>
              </a:rPr>
              <a:t>	</a:t>
            </a:r>
            <a:r>
              <a:rPr lang="de-DE">
                <a:latin typeface="Arial"/>
              </a:rPr>
              <a:t>	</a:t>
            </a:r>
            <a:r>
              <a:rPr lang="de-DE">
                <a:latin typeface="Arial"/>
              </a:rPr>
              <a:t> </a:t>
            </a:r>
            <a:r>
              <a:rPr lang="de-DE">
                <a:latin typeface="Arial"/>
              </a:rPr>
              <a:t>Auswirkung des externen Feldes </a:t>
            </a:r>
            <a:endParaRPr/>
          </a:p>
        </p:txBody>
      </p:sp>
      <p:pic>
        <p:nvPicPr>
          <p:cNvPr id="129" name="Inhaltsplatzhalter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440" y="1382760"/>
            <a:ext cx="468000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