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6" rIns="78903" bIns="39456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6" rIns="78903" bIns="39456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85A80C-439D-4422-B924-B8AC7A04A4D6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Microsoft YaHei" pitchFamily="2"/>
                <a:cs typeface="Mangal" pitchFamily="2"/>
              </a:rPr>
              <a:pPr marL="0" marR="0" lvl="0" indent="0" algn="r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19.02.2015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6" rIns="78903" bIns="39456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square" lIns="78903" tIns="39456" rIns="78903" bIns="39456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611AE2-42F2-4804-807F-2EE12DF3CD16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1673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/>
          <p:cNvSpPr txBox="1">
            <a:spLocks noGrp="1"/>
          </p:cNvSpPr>
          <p:nvPr>
            <p:ph type="dt" idx="1"/>
          </p:nvPr>
        </p:nvSpPr>
        <p:spPr>
          <a:xfrm>
            <a:off x="388475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761FC187-A044-4354-892F-EDF6B4497693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Notizenplatzhalter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3884755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E5A06575-0CEC-4417-835C-1BC569E75A9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47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 pitchFamily="18"/>
        <a:ea typeface="Microsoft YaHei" pitchFamily="2"/>
        <a:cs typeface="Mangal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 txBox="1"/>
          <p:nvPr/>
        </p:nvSpPr>
        <p:spPr>
          <a:xfrm>
            <a:off x="3884755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11475D-600F-424F-A35F-FA756CC3086F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solidFill>
            <a:srgbClr val="4F81BD"/>
          </a:solidFill>
          <a:ln w="25557">
            <a:solidFill>
              <a:srgbClr val="385D8A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4115156"/>
          </a:xfrm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685800" y="2130478"/>
            <a:ext cx="7772400" cy="146987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475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  <a:latin typeface="Calibri" pitchFamily="18"/>
              </a:defRPr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431B87-E61B-4A6D-BAE5-964BF8F12F10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67ECE4-7496-4729-91B9-ECD344D00C28}" type="slidenum">
              <a:t>‹Nr.›</a:t>
            </a:fld>
            <a:endParaRPr lang="de-DE"/>
          </a:p>
        </p:txBody>
      </p:sp>
      <p:sp>
        <p:nvSpPr>
          <p:cNvPr id="7" name="Textplatzhalter 6"/>
          <p:cNvSpPr txBox="1">
            <a:spLocks noGrp="1"/>
          </p:cNvSpPr>
          <p:nvPr>
            <p:ph type="body" idx="4294967295"/>
          </p:nvPr>
        </p:nvSpPr>
        <p:spPr>
          <a:xfrm>
            <a:off x="457200" y="1604515"/>
            <a:ext cx="8229243" cy="3977283"/>
          </a:xfrm>
        </p:spPr>
        <p:txBody>
          <a:bodyPr lIns="0" tIns="0" rIns="0" bIns="0"/>
          <a:lstStyle>
            <a:lvl1pPr hangingPunct="0"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1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FD310-BF7C-482B-AE11-8D6DE7300F5B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E0F5CB-3D9E-4C5B-BC0C-2AD75A0145E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80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6629400" y="274676"/>
            <a:ext cx="2057400" cy="585143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76"/>
            <a:ext cx="6019915" cy="585143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8213B-1619-4491-A4F7-1E5024647985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8E038F-B3CC-4C92-9B56-FE51757FCA4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85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title" idx="4294967295"/>
          </p:nvPr>
        </p:nvSpPr>
        <p:spPr>
          <a:xfrm>
            <a:off x="457200" y="1600200"/>
            <a:ext cx="8229600" cy="4525923"/>
          </a:xfrm>
        </p:spPr>
        <p:txBody>
          <a:bodyPr anchor="t" anchorCtr="0"/>
          <a:lstStyle>
            <a:lvl1pPr marL="343082" indent="-343082" algn="l">
              <a:spcBef>
                <a:spcPts val="800"/>
              </a:spcBef>
              <a:buSzPct val="100000"/>
              <a:buFont typeface="Arial" pitchFamily="34"/>
              <a:buChar char="•"/>
              <a:defRPr sz="3200"/>
            </a:lvl1pPr>
          </a:lstStyle>
          <a:p>
            <a:pPr lvl="0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6F92CD-726F-46B8-8DDE-A02FD434D55E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4EF02A-833E-40D1-A339-E38F649863FB}" type="slidenum">
              <a:t>‹Nr.›</a:t>
            </a:fld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457200" y="1604515"/>
            <a:ext cx="8229243" cy="3977283"/>
          </a:xfrm>
        </p:spPr>
        <p:txBody>
          <a:bodyPr lIns="0" tIns="0" rIns="0" bIns="0"/>
          <a:lstStyle>
            <a:lvl1pPr hangingPunct="0"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70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 _a_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722156" y="4406758"/>
            <a:ext cx="7772400" cy="1362236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722156" y="2906639"/>
            <a:ext cx="7772400" cy="1500118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086CD-2E0A-4B62-ACD9-DE582ACBCB77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8F9381-8C97-404F-84D5-5836E54CB38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45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title" idx="4294967295"/>
          </p:nvPr>
        </p:nvSpPr>
        <p:spPr>
          <a:xfrm>
            <a:off x="457200" y="1600200"/>
            <a:ext cx="4038475" cy="4525923"/>
          </a:xfrm>
        </p:spPr>
        <p:txBody>
          <a:bodyPr anchor="t" anchorCtr="0"/>
          <a:lstStyle>
            <a:lvl1pPr marL="343082" indent="-343082" algn="l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type="title" idx="4294967295"/>
          </p:nvPr>
        </p:nvSpPr>
        <p:spPr>
          <a:xfrm>
            <a:off x="4648315" y="1600200"/>
            <a:ext cx="4038475" cy="4525923"/>
          </a:xfrm>
        </p:spPr>
        <p:txBody>
          <a:bodyPr anchor="t" anchorCtr="0"/>
          <a:lstStyle>
            <a:lvl1pPr marL="343082" indent="-343082" algn="l">
              <a:spcBef>
                <a:spcPts val="700"/>
              </a:spcBef>
              <a:buSzPct val="100000"/>
              <a:buFont typeface="Arial" pitchFamily="34"/>
              <a:buChar char="•"/>
              <a:defRPr sz="2800"/>
            </a:lvl1pPr>
          </a:lstStyle>
          <a:p>
            <a:pPr lvl="0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3BC7FE-592A-4B6E-A519-D64BC036672F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97F87B-5700-45BC-AF0E-905FD3618A8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54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457200" y="1535039"/>
            <a:ext cx="4040276" cy="639723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type="title" idx="4294967295"/>
          </p:nvPr>
        </p:nvSpPr>
        <p:spPr>
          <a:xfrm>
            <a:off x="457200" y="2174763"/>
            <a:ext cx="4040276" cy="3951360"/>
          </a:xfrm>
        </p:spPr>
        <p:txBody>
          <a:bodyPr anchor="t" anchorCtr="0"/>
          <a:lstStyle>
            <a:lvl1pPr marL="343082" indent="-343082" algn="l">
              <a:spcBef>
                <a:spcPts val="600"/>
              </a:spcBef>
              <a:buSzPct val="100000"/>
              <a:buFont typeface="Arial" pitchFamily="34"/>
              <a:buChar char="•"/>
              <a:defRPr sz="2400"/>
            </a:lvl1pPr>
          </a:lstStyle>
          <a:p>
            <a:pPr lvl="0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4645078" y="1535039"/>
            <a:ext cx="4041721" cy="639723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type="title" idx="4294967295"/>
          </p:nvPr>
        </p:nvSpPr>
        <p:spPr>
          <a:xfrm>
            <a:off x="4645078" y="2174763"/>
            <a:ext cx="4041721" cy="3951360"/>
          </a:xfrm>
        </p:spPr>
        <p:txBody>
          <a:bodyPr anchor="t" anchorCtr="0"/>
          <a:lstStyle>
            <a:lvl1pPr marL="343082" indent="-343082" algn="l">
              <a:spcBef>
                <a:spcPts val="600"/>
              </a:spcBef>
              <a:buSzPct val="100000"/>
              <a:buFont typeface="Arial" pitchFamily="34"/>
              <a:buChar char="•"/>
              <a:defRPr sz="2400"/>
            </a:lvl1pPr>
          </a:lstStyle>
          <a:p>
            <a:pPr lvl="0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35445-B6B5-42F3-9485-5A0543BD22AC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B9056-F5F2-414A-ADF2-66712C0B80D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99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AFAE9D-9451-488C-9FC5-AF14EC3C57D9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13CE60-B378-4D6C-A828-D960566A7DB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70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BEDA64-2C40-416F-BD9A-E397834149F3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25AB2D-4A5A-42B7-9963-6F4E5FFDE59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99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457200" y="272884"/>
            <a:ext cx="3008156" cy="1162083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title" idx="4294967295"/>
          </p:nvPr>
        </p:nvSpPr>
        <p:spPr>
          <a:xfrm>
            <a:off x="3575157" y="272884"/>
            <a:ext cx="5111642" cy="5853238"/>
          </a:xfrm>
        </p:spPr>
        <p:txBody>
          <a:bodyPr anchor="t" anchorCtr="0"/>
          <a:lstStyle>
            <a:lvl1pPr marL="343082" indent="-343082" algn="l">
              <a:spcBef>
                <a:spcPts val="800"/>
              </a:spcBef>
              <a:buSzPct val="100000"/>
              <a:buFont typeface="Arial" pitchFamily="34"/>
              <a:buChar char="•"/>
              <a:defRPr sz="3200"/>
            </a:lvl1pPr>
          </a:lstStyle>
          <a:p>
            <a:pPr lvl="0"/>
            <a:r>
              <a:rPr lang="de-DE"/>
              <a:t>Textmasterformat bearbeiten</a:t>
            </a:r>
            <a:br>
              <a:rPr lang="de-DE"/>
            </a:br>
            <a:r>
              <a:rPr lang="de-DE"/>
              <a:t>Zweite Ebene</a:t>
            </a:r>
            <a:br>
              <a:rPr lang="de-DE"/>
            </a:br>
            <a:r>
              <a:rPr lang="de-DE"/>
              <a:t>Dritte Ebene</a:t>
            </a:r>
            <a:br>
              <a:rPr lang="de-DE"/>
            </a:br>
            <a:r>
              <a:rPr lang="de-DE"/>
              <a:t>Vierte Ebene</a:t>
            </a:r>
            <a:br>
              <a:rPr lang="de-DE"/>
            </a:br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457200" y="1434958"/>
            <a:ext cx="3008156" cy="469115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CFBC9D-0CA8-40C2-8BE7-3082237745AA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7145BA-4575-4789-817A-84985FABD8B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2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1792443" y="4800600"/>
            <a:ext cx="5486400" cy="566644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title" idx="4294967295"/>
          </p:nvPr>
        </p:nvSpPr>
        <p:spPr>
          <a:xfrm>
            <a:off x="1792443" y="612721"/>
            <a:ext cx="5486400" cy="4114800"/>
          </a:xfrm>
        </p:spPr>
        <p:txBody>
          <a:bodyPr anchor="t"/>
          <a:lstStyle>
            <a:lvl1pPr hangingPunct="0">
              <a:defRPr>
                <a:latin typeface="Liberation Sans" pitchFamily="18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1792443" y="5367244"/>
            <a:ext cx="5486400" cy="80495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5308FE-D444-4DE9-97C4-A1026B0A49A6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1A831D-E645-4D72-97A1-0AAB3047E89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36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457200" y="2746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9A61EA3E-149E-432D-96BB-8F692C8D1C04}" type="datetime1">
              <a:rPr lang="de-DE"/>
              <a:pPr lvl="0"/>
              <a:t>19.02.2015</a:t>
            </a:fld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r>
              <a:rPr lang="de-DE"/>
              <a:t>Niek Andresen Robert Hartmann Jan Fabian Schmid</a:t>
            </a:r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6BD209EC-DE13-4C7A-B009-AF4463D96E6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45000"/>
        <a:buFont typeface="StarSymbol"/>
        <a:buChar char="●"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" pitchFamily="18"/>
          <a:ea typeface="Microsoft YaHei" pitchFamily="2"/>
          <a:cs typeface="Mangal" pitchFamily="2"/>
        </a:defRPr>
      </a:lvl1pPr>
    </p:titleStyle>
    <p:bodyStyle>
      <a:lvl1pPr marL="431999" marR="0" lvl="0" indent="-323999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de-DE" sz="32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Mangal" pitchFamily="2"/>
        </a:defRPr>
      </a:lvl1pPr>
      <a:lvl2pPr marL="863998" marR="0" lvl="1" indent="-323999" algn="l" defTabSz="914400" rtl="0" fontAlgn="auto" hangingPunct="1">
        <a:lnSpc>
          <a:spcPct val="100000"/>
        </a:lnSpc>
        <a:spcBef>
          <a:spcPts val="0"/>
        </a:spcBef>
        <a:spcAft>
          <a:spcPts val="1135"/>
        </a:spcAft>
        <a:buSzPct val="75000"/>
        <a:buFont typeface="StarSymbol"/>
        <a:buChar char="–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Mangal" pitchFamily="2"/>
        </a:defRPr>
      </a:lvl2pPr>
      <a:lvl3pPr marL="1295997" marR="0" lvl="2" indent="-287999" algn="l" defTabSz="914400" rtl="0" fontAlgn="auto" hangingPunct="1">
        <a:lnSpc>
          <a:spcPct val="100000"/>
        </a:lnSpc>
        <a:spcBef>
          <a:spcPts val="0"/>
        </a:spcBef>
        <a:spcAft>
          <a:spcPts val="850"/>
        </a:spcAft>
        <a:buSzPct val="45000"/>
        <a:buFont typeface="StarSymbol"/>
        <a:buChar char="●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Mangal" pitchFamily="2"/>
        </a:defRPr>
      </a:lvl3pPr>
      <a:lvl4pPr marL="1727996" marR="0" lvl="3" indent="-215999" algn="l" defTabSz="914400" rtl="0" fontAlgn="auto" hangingPunct="1">
        <a:lnSpc>
          <a:spcPct val="100000"/>
        </a:lnSpc>
        <a:spcBef>
          <a:spcPts val="0"/>
        </a:spcBef>
        <a:spcAft>
          <a:spcPts val="565"/>
        </a:spcAft>
        <a:buSzPct val="75000"/>
        <a:buFont typeface="StarSymbol"/>
        <a:buChar char="–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Mangal" pitchFamily="2"/>
        </a:defRPr>
      </a:lvl4pPr>
      <a:lvl5pPr marL="2159995" marR="0" lvl="4" indent="-215999" algn="l" defTabSz="914400" rtl="0" fontAlgn="auto" hangingPunct="1">
        <a:lnSpc>
          <a:spcPct val="100000"/>
        </a:lnSpc>
        <a:spcBef>
          <a:spcPts val="0"/>
        </a:spcBef>
        <a:spcAft>
          <a:spcPts val="285"/>
        </a:spcAft>
        <a:buSzPct val="45000"/>
        <a:buFont typeface="StarSymbol"/>
        <a:buChar char="●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Liberation Sans" pitchFamily="18"/>
          <a:ea typeface="Microsoft YaHei" pitchFamily="2"/>
          <a:cs typeface="Mangal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buNone/>
            </a:pPr>
            <a:r>
              <a:rPr lang="de-DE" dirty="0"/>
              <a:t>Phasenübergange des </a:t>
            </a:r>
            <a:r>
              <a:rPr lang="de-DE" dirty="0" err="1"/>
              <a:t>Ising</a:t>
            </a:r>
            <a:r>
              <a:rPr lang="de-DE" dirty="0"/>
              <a:t> Modells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800"/>
              </a:spcBef>
              <a:spcAft>
                <a:spcPts val="0"/>
              </a:spcAft>
            </a:pPr>
            <a:r>
              <a:rPr lang="de-DE"/>
              <a:t>Monte Carlo Simulation</a:t>
            </a:r>
          </a:p>
        </p:txBody>
      </p:sp>
      <p:sp>
        <p:nvSpPr>
          <p:cNvPr id="4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5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594362-01A9-4074-968D-1F07F8407964}" type="slidenum">
              <a:t>1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3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DE405F0-677F-49EC-A940-0F9071BE8A61}" type="slidenum">
              <a:t>10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356" y="254523"/>
            <a:ext cx="4643999" cy="288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999" y="254523"/>
            <a:ext cx="4320357" cy="288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0356" y="3357000"/>
            <a:ext cx="4643999" cy="2924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999" y="3357000"/>
            <a:ext cx="4320357" cy="28861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287999" y="3060716"/>
            <a:ext cx="3744001" cy="3952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2D: zufällige Startkonfiguration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643999" y="3024003"/>
            <a:ext cx="4536000" cy="3952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2D: positiv parallele Startkonfiguration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59999" y="6047997"/>
            <a:ext cx="3744001" cy="3952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3D: zufällige Startkonfiguration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751999" y="5975997"/>
            <a:ext cx="4392000" cy="3952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3D: positiv parallele Startkonfiguration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8" y="1731599"/>
            <a:ext cx="4506117" cy="3128756"/>
          </a:xfrm>
        </p:spPr>
      </p:pic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E76330-7FA5-4368-A92B-7882C3504EA0}" type="slidenum">
              <a:t>11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41" y="1731599"/>
            <a:ext cx="4622758" cy="320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Auswertung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83996" y="935998"/>
            <a:ext cx="6240240" cy="6544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Temperaturabhängigkeit der Magnetisierung des 2D-Gitters: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Auswirkung 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der Startkonfiguration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888001" y="5759997"/>
            <a:ext cx="3512155" cy="372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Phasenübergang an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T_c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~= 2,26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88037" y="4616289"/>
            <a:ext cx="3744001" cy="3952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Start aus zufälliger Konfiguration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003999" y="4607999"/>
            <a:ext cx="3744001" cy="3952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Start aus vollständig paralleler Konfiguration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8" y="1731599"/>
            <a:ext cx="4506117" cy="3128756"/>
          </a:xfrm>
        </p:spPr>
      </p:pic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997B03-87F0-4FF4-8284-61BA39EEDF16}" type="slidenum">
              <a:t>12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41" y="1731599"/>
            <a:ext cx="4622758" cy="320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Auswertung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367997" y="1129677"/>
            <a:ext cx="6240240" cy="6544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Temperaturabhängigkeit der Magnetisierung des 3D-Gitters: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Auswirkung 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der Startkonfiguration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312359" y="5615997"/>
            <a:ext cx="3385803" cy="372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Phasenübergang an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T_c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~= 4,5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67999" y="4607999"/>
            <a:ext cx="3744001" cy="3952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Start aus zufälliger Konfiguration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003999" y="4580284"/>
            <a:ext cx="3744001" cy="3952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Start aus vollständig paralleler Konfiguration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19" y="1600200"/>
            <a:ext cx="4790879" cy="4231797"/>
          </a:xfrm>
        </p:spPr>
      </p:pic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5F180C-45C1-4C72-8CF3-332C71886A5E}" type="slidenum">
              <a:t>13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Auswertung</a:t>
            </a:r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00" y="1600200"/>
            <a:ext cx="4967999" cy="42317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/>
          <p:cNvSpPr txBox="1"/>
          <p:nvPr/>
        </p:nvSpPr>
        <p:spPr>
          <a:xfrm>
            <a:off x="2219751" y="945711"/>
            <a:ext cx="4704121" cy="6544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Temperaturabhängigkeit der Magnetisierung: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Auswirkung des externen Feldes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907703" y="5647334"/>
            <a:ext cx="1039709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2D Gitter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140150" y="5674281"/>
            <a:ext cx="1039709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3D Gitter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8" y="1731599"/>
            <a:ext cx="4506117" cy="3128756"/>
          </a:xfrm>
        </p:spPr>
      </p:pic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FBBCB9C-DF1C-4414-8ED1-64BA316C626E}" type="slidenum">
              <a:t>14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41" y="1731599"/>
            <a:ext cx="4622758" cy="320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Auswertung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087995" y="935998"/>
            <a:ext cx="5731203" cy="6544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Abhängigkeit der Magnetisierung von externen Feldern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bei verschiedenen Temperaturen: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1935" y="5229197"/>
            <a:ext cx="6837480" cy="372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Simulation via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Metropolisalgorithmus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auf dem immer selben Gitter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711820" y="4669383"/>
            <a:ext cx="1039709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2D Gitter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309707" y="4756690"/>
            <a:ext cx="1039709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3D Gitter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3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CF2BBC-7007-4F6E-8090-2EBD5071D732}" type="slidenum">
              <a:t>15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00" y="750237"/>
            <a:ext cx="4622758" cy="32097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Auswertung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59999" y="1007997"/>
            <a:ext cx="6797521" cy="48816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Schaltverhalten für Hysterese: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Es gilt: T&lt;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T_c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→ 2 Minima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Externes Feld sorgt für Verschiebung</a:t>
            </a:r>
          </a:p>
          <a:p>
            <a:pPr marR="0" lvl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    der 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Minima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Ab einem bestimmten |B|&gt;0 wird ein</a:t>
            </a:r>
          </a:p>
          <a:p>
            <a:pPr marR="0" lvl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    Minimum 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zum Wendepunkt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Energieminimierung zum tieferen Minimum</a:t>
            </a:r>
          </a:p>
          <a:p>
            <a:pPr marR="0" lvl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    möglich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Magnetisierung schaltet um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Schaltverhalten einfacher Durchlauf: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Es gilt: T&gt;=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T_c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→ 1 Minimum bei m=0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Auschmierungseffekte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sorgen für Magnetisierung des Systems.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42122" y="3841732"/>
            <a:ext cx="4010521" cy="36933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Schematischer Verlauf der freien Energie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23"/>
          </a:xfrm>
        </p:spPr>
        <p:txBody>
          <a:bodyPr lIns="91440" tIns="45720" rIns="91440" bIns="45720"/>
          <a:lstStyle/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sz="2800" dirty="0">
                <a:latin typeface="Calibri"/>
              </a:rPr>
              <a:t>Cluster bilden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sz="2800" dirty="0">
                <a:latin typeface="Calibri"/>
              </a:rPr>
              <a:t>Konvergenz um </a:t>
            </a:r>
            <a:r>
              <a:rPr lang="de-DE" sz="2800" dirty="0" err="1">
                <a:latin typeface="Calibri"/>
              </a:rPr>
              <a:t>Tc</a:t>
            </a:r>
            <a:endParaRPr lang="de-DE" sz="2800" dirty="0">
              <a:latin typeface="Calibri"/>
            </a:endParaRP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sz="2800" dirty="0">
                <a:latin typeface="Calibri"/>
              </a:rPr>
              <a:t>Wolff-Algorithmus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sz="2800" dirty="0" err="1">
                <a:latin typeface="Calibri"/>
              </a:rPr>
              <a:t>W_ij</a:t>
            </a:r>
            <a:r>
              <a:rPr lang="de-DE" sz="2800" dirty="0">
                <a:latin typeface="Calibri"/>
              </a:rPr>
              <a:t> = 1 – </a:t>
            </a:r>
            <a:r>
              <a:rPr lang="de-DE" sz="2800" dirty="0" err="1">
                <a:latin typeface="Calibri"/>
              </a:rPr>
              <a:t>exp</a:t>
            </a:r>
            <a:r>
              <a:rPr lang="de-DE" sz="2800" dirty="0">
                <a:latin typeface="Calibri"/>
              </a:rPr>
              <a:t>(-2</a:t>
            </a:r>
            <a:r>
              <a:rPr lang="el-GR" sz="2800" dirty="0"/>
              <a:t>β</a:t>
            </a:r>
            <a:r>
              <a:rPr lang="de-DE" sz="2800" dirty="0"/>
              <a:t>J)</a:t>
            </a:r>
            <a:endParaRPr lang="de-DE" sz="2800" dirty="0">
              <a:latin typeface="Calibri"/>
            </a:endParaRPr>
          </a:p>
        </p:txBody>
      </p:sp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EF511E8-6225-48F0-8E90-3EE23E8AE022}" type="slidenum">
              <a:t>16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Cluster-Update-Verfahren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3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89CC25-E26F-4FFD-A614-8A5E4A761D62}" type="slidenum">
              <a:t>17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Inhaltsplatzhalt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838" y="1527843"/>
            <a:ext cx="2189155" cy="2189155"/>
          </a:xfrm>
        </p:spPr>
      </p:pic>
      <p:pic>
        <p:nvPicPr>
          <p:cNvPr id="5" name="Inhaltsplatzhalt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38" y="3932998"/>
            <a:ext cx="2189155" cy="218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nhaltsplatzhalter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002" y="1484638"/>
            <a:ext cx="2189155" cy="218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nhaltsplatzhalter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002" y="3904204"/>
            <a:ext cx="2189155" cy="218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nhaltsplatzhalter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202" y="1527843"/>
            <a:ext cx="2189155" cy="2189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nhaltsplatzhalter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1202" y="3904204"/>
            <a:ext cx="2189155" cy="21891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Wolff-Algorithmus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3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0B6FE5-43EA-4137-800E-29E7C221C71A}" type="slidenum">
              <a:t>18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683" y="1893603"/>
            <a:ext cx="4806717" cy="33372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Absolutbetrag bei Cluster Auswertung</a:t>
            </a:r>
          </a:p>
        </p:txBody>
      </p:sp>
      <p:sp>
        <p:nvSpPr>
          <p:cNvPr id="6" name="Textfeld 1"/>
          <p:cNvSpPr txBox="1"/>
          <p:nvPr/>
        </p:nvSpPr>
        <p:spPr>
          <a:xfrm>
            <a:off x="1107722" y="5230797"/>
            <a:ext cx="2480401" cy="3661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Ohne Absolutbetrag</a:t>
            </a:r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000" y="1893603"/>
            <a:ext cx="4806717" cy="33372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10"/>
          <p:cNvSpPr txBox="1"/>
          <p:nvPr/>
        </p:nvSpPr>
        <p:spPr>
          <a:xfrm>
            <a:off x="5820841" y="5204517"/>
            <a:ext cx="2221196" cy="3661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Mit Absolutbetrag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3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33164E-6FF5-4098-82AD-B4626D84B3C6}" type="slidenum">
              <a:t>19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58" y="1917003"/>
            <a:ext cx="4599358" cy="319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000" y="1917003"/>
            <a:ext cx="4599358" cy="31932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Vergleich Cluster-Update und Metropolis</a:t>
            </a:r>
          </a:p>
        </p:txBody>
      </p:sp>
      <p:sp>
        <p:nvSpPr>
          <p:cNvPr id="7" name="Textfeld 1"/>
          <p:cNvSpPr txBox="1"/>
          <p:nvPr/>
        </p:nvSpPr>
        <p:spPr>
          <a:xfrm>
            <a:off x="1472403" y="4960802"/>
            <a:ext cx="1890357" cy="3661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Cluster-Update</a:t>
            </a:r>
          </a:p>
        </p:txBody>
      </p:sp>
      <p:sp>
        <p:nvSpPr>
          <p:cNvPr id="8" name="Textfeld 9"/>
          <p:cNvSpPr txBox="1"/>
          <p:nvPr/>
        </p:nvSpPr>
        <p:spPr>
          <a:xfrm>
            <a:off x="6050520" y="5075998"/>
            <a:ext cx="1370877" cy="3661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Metropolis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23"/>
          </a:xfrm>
        </p:spPr>
        <p:txBody>
          <a:bodyPr lIns="91440" tIns="45720" rIns="91440" bIns="45720"/>
          <a:lstStyle/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dirty="0">
                <a:latin typeface="Calibri"/>
              </a:rPr>
              <a:t>Theorie und Grundlagen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dirty="0">
                <a:latin typeface="Calibri"/>
              </a:rPr>
              <a:t>Das Programm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dirty="0">
                <a:latin typeface="Calibri"/>
              </a:rPr>
              <a:t>Ergebnisse und Auswertung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dirty="0">
                <a:latin typeface="Calibri"/>
              </a:rPr>
              <a:t>Cluster-Update-Verfahren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dirty="0">
                <a:latin typeface="Calibri"/>
              </a:rPr>
              <a:t>Fazit</a:t>
            </a:r>
          </a:p>
        </p:txBody>
      </p:sp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646E08-8714-4F74-BEC7-918787B374BD}" type="slidenum">
              <a:t>2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Gliederung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3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10E3DB5-9A15-4483-92B1-1DE22169F6DD}" type="slidenum">
              <a:t>20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8" y="1731599"/>
            <a:ext cx="4506117" cy="3128756"/>
          </a:xfrm>
        </p:spPr>
      </p:pic>
      <p:pic>
        <p:nvPicPr>
          <p:cNvPr id="5" name="Inhaltsplatzhalt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41" y="1731599"/>
            <a:ext cx="4622758" cy="320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Vergleich Cluster-Update und Metropolis</a:t>
            </a:r>
          </a:p>
        </p:txBody>
      </p:sp>
      <p:sp>
        <p:nvSpPr>
          <p:cNvPr id="7" name="Textfeld 1"/>
          <p:cNvSpPr txBox="1"/>
          <p:nvPr/>
        </p:nvSpPr>
        <p:spPr>
          <a:xfrm>
            <a:off x="1547640" y="4756315"/>
            <a:ext cx="1890357" cy="3661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Cluster-Update</a:t>
            </a:r>
          </a:p>
        </p:txBody>
      </p:sp>
      <p:sp>
        <p:nvSpPr>
          <p:cNvPr id="8" name="Textfeld 2"/>
          <p:cNvSpPr txBox="1"/>
          <p:nvPr/>
        </p:nvSpPr>
        <p:spPr>
          <a:xfrm>
            <a:off x="6412678" y="4756315"/>
            <a:ext cx="1370877" cy="3661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Metropolis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3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0A509C-2B60-4DC4-95A3-2C0435225B89}" type="slidenum">
              <a:t>21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4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8" y="1731599"/>
            <a:ext cx="4506117" cy="3128756"/>
          </a:xfrm>
        </p:spPr>
      </p:pic>
      <p:pic>
        <p:nvPicPr>
          <p:cNvPr id="5" name="Inhaltsplatzhalt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41" y="1731599"/>
            <a:ext cx="4622758" cy="32097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Temperaturabhängigkeit der Magnetisierung</a:t>
            </a:r>
          </a:p>
        </p:txBody>
      </p:sp>
      <p:sp>
        <p:nvSpPr>
          <p:cNvPr id="7" name="Textfeld 1"/>
          <p:cNvSpPr txBox="1"/>
          <p:nvPr/>
        </p:nvSpPr>
        <p:spPr>
          <a:xfrm>
            <a:off x="1475640" y="4838035"/>
            <a:ext cx="1890357" cy="3661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Cluster-Update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227283" y="4838035"/>
            <a:ext cx="1370877" cy="366116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Metropolis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23"/>
          </a:xfrm>
        </p:spPr>
        <p:txBody>
          <a:bodyPr lIns="91440" tIns="45720" rIns="91440" bIns="45720"/>
          <a:lstStyle/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sz="2400" dirty="0">
                <a:latin typeface="Calibri"/>
              </a:rPr>
              <a:t>Vorteile</a:t>
            </a:r>
          </a:p>
          <a:p>
            <a:pPr marL="743041" lvl="1" indent="-285841">
              <a:spcBef>
                <a:spcPts val="700"/>
              </a:spcBef>
              <a:spcAft>
                <a:spcPts val="0"/>
              </a:spcAft>
              <a:buSzPct val="100000"/>
              <a:buFont typeface="Arial" pitchFamily="34"/>
            </a:pPr>
            <a:r>
              <a:rPr lang="de-DE" sz="2400" dirty="0">
                <a:latin typeface="Calibri"/>
              </a:rPr>
              <a:t>Schnelle Konvergenz bei </a:t>
            </a:r>
            <a:r>
              <a:rPr lang="de-DE" sz="2400" dirty="0" err="1">
                <a:latin typeface="Calibri"/>
              </a:rPr>
              <a:t>Tc</a:t>
            </a:r>
            <a:endParaRPr lang="de-DE" sz="2400" dirty="0">
              <a:latin typeface="Calibri"/>
            </a:endParaRPr>
          </a:p>
          <a:p>
            <a:pPr marL="743041" lvl="1" indent="-285841">
              <a:spcBef>
                <a:spcPts val="700"/>
              </a:spcBef>
              <a:spcAft>
                <a:spcPts val="0"/>
              </a:spcAft>
              <a:buSzPct val="100000"/>
              <a:buFont typeface="Arial" pitchFamily="34"/>
            </a:pPr>
            <a:r>
              <a:rPr lang="de-DE" sz="2400" dirty="0">
                <a:latin typeface="Calibri"/>
              </a:rPr>
              <a:t>Sehr Effizient</a:t>
            </a:r>
          </a:p>
          <a:p>
            <a:pPr marL="743041" lvl="1" indent="-285841">
              <a:spcBef>
                <a:spcPts val="700"/>
              </a:spcBef>
              <a:spcAft>
                <a:spcPts val="0"/>
              </a:spcAft>
              <a:buSzPct val="100000"/>
              <a:buFont typeface="Arial" pitchFamily="34"/>
            </a:pPr>
            <a:r>
              <a:rPr lang="de-DE" sz="2400" dirty="0">
                <a:latin typeface="Calibri"/>
              </a:rPr>
              <a:t>Verhindern von Verklemmungen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sz="2400" dirty="0">
                <a:latin typeface="Calibri"/>
              </a:rPr>
              <a:t>Nachteile</a:t>
            </a:r>
          </a:p>
          <a:p>
            <a:pPr marL="743041" lvl="1" indent="-285841">
              <a:spcBef>
                <a:spcPts val="700"/>
              </a:spcBef>
              <a:spcAft>
                <a:spcPts val="0"/>
              </a:spcAft>
              <a:buSzPct val="100000"/>
              <a:buFont typeface="Arial" pitchFamily="34"/>
            </a:pPr>
            <a:r>
              <a:rPr lang="de-DE" sz="2400" dirty="0">
                <a:latin typeface="Calibri"/>
              </a:rPr>
              <a:t>Nur </a:t>
            </a:r>
            <a:r>
              <a:rPr lang="de-DE" sz="2400" dirty="0" err="1">
                <a:latin typeface="Calibri"/>
              </a:rPr>
              <a:t>Absolutbetrag</a:t>
            </a:r>
            <a:r>
              <a:rPr lang="de-DE" sz="2400" dirty="0">
                <a:latin typeface="Calibri"/>
              </a:rPr>
              <a:t> der Magnetisierung</a:t>
            </a:r>
          </a:p>
          <a:p>
            <a:pPr marL="743041" lvl="1" indent="-285841">
              <a:spcBef>
                <a:spcPts val="700"/>
              </a:spcBef>
              <a:spcAft>
                <a:spcPts val="0"/>
              </a:spcAft>
              <a:buSzPct val="100000"/>
              <a:buFont typeface="Arial" pitchFamily="34"/>
            </a:pPr>
            <a:r>
              <a:rPr lang="de-DE" sz="2400" dirty="0">
                <a:latin typeface="Calibri"/>
              </a:rPr>
              <a:t>Schlecht, wenn von </a:t>
            </a:r>
            <a:r>
              <a:rPr lang="de-DE" sz="2400" dirty="0" err="1">
                <a:latin typeface="Calibri"/>
              </a:rPr>
              <a:t>Tc</a:t>
            </a:r>
            <a:r>
              <a:rPr lang="de-DE" sz="2400" dirty="0">
                <a:latin typeface="Calibri"/>
              </a:rPr>
              <a:t> entfernt</a:t>
            </a:r>
          </a:p>
          <a:p>
            <a:pPr marL="743041" lvl="1" indent="-285841">
              <a:spcBef>
                <a:spcPts val="700"/>
              </a:spcBef>
              <a:spcAft>
                <a:spcPts val="0"/>
              </a:spcAft>
              <a:buSzPct val="100000"/>
              <a:buFont typeface="Arial" pitchFamily="34"/>
            </a:pPr>
            <a:r>
              <a:rPr lang="de-DE" sz="2400" dirty="0">
                <a:latin typeface="Calibri"/>
              </a:rPr>
              <a:t>Kein äußeres Magnetfeld</a:t>
            </a:r>
          </a:p>
        </p:txBody>
      </p:sp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FF89F4-B8FE-4681-933B-C4D065912240}" type="slidenum">
              <a:t>22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Vor- und Nachteile vom Cluster-Update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23"/>
          </a:xfrm>
        </p:spPr>
        <p:txBody>
          <a:bodyPr lIns="91440" tIns="45720" rIns="91440" bIns="45720"/>
          <a:lstStyle/>
          <a:p>
            <a:pPr marL="0" lvl="0" indent="0" hangingPunct="1"/>
            <a:r>
              <a:rPr lang="de-DE" sz="2400" dirty="0">
                <a:latin typeface="Calibri"/>
              </a:rPr>
              <a:t>  Beobachtung Phasenübergang &amp; Abschätzung der Curie-Temperatur möglich</a:t>
            </a:r>
          </a:p>
          <a:p>
            <a:pPr marL="0" lvl="0" indent="0" hangingPunct="1"/>
            <a:r>
              <a:rPr lang="de-DE" sz="2400" dirty="0">
                <a:latin typeface="Calibri"/>
              </a:rPr>
              <a:t>  Untersuchung von Schaltvorgängen in Ferromagneten prinzipiell möglich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sz="2400" dirty="0">
                <a:latin typeface="Calibri"/>
              </a:rPr>
              <a:t>Cluster-Update muss </a:t>
            </a:r>
            <a:r>
              <a:rPr lang="de-DE" sz="2400" dirty="0" err="1">
                <a:latin typeface="Calibri"/>
              </a:rPr>
              <a:t>abgewägt</a:t>
            </a:r>
            <a:r>
              <a:rPr lang="de-DE" sz="2400" dirty="0">
                <a:latin typeface="Calibri"/>
              </a:rPr>
              <a:t> werden</a:t>
            </a:r>
          </a:p>
        </p:txBody>
      </p:sp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3C9AC6C-AAF3-4180-A348-8B16E54CAB75}" type="slidenum">
              <a:t>23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Fazit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  <a:solidFill>
            <a:srgbClr val="4F81BD">
              <a:alpha val="82000"/>
            </a:srgbClr>
          </a:solidFill>
        </p:spPr>
        <p:txBody>
          <a:bodyPr anchorCtr="0"/>
          <a:lstStyle/>
          <a:p>
            <a:pPr lvl="0" algn="l">
              <a:buNone/>
            </a:pPr>
            <a:r>
              <a:rPr lang="de-DE" sz="4000"/>
              <a:t>Theorie und Grundlagen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23"/>
          </a:xfrm>
        </p:spPr>
        <p:txBody>
          <a:bodyPr lIns="91440" tIns="45720" rIns="91440" bIns="45720"/>
          <a:lstStyle/>
          <a:p>
            <a:pPr lvl="0"/>
            <a:r>
              <a:rPr lang="de-DE" dirty="0" err="1">
                <a:latin typeface="+mn-lt"/>
              </a:rPr>
              <a:t>Ising</a:t>
            </a:r>
            <a:r>
              <a:rPr lang="de-DE" dirty="0">
                <a:latin typeface="+mn-lt"/>
              </a:rPr>
              <a:t>-Modell:</a:t>
            </a:r>
          </a:p>
          <a:p>
            <a:pPr lvl="1" hangingPunct="0"/>
            <a:r>
              <a:rPr lang="de-DE" dirty="0">
                <a:latin typeface="+mn-lt"/>
              </a:rPr>
              <a:t>Spin s = -1 oder s = 1</a:t>
            </a:r>
          </a:p>
          <a:p>
            <a:pPr lvl="1" hangingPunct="0"/>
            <a:r>
              <a:rPr lang="de-DE" dirty="0" err="1">
                <a:latin typeface="+mn-lt"/>
              </a:rPr>
              <a:t>Nearest</a:t>
            </a:r>
            <a:r>
              <a:rPr lang="de-DE" dirty="0">
                <a:latin typeface="+mn-lt"/>
              </a:rPr>
              <a:t>-</a:t>
            </a:r>
            <a:r>
              <a:rPr lang="de-DE" dirty="0" err="1">
                <a:latin typeface="+mn-lt"/>
              </a:rPr>
              <a:t>Neighbor</a:t>
            </a:r>
            <a:r>
              <a:rPr lang="de-DE" dirty="0">
                <a:latin typeface="+mn-lt"/>
              </a:rPr>
              <a:t>-Approximation</a:t>
            </a:r>
          </a:p>
          <a:p>
            <a:pPr lvl="1" hangingPunct="0"/>
            <a:r>
              <a:rPr lang="de-DE" dirty="0">
                <a:latin typeface="+mn-lt"/>
              </a:rPr>
              <a:t>&gt;</a:t>
            </a:r>
            <a:r>
              <a:rPr lang="de-DE" dirty="0" err="1">
                <a:latin typeface="+mn-lt"/>
              </a:rPr>
              <a:t>Hamiltonian</a:t>
            </a:r>
            <a:r>
              <a:rPr lang="de-DE" dirty="0">
                <a:latin typeface="+mn-lt"/>
              </a:rPr>
              <a:t>:</a:t>
            </a:r>
          </a:p>
        </p:txBody>
      </p:sp>
      <p:sp>
        <p:nvSpPr>
          <p:cNvPr id="4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5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35512D3-F973-41E4-88A1-036E2E7A2F6D}" type="slidenum">
              <a:t>3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39997" y="3960001"/>
            <a:ext cx="4981322" cy="127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  <a:solidFill>
            <a:srgbClr val="4F81BD">
              <a:alpha val="82000"/>
            </a:srgbClr>
          </a:solidFill>
        </p:spPr>
        <p:txBody>
          <a:bodyPr anchorCtr="0"/>
          <a:lstStyle/>
          <a:p>
            <a:pPr lvl="0" algn="l">
              <a:buNone/>
            </a:pPr>
            <a:r>
              <a:rPr lang="de-DE" sz="4000"/>
              <a:t>Theorie und Grundlagen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23"/>
          </a:xfrm>
        </p:spPr>
        <p:txBody>
          <a:bodyPr lIns="91440" tIns="45720" rIns="91440" bIns="45720"/>
          <a:lstStyle/>
          <a:p>
            <a:pPr lvl="0"/>
            <a:r>
              <a:rPr lang="de-DE" dirty="0">
                <a:latin typeface="+mn-lt"/>
              </a:rPr>
              <a:t>Simulation auf 2D oder 3D Gitter</a:t>
            </a:r>
          </a:p>
          <a:p>
            <a:pPr lvl="0"/>
            <a:r>
              <a:rPr lang="de-DE" dirty="0">
                <a:latin typeface="+mn-lt"/>
              </a:rPr>
              <a:t>Monte Carlo:</a:t>
            </a:r>
          </a:p>
          <a:p>
            <a:pPr lvl="1" hangingPunct="0"/>
            <a:r>
              <a:rPr lang="de-DE" dirty="0">
                <a:latin typeface="+mn-lt"/>
              </a:rPr>
              <a:t>Zufällige Startkonfiguration des Systems</a:t>
            </a:r>
          </a:p>
          <a:p>
            <a:pPr lvl="1" hangingPunct="0"/>
            <a:r>
              <a:rPr lang="de-DE" dirty="0">
                <a:latin typeface="+mn-lt"/>
              </a:rPr>
              <a:t>Mittelwertbildung über die betrachteten Konfigurationen</a:t>
            </a:r>
          </a:p>
          <a:p>
            <a:pPr lvl="1" hangingPunct="0"/>
            <a:r>
              <a:rPr lang="de-DE" dirty="0">
                <a:latin typeface="+mn-lt"/>
              </a:rPr>
              <a:t>Auswahl der Konfigurationen nach </a:t>
            </a:r>
            <a:r>
              <a:rPr lang="de-DE" dirty="0" err="1">
                <a:latin typeface="+mn-lt"/>
              </a:rPr>
              <a:t>Importance</a:t>
            </a:r>
            <a:r>
              <a:rPr lang="de-DE" dirty="0">
                <a:latin typeface="+mn-lt"/>
              </a:rPr>
              <a:t> Sampling</a:t>
            </a:r>
          </a:p>
        </p:txBody>
      </p:sp>
      <p:sp>
        <p:nvSpPr>
          <p:cNvPr id="4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5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44E053C-DF87-4FEF-A029-3F30112A00DB}" type="slidenum">
              <a:t>4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  <a:solidFill>
            <a:srgbClr val="4F81BD">
              <a:alpha val="82000"/>
            </a:srgbClr>
          </a:solidFill>
        </p:spPr>
        <p:txBody>
          <a:bodyPr anchorCtr="0"/>
          <a:lstStyle/>
          <a:p>
            <a:pPr lvl="0" algn="l">
              <a:buNone/>
            </a:pPr>
            <a:r>
              <a:rPr lang="de-DE" sz="4000"/>
              <a:t>Theorie und Grundlagen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23"/>
          </a:xfrm>
        </p:spPr>
        <p:txBody>
          <a:bodyPr lIns="91440" tIns="45720" rIns="91440" bIns="45720"/>
          <a:lstStyle/>
          <a:p>
            <a:pPr lvl="0"/>
            <a:r>
              <a:rPr lang="de-DE" dirty="0" err="1">
                <a:latin typeface="+mn-lt"/>
              </a:rPr>
              <a:t>Importance</a:t>
            </a:r>
            <a:r>
              <a:rPr lang="de-DE" dirty="0">
                <a:latin typeface="+mn-lt"/>
              </a:rPr>
              <a:t> Sampling: </a:t>
            </a:r>
            <a:r>
              <a:rPr lang="de-DE" dirty="0" err="1">
                <a:latin typeface="+mn-lt"/>
              </a:rPr>
              <a:t>Markov</a:t>
            </a:r>
            <a:r>
              <a:rPr lang="de-DE" dirty="0">
                <a:latin typeface="+mn-lt"/>
              </a:rPr>
              <a:t> Kette</a:t>
            </a:r>
          </a:p>
          <a:p>
            <a:pPr lvl="0"/>
            <a:r>
              <a:rPr lang="de-DE" dirty="0">
                <a:latin typeface="+mn-lt"/>
              </a:rPr>
              <a:t>Erreicht durch Metropolis-Algorithmus:</a:t>
            </a:r>
          </a:p>
          <a:p>
            <a:pPr lvl="1" hangingPunct="0"/>
            <a:r>
              <a:rPr lang="de-DE" dirty="0">
                <a:latin typeface="+mn-lt"/>
              </a:rPr>
              <a:t>Akzeptiere neue Konfiguration j mit Wahrscheinlichkeit min(1, </a:t>
            </a:r>
            <a:r>
              <a:rPr lang="de-DE" dirty="0" err="1">
                <a:latin typeface="+mn-lt"/>
              </a:rPr>
              <a:t>pj</a:t>
            </a:r>
            <a:r>
              <a:rPr lang="de-DE" dirty="0">
                <a:latin typeface="+mn-lt"/>
              </a:rPr>
              <a:t>/</a:t>
            </a:r>
            <a:r>
              <a:rPr lang="de-DE" dirty="0" err="1">
                <a:latin typeface="+mn-lt"/>
              </a:rPr>
              <a:t>pi</a:t>
            </a:r>
            <a:r>
              <a:rPr lang="de-DE" dirty="0">
                <a:latin typeface="+mn-lt"/>
              </a:rPr>
              <a:t>)</a:t>
            </a:r>
          </a:p>
          <a:p>
            <a:pPr lvl="1" hangingPunct="0"/>
            <a:r>
              <a:rPr lang="de-DE" dirty="0" err="1">
                <a:latin typeface="+mn-lt"/>
              </a:rPr>
              <a:t>pi</a:t>
            </a:r>
            <a:r>
              <a:rPr lang="de-DE" dirty="0">
                <a:latin typeface="+mn-lt"/>
              </a:rPr>
              <a:t>: Wahrscheinlichkeit, in Konfiguration i zu sein</a:t>
            </a:r>
          </a:p>
        </p:txBody>
      </p:sp>
      <p:sp>
        <p:nvSpPr>
          <p:cNvPr id="4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5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AAA993-0944-4AA6-95EE-CE0212736A62}" type="slidenum">
              <a:t>5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8640"/>
          </a:xfrm>
          <a:solidFill>
            <a:srgbClr val="4F81BD">
              <a:alpha val="82000"/>
            </a:srgbClr>
          </a:solidFill>
        </p:spPr>
        <p:txBody>
          <a:bodyPr anchorCtr="0"/>
          <a:lstStyle/>
          <a:p>
            <a:pPr lvl="0" algn="l">
              <a:buNone/>
            </a:pPr>
            <a:r>
              <a:rPr lang="de-DE" sz="4000"/>
              <a:t>Theorie und Grundlagen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135803"/>
          </a:xfrm>
        </p:spPr>
        <p:txBody>
          <a:bodyPr lIns="91440" tIns="45720" rIns="91440" bIns="45720"/>
          <a:lstStyle/>
          <a:p>
            <a:pPr lvl="0"/>
            <a:r>
              <a:rPr lang="de-DE" dirty="0">
                <a:latin typeface="+mn-lt"/>
              </a:rPr>
              <a:t>Die Wahrscheinlichkeitsverteilung der Zustände ist die Boltzmann-Verteilung</a:t>
            </a:r>
          </a:p>
        </p:txBody>
      </p:sp>
      <p:sp>
        <p:nvSpPr>
          <p:cNvPr id="4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5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1B83CC-EB26-47EB-B2F7-C708761324AB}" type="slidenum">
              <a:t>6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16003" y="2736003"/>
            <a:ext cx="2916003" cy="791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457200" y="3760561"/>
            <a:ext cx="8229600" cy="631438"/>
          </a:xfrm>
        </p:spPr>
        <p:txBody>
          <a:bodyPr/>
          <a:lstStyle/>
          <a:p>
            <a:pPr lvl="0" hangingPunct="0"/>
            <a:r>
              <a:rPr lang="de-DE" dirty="0"/>
              <a:t>→ </a:t>
            </a:r>
            <a:r>
              <a:rPr lang="de-DE" dirty="0">
                <a:latin typeface="+mn-lt"/>
              </a:rPr>
              <a:t>Übergangswahrscheinlichkeit: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19800" y="4418280"/>
            <a:ext cx="3400196" cy="69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23"/>
          </a:xfrm>
        </p:spPr>
        <p:txBody>
          <a:bodyPr lIns="91440" tIns="45720" rIns="91440" bIns="45720"/>
          <a:lstStyle/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dirty="0">
                <a:latin typeface="Calibri"/>
              </a:rPr>
              <a:t>Simulation von 2D- oder 3D-Gitter mit Kantenlänge N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SzPct val="100000"/>
              <a:buFont typeface="Arial" pitchFamily="34"/>
              <a:buChar char="•"/>
            </a:pPr>
            <a:r>
              <a:rPr lang="de-DE" dirty="0">
                <a:latin typeface="Calibri"/>
              </a:rPr>
              <a:t>Pro MC-Schritt werden </a:t>
            </a:r>
            <a:r>
              <a:rPr lang="de-DE" dirty="0" err="1">
                <a:latin typeface="Calibri"/>
              </a:rPr>
              <a:t>N^dim</a:t>
            </a:r>
            <a:r>
              <a:rPr lang="de-DE" dirty="0">
                <a:latin typeface="Calibri"/>
              </a:rPr>
              <a:t> zufällige Gitterpunkte betrachtet</a:t>
            </a:r>
          </a:p>
        </p:txBody>
      </p:sp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86BBCC-21AD-4F8B-B4C4-1CC717C121F7}" type="slidenum">
              <a:t>7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Das Programm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431801"/>
          </a:xfrm>
        </p:spPr>
        <p:txBody>
          <a:bodyPr lIns="91440" tIns="45720" rIns="91440" bIns="45720"/>
          <a:lstStyle/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None/>
            </a:pPr>
            <a:r>
              <a:rPr lang="de-DE" sz="2600" dirty="0">
                <a:latin typeface="Calibri"/>
              </a:rPr>
              <a:t>Ablauf (</a:t>
            </a:r>
            <a:r>
              <a:rPr lang="de-DE" sz="2600" dirty="0" err="1">
                <a:latin typeface="Calibri"/>
              </a:rPr>
              <a:t>betrachtung</a:t>
            </a:r>
            <a:r>
              <a:rPr lang="de-DE" sz="2600" dirty="0">
                <a:latin typeface="Calibri"/>
              </a:rPr>
              <a:t> Gitterpunkt):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None/>
            </a:pPr>
            <a:r>
              <a:rPr lang="de-DE" sz="2600" dirty="0">
                <a:latin typeface="Calibri"/>
              </a:rPr>
              <a:t>1. wähle zufälligen Gitterpunkt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None/>
            </a:pPr>
            <a:r>
              <a:rPr lang="de-DE" sz="2600" dirty="0">
                <a:latin typeface="Calibri"/>
              </a:rPr>
              <a:t>2. berechne Energiedifferenz, die ein Flip zur Folge hätte</a:t>
            </a:r>
          </a:p>
          <a:p>
            <a:pPr marL="343082" lvl="0" indent="-343082" hangingPunct="1">
              <a:spcBef>
                <a:spcPts val="800"/>
              </a:spcBef>
              <a:spcAft>
                <a:spcPts val="0"/>
              </a:spcAft>
              <a:buNone/>
            </a:pPr>
            <a:r>
              <a:rPr lang="de-DE" sz="2600" dirty="0">
                <a:latin typeface="Calibri"/>
              </a:rPr>
              <a:t>3. führe Flip aus mit Wahrscheinlichkeit</a:t>
            </a:r>
          </a:p>
        </p:txBody>
      </p:sp>
      <p:sp>
        <p:nvSpPr>
          <p:cNvPr id="3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4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A74CD13-6D00-4C82-9A10-B5AE9A4CE328}" type="slidenum">
              <a:t>8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Das Programm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95997" y="3986281"/>
            <a:ext cx="2808003" cy="5497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457200" y="4408560"/>
            <a:ext cx="5374797" cy="667438"/>
          </a:xfrm>
        </p:spPr>
        <p:txBody>
          <a:bodyPr/>
          <a:lstStyle/>
          <a:p>
            <a:pPr marL="343082" lvl="0" indent="-343082">
              <a:spcBef>
                <a:spcPts val="800"/>
              </a:spcBef>
              <a:spcAft>
                <a:spcPts val="0"/>
              </a:spcAft>
              <a:buNone/>
            </a:pPr>
            <a:r>
              <a:rPr lang="de-DE" sz="2600">
                <a:latin typeface="Calibri"/>
              </a:rPr>
              <a:t>4. gehe zu 1.</a:t>
            </a:r>
          </a:p>
        </p:txBody>
      </p:sp>
      <p:sp>
        <p:nvSpPr>
          <p:cNvPr id="8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457200" y="5344558"/>
            <a:ext cx="8470800" cy="919438"/>
          </a:xfrm>
        </p:spPr>
        <p:txBody>
          <a:bodyPr/>
          <a:lstStyle/>
          <a:p>
            <a:pPr marL="343082" lvl="0" indent="-343082">
              <a:spcBef>
                <a:spcPts val="800"/>
              </a:spcBef>
              <a:spcAft>
                <a:spcPts val="0"/>
              </a:spcAft>
              <a:buNone/>
            </a:pPr>
            <a:r>
              <a:rPr lang="de-DE" sz="2600">
                <a:latin typeface="Calibri"/>
              </a:rPr>
              <a:t>- Nach zB 1000 MC-Schritten kann zB die Temperatur verädert und neu gestartet werden.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3"/>
          <p:cNvSpPr txBox="1"/>
          <p:nvPr/>
        </p:nvSpPr>
        <p:spPr>
          <a:xfrm>
            <a:off x="3124075" y="6356515"/>
            <a:ext cx="289547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0"/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Niek Andresen Robert Hartmann Jan Fabian Schmid</a:t>
            </a:r>
          </a:p>
        </p:txBody>
      </p:sp>
      <p:sp>
        <p:nvSpPr>
          <p:cNvPr id="3" name="Foliennummernplatzhalter 4"/>
          <p:cNvSpPr txBox="1"/>
          <p:nvPr/>
        </p:nvSpPr>
        <p:spPr>
          <a:xfrm>
            <a:off x="6553084" y="6356515"/>
            <a:ext cx="2133715" cy="3650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3425C1-6039-409C-B7C7-C75595DB8C27}" type="slidenum">
              <a:t>9</a:t>
            </a:fld>
            <a:endParaRPr lang="de-DE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Titel 1"/>
          <p:cNvSpPr txBox="1"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4F81BD">
              <a:alpha val="82000"/>
            </a:srgbClr>
          </a:solidFill>
          <a:ln>
            <a:noFill/>
          </a:ln>
        </p:spPr>
        <p:txBody>
          <a:bodyPr vert="horz" wrap="square" lIns="91440" tIns="45720" rIns="91440" bIns="45720" anchor="ctr" anchorCtr="0" compatLnSpc="0"/>
          <a:lstStyle/>
          <a:p>
            <a:pPr marL="0" marR="0" lvl="0" indent="0" algn="l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600" b="0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Mangal" pitchFamily="2"/>
              </a:rPr>
              <a:t>Konvergenz des Metropolis-Verfahren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71601" y="791998"/>
            <a:ext cx="7740400" cy="1218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Arial" panose="020B0604020202020204" pitchFamily="34" charset="0"/>
              </a:rPr>
              <a:t>Gitterkonfiguration konvergiert zu einer bestimmten inneren Energie E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smtClean="0">
                <a:solidFill>
                  <a:srgbClr val="000000"/>
                </a:solidFill>
                <a:uFillTx/>
                <a:ea typeface="Microsoft YaHei" pitchFamily="2"/>
                <a:cs typeface="Arial" panose="020B0604020202020204" pitchFamily="34" charset="0"/>
              </a:rPr>
              <a:t>Für 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Arial" panose="020B0604020202020204" pitchFamily="34" charset="0"/>
              </a:rPr>
              <a:t>diese Energie E besitzt die freie Energie F ein Minimum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Arial" panose="020B0604020202020204" pitchFamily="34" charset="0"/>
              </a:rPr>
              <a:t>Gitterkonfiguration bestimmt auch Magnetisierung m des Systems.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Arial" panose="020B0604020202020204" pitchFamily="34" charset="0"/>
              </a:rPr>
              <a:t>Folgerung: Magnetisierung m konvergiert.</a:t>
            </a:r>
          </a:p>
        </p:txBody>
      </p:sp>
      <p:pic>
        <p:nvPicPr>
          <p:cNvPr id="6" name="Inhaltsplatzhalt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04" y="2127241"/>
            <a:ext cx="4506117" cy="31287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/>
          <p:cNvSpPr txBox="1"/>
          <p:nvPr/>
        </p:nvSpPr>
        <p:spPr>
          <a:xfrm>
            <a:off x="1511996" y="5076355"/>
            <a:ext cx="6738478" cy="61164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Schematischer Verlauf der freien Energie in Abhängigkeit der Magnetisierung bei verschiedenen Temperaturen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Bildschirmpräsentation (4:3)</PresentationFormat>
  <Paragraphs>166</Paragraphs>
  <Slides>23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Phasenübergange des Ising Modells</vt:lpstr>
      <vt:lpstr>PowerPoint-Präsentation</vt:lpstr>
      <vt:lpstr>Theorie und Grundlagen</vt:lpstr>
      <vt:lpstr>Theorie und Grundlagen</vt:lpstr>
      <vt:lpstr>Theorie und Grundlagen</vt:lpstr>
      <vt:lpstr>Theorie und Grundlagen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Phasenübergange des Ising Modells</dc:title>
  <dc:creator>Jan Fabian Schmid</dc:creator>
  <cp:lastModifiedBy>Jan Fabian Schmid</cp:lastModifiedBy>
  <cp:revision>38</cp:revision>
  <dcterms:created xsi:type="dcterms:W3CDTF">2015-02-18T14:49:48Z</dcterms:created>
  <dcterms:modified xsi:type="dcterms:W3CDTF">2015-02-19T20:22:12Z</dcterms:modified>
</cp:coreProperties>
</file>