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77" r:id="rId5"/>
    <p:sldId id="279" r:id="rId6"/>
    <p:sldId id="278" r:id="rId7"/>
    <p:sldId id="258" r:id="rId8"/>
    <p:sldId id="280" r:id="rId9"/>
    <p:sldId id="281" r:id="rId10"/>
    <p:sldId id="282" r:id="rId11"/>
    <p:sldId id="261" r:id="rId12"/>
    <p:sldId id="283" r:id="rId13"/>
    <p:sldId id="285" r:id="rId14"/>
    <p:sldId id="262" r:id="rId15"/>
    <p:sldId id="286" r:id="rId16"/>
    <p:sldId id="288" r:id="rId17"/>
    <p:sldId id="287" r:id="rId18"/>
    <p:sldId id="292" r:id="rId19"/>
    <p:sldId id="293" r:id="rId20"/>
    <p:sldId id="294" r:id="rId21"/>
    <p:sldId id="295" r:id="rId22"/>
    <p:sldId id="335" r:id="rId23"/>
    <p:sldId id="344" r:id="rId24"/>
    <p:sldId id="345" r:id="rId25"/>
    <p:sldId id="275" r:id="rId26"/>
    <p:sldId id="333" r:id="rId27"/>
    <p:sldId id="330" r:id="rId28"/>
    <p:sldId id="326" r:id="rId29"/>
    <p:sldId id="336" r:id="rId30"/>
    <p:sldId id="337" r:id="rId31"/>
    <p:sldId id="331" r:id="rId32"/>
    <p:sldId id="338" r:id="rId33"/>
    <p:sldId id="339" r:id="rId34"/>
    <p:sldId id="327" r:id="rId35"/>
    <p:sldId id="328" r:id="rId36"/>
    <p:sldId id="340" r:id="rId37"/>
    <p:sldId id="264" r:id="rId38"/>
    <p:sldId id="270" r:id="rId39"/>
    <p:sldId id="276" r:id="rId40"/>
    <p:sldId id="271" r:id="rId41"/>
    <p:sldId id="272" r:id="rId42"/>
    <p:sldId id="263" r:id="rId43"/>
    <p:sldId id="273" r:id="rId44"/>
    <p:sldId id="274" r:id="rId45"/>
    <p:sldId id="346" r:id="rId46"/>
    <p:sldId id="297" r:id="rId47"/>
    <p:sldId id="296" r:id="rId48"/>
    <p:sldId id="300" r:id="rId49"/>
    <p:sldId id="302" r:id="rId50"/>
    <p:sldId id="303" r:id="rId51"/>
    <p:sldId id="304" r:id="rId52"/>
    <p:sldId id="305" r:id="rId53"/>
    <p:sldId id="265" r:id="rId54"/>
    <p:sldId id="341" r:id="rId55"/>
    <p:sldId id="342" r:id="rId56"/>
    <p:sldId id="343" r:id="rId57"/>
    <p:sldId id="267" r:id="rId58"/>
    <p:sldId id="313" r:id="rId59"/>
    <p:sldId id="314" r:id="rId60"/>
    <p:sldId id="306" r:id="rId61"/>
    <p:sldId id="319" r:id="rId62"/>
    <p:sldId id="321" r:id="rId63"/>
    <p:sldId id="322" r:id="rId64"/>
    <p:sldId id="323" r:id="rId65"/>
    <p:sldId id="307" r:id="rId66"/>
    <p:sldId id="315" r:id="rId67"/>
    <p:sldId id="316" r:id="rId68"/>
    <p:sldId id="310" r:id="rId69"/>
    <p:sldId id="317" r:id="rId70"/>
    <p:sldId id="318" r:id="rId71"/>
    <p:sldId id="311" r:id="rId72"/>
    <p:sldId id="324" r:id="rId73"/>
    <p:sldId id="325" r:id="rId74"/>
    <p:sldId id="312" r:id="rId75"/>
    <p:sldId id="268" r:id="rId76"/>
    <p:sldId id="269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109DF-D2F8-426D-A035-16DBAAA945BD}" v="75" dt="2023-05-28T12:26:22.653"/>
    <p1510:client id="{35D06E24-B316-4564-8102-A5F7EB444967}" v="149" dt="2023-05-28T20:27:36.179"/>
    <p1510:client id="{7D3B06C2-19DA-43D6-B164-B452EC5AC818}" v="1929" dt="2023-05-29T20:55:38.012"/>
    <p1510:client id="{8BAAC482-99E1-4D59-852F-1064DC8FEAC3}" v="365" dt="2023-05-28T14:55:29.767"/>
    <p1510:client id="{A4903874-7A52-408B-9A8E-E84FD6E65E94}" v="231" dt="2023-05-28T09:44:05.534"/>
    <p1510:client id="{C8E1845A-783B-4A38-AF95-627BCA83397E}" v="17" dt="2023-05-28T10:17:03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36291/database/how-to-choose-a-database-for-your-microservices.html" TargetMode="External"/><Relationship Id="rId2" Type="http://schemas.openxmlformats.org/officeDocument/2006/relationships/hyperlink" Target="https://microservices.io/patterns/data/database-per-servi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ratoscale.com/blog/dbaas/what-is-database-as-a-service/" TargetMode="External"/><Relationship Id="rId4" Type="http://schemas.openxmlformats.org/officeDocument/2006/relationships/hyperlink" Target="https://medium.com/@nathankpeck/microservice-principles-decentralized-data-management-4adaceea173f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221" y="1204111"/>
            <a:ext cx="11823257" cy="3367889"/>
          </a:xfrm>
        </p:spPr>
        <p:txBody>
          <a:bodyPr anchor="b">
            <a:normAutofit/>
          </a:bodyPr>
          <a:lstStyle/>
          <a:p>
            <a:pPr algn="l"/>
            <a:r>
              <a:rPr lang="de-DE" sz="5500">
                <a:solidFill>
                  <a:schemeClr val="tx1"/>
                </a:solidFill>
                <a:latin typeface="Arial"/>
                <a:ea typeface="+mj-lt"/>
                <a:cs typeface="+mj-lt"/>
              </a:rPr>
              <a:t>Datenbanken </a:t>
            </a:r>
            <a:br>
              <a:rPr lang="de-DE" sz="5500">
                <a:latin typeface="Arial"/>
                <a:ea typeface="+mj-lt"/>
                <a:cs typeface="+mj-lt"/>
              </a:rPr>
            </a:br>
            <a:r>
              <a:rPr lang="de-DE" sz="5500">
                <a:solidFill>
                  <a:schemeClr val="tx1"/>
                </a:solidFill>
                <a:latin typeface="Arial"/>
                <a:ea typeface="+mj-lt"/>
                <a:cs typeface="+mj-lt"/>
              </a:rPr>
              <a:t>relational und </a:t>
            </a:r>
            <a:r>
              <a:rPr lang="de-DE" sz="5500" err="1">
                <a:solidFill>
                  <a:schemeClr val="tx1"/>
                </a:solidFill>
                <a:latin typeface="Arial"/>
                <a:ea typeface="+mj-lt"/>
                <a:cs typeface="+mj-lt"/>
              </a:rPr>
              <a:t>as</a:t>
            </a:r>
            <a:r>
              <a:rPr lang="de-DE" sz="5500">
                <a:solidFill>
                  <a:schemeClr val="tx1"/>
                </a:solidFill>
                <a:latin typeface="Arial"/>
                <a:ea typeface="+mj-lt"/>
                <a:cs typeface="+mj-lt"/>
              </a:rPr>
              <a:t>-a-service</a:t>
            </a:r>
            <a:r>
              <a:rPr lang="de-DE" sz="48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de-DE" sz="8800">
                <a:solidFill>
                  <a:srgbClr val="323232"/>
                </a:solidFill>
                <a:ea typeface="+mj-lt"/>
                <a:cs typeface="+mj-lt"/>
              </a:rPr>
              <a:t>blick</a:t>
            </a:r>
            <a:r>
              <a:rPr lang="de-DE" sz="8800">
                <a:ea typeface="+mj-lt"/>
                <a:cs typeface="+mj-lt"/>
              </a:rPr>
              <a:t> 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759" y="4614688"/>
            <a:ext cx="11471565" cy="859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800">
                <a:latin typeface="Arial"/>
                <a:cs typeface="Arial"/>
              </a:rPr>
              <a:t>Fabian </a:t>
            </a:r>
            <a:r>
              <a:rPr lang="de-DE" sz="2800" err="1">
                <a:latin typeface="Arial"/>
                <a:cs typeface="Arial"/>
              </a:rPr>
              <a:t>Plegt</a:t>
            </a:r>
            <a:endParaRPr lang="de-DE" sz="280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8" y="284176"/>
            <a:ext cx="4188643" cy="1508760"/>
          </a:xfrm>
        </p:spPr>
        <p:txBody>
          <a:bodyPr>
            <a:normAutofit/>
          </a:bodyPr>
          <a:lstStyle/>
          <a:p>
            <a:r>
              <a:rPr lang="de-DE" sz="3700">
                <a:latin typeface="Arial"/>
                <a:ea typeface="+mj-lt"/>
                <a:cs typeface="+mj-lt"/>
              </a:rPr>
              <a:t>hierarchische Datenbank</a:t>
            </a:r>
            <a:endParaRPr lang="de-DE" sz="37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10017-E6AF-4975-D3A7-513FCE92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8" y="2011680"/>
            <a:ext cx="4438677" cy="47923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Daten in einer Baumstruktur gespeichert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Jede Entität genau einen übergeordneten Knoten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>
                <a:latin typeface="Arial"/>
                <a:ea typeface="+mn-lt"/>
                <a:cs typeface="+mn-lt"/>
              </a:rPr>
              <a:t>Wann </a:t>
            </a:r>
            <a:r>
              <a:rPr lang="de-DE" sz="2400" err="1">
                <a:latin typeface="Arial"/>
                <a:ea typeface="+mn-lt"/>
                <a:cs typeface="+mn-lt"/>
              </a:rPr>
              <a:t>sinvoll</a:t>
            </a:r>
            <a:r>
              <a:rPr lang="de-DE" sz="2400">
                <a:latin typeface="Arial"/>
                <a:ea typeface="+mn-lt"/>
                <a:cs typeface="+mn-lt"/>
              </a:rPr>
              <a:t>:</a:t>
            </a:r>
          </a:p>
          <a:p>
            <a:pPr marL="342900" indent="-342900"/>
            <a:r>
              <a:rPr lang="de-DE" sz="2400">
                <a:latin typeface="Arial"/>
                <a:ea typeface="+mn-lt"/>
                <a:cs typeface="+mn-lt"/>
              </a:rPr>
              <a:t>Wenn Daten hierarchische Struktur aufweisen</a:t>
            </a:r>
            <a:endParaRPr lang="de-DE" sz="2400">
              <a:latin typeface="Arial"/>
              <a:cs typeface="Arial"/>
            </a:endParaRPr>
          </a:p>
          <a:p>
            <a:pPr marL="342900" indent="-342900"/>
            <a:r>
              <a:rPr lang="de-DE" sz="2400">
                <a:latin typeface="Arial"/>
                <a:ea typeface="+mn-lt"/>
                <a:cs typeface="+mn-lt"/>
              </a:rPr>
              <a:t>Einfache Datenstruktur (wenige Änderungen in der Hierarchie)</a:t>
            </a:r>
          </a:p>
          <a:p>
            <a:pPr marL="342900" indent="-342900"/>
            <a:r>
              <a:rPr lang="de-DE" sz="2400">
                <a:latin typeface="Arial"/>
                <a:ea typeface="+mn-lt"/>
                <a:cs typeface="+mn-lt"/>
              </a:rPr>
              <a:t>Wenn hohe Performance benötigt wird</a:t>
            </a: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A05CB470-985A-D0A8-DA8A-F2E3AEB3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68" y="1472658"/>
            <a:ext cx="7573139" cy="43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2" y="284176"/>
            <a:ext cx="5126487" cy="1508760"/>
          </a:xfrm>
        </p:spPr>
        <p:txBody>
          <a:bodyPr>
            <a:normAutofit/>
          </a:bodyPr>
          <a:lstStyle/>
          <a:p>
            <a:r>
              <a:rPr lang="de-DE" sz="3200">
                <a:latin typeface="Arial"/>
                <a:ea typeface="+mj-lt"/>
                <a:cs typeface="+mj-lt"/>
              </a:rPr>
              <a:t>Objektorientierte</a:t>
            </a:r>
            <a:br>
              <a:rPr lang="de-DE" sz="3200">
                <a:latin typeface="Arial"/>
                <a:ea typeface="+mj-lt"/>
                <a:cs typeface="+mj-lt"/>
              </a:rPr>
            </a:br>
            <a:r>
              <a:rPr lang="de-DE" sz="3200">
                <a:latin typeface="Arial"/>
                <a:ea typeface="+mj-lt"/>
                <a:cs typeface="+mj-lt"/>
              </a:rPr>
              <a:t> Datenbank </a:t>
            </a:r>
            <a:endParaRPr lang="de-DE" sz="32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3" y="1923757"/>
            <a:ext cx="4507061" cy="4763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de-DE" sz="2600">
                <a:latin typeface="Arial"/>
                <a:ea typeface="+mn-lt"/>
                <a:cs typeface="+mn-lt"/>
              </a:rPr>
              <a:t>Datensatz wird mit all seinen Attributen zu einem Objekt zusammengefasst</a:t>
            </a:r>
            <a:endParaRPr lang="de-DE" sz="2600">
              <a:latin typeface="Arial"/>
              <a:cs typeface="Arial"/>
            </a:endParaRPr>
          </a:p>
          <a:p>
            <a:pPr marL="342900" indent="-342900"/>
            <a:r>
              <a:rPr lang="de-DE" sz="2600">
                <a:latin typeface="Arial"/>
                <a:cs typeface="Arial"/>
              </a:rPr>
              <a:t>Attribute + Methoden Gespeichert</a:t>
            </a:r>
          </a:p>
          <a:p>
            <a:pPr marL="0" indent="0">
              <a:buNone/>
            </a:pPr>
            <a:endParaRPr lang="de-DE" sz="28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6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600">
              <a:latin typeface="Arial"/>
              <a:cs typeface="Arial"/>
            </a:endParaRPr>
          </a:p>
          <a:p>
            <a:pPr>
              <a:buClr>
                <a:prstClr val="white"/>
              </a:buClr>
            </a:pPr>
            <a:endParaRPr lang="de-DE" sz="26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600">
              <a:latin typeface="Arial"/>
              <a:cs typeface="Arial"/>
            </a:endParaRPr>
          </a:p>
          <a:p>
            <a:pPr marL="0" indent="0">
              <a:buNone/>
            </a:pPr>
            <a:endParaRPr lang="de-DE" sz="26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BB9B762B-20D5-C1B6-FFB8-36A3CDE5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29" y="1341103"/>
            <a:ext cx="6709507" cy="43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1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2" y="284176"/>
            <a:ext cx="5126487" cy="1508760"/>
          </a:xfrm>
        </p:spPr>
        <p:txBody>
          <a:bodyPr>
            <a:normAutofit/>
          </a:bodyPr>
          <a:lstStyle/>
          <a:p>
            <a:r>
              <a:rPr lang="de-DE" sz="3200">
                <a:latin typeface="Arial"/>
                <a:ea typeface="+mj-lt"/>
                <a:cs typeface="+mj-lt"/>
              </a:rPr>
              <a:t>Objektorientierte</a:t>
            </a:r>
            <a:br>
              <a:rPr lang="de-DE" sz="3200">
                <a:latin typeface="Arial"/>
                <a:ea typeface="+mj-lt"/>
                <a:cs typeface="+mj-lt"/>
              </a:rPr>
            </a:br>
            <a:r>
              <a:rPr lang="de-DE" sz="3200">
                <a:latin typeface="Arial"/>
                <a:ea typeface="+mj-lt"/>
                <a:cs typeface="+mj-lt"/>
              </a:rPr>
              <a:t> Datenbank </a:t>
            </a:r>
            <a:endParaRPr lang="de-DE" sz="32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3" y="1923757"/>
            <a:ext cx="4507061" cy="4763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de-DE" sz="2600">
                <a:latin typeface="Arial"/>
                <a:ea typeface="+mn-lt"/>
                <a:cs typeface="+mn-lt"/>
              </a:rPr>
              <a:t>Datensatz wird mit all seinen Attributen zu einem Objekt zusammengefasst</a:t>
            </a:r>
            <a:endParaRPr lang="de-DE" sz="2600">
              <a:latin typeface="Arial"/>
              <a:cs typeface="Arial"/>
            </a:endParaRPr>
          </a:p>
          <a:p>
            <a:pPr marL="342900" indent="-342900"/>
            <a:r>
              <a:rPr lang="de-DE" sz="2600">
                <a:latin typeface="Arial"/>
                <a:cs typeface="Arial"/>
              </a:rPr>
              <a:t>Attribute + Methoden Gespeichert</a:t>
            </a:r>
          </a:p>
          <a:p>
            <a:pPr marL="0" indent="0">
              <a:buNone/>
            </a:pPr>
            <a:r>
              <a:rPr lang="de-DE" sz="2800">
                <a:latin typeface="Arial"/>
                <a:cs typeface="Arial"/>
              </a:rPr>
              <a:t>Wann sinnvoll:</a:t>
            </a:r>
          </a:p>
          <a:p>
            <a:pPr marL="342900" indent="-342900"/>
            <a:r>
              <a:rPr lang="de-DE" sz="2600">
                <a:latin typeface="Arial"/>
                <a:cs typeface="Arial"/>
              </a:rPr>
              <a:t>Bei </a:t>
            </a:r>
            <a:r>
              <a:rPr lang="de-DE" sz="2600">
                <a:latin typeface="Arial"/>
                <a:ea typeface="+mn-lt"/>
                <a:cs typeface="+mn-lt"/>
              </a:rPr>
              <a:t>Komplexe Datenmodelle</a:t>
            </a:r>
            <a:endParaRPr lang="de-DE" sz="2600">
              <a:latin typeface="Arial"/>
              <a:cs typeface="Arial"/>
            </a:endParaRPr>
          </a:p>
          <a:p>
            <a:pPr marL="342900" indent="-342900">
              <a:buClr>
                <a:srgbClr val="FFFFFF"/>
              </a:buClr>
            </a:pPr>
            <a:endParaRPr lang="de-DE" sz="26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6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600">
              <a:latin typeface="Arial"/>
              <a:cs typeface="Arial"/>
            </a:endParaRPr>
          </a:p>
          <a:p>
            <a:pPr>
              <a:buClr>
                <a:prstClr val="white"/>
              </a:buClr>
            </a:pPr>
            <a:endParaRPr lang="de-DE" sz="26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600">
              <a:latin typeface="Arial"/>
              <a:cs typeface="Arial"/>
            </a:endParaRPr>
          </a:p>
          <a:p>
            <a:pPr marL="0" indent="0">
              <a:buNone/>
            </a:pPr>
            <a:endParaRPr lang="de-DE" sz="26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BB9B762B-20D5-C1B6-FFB8-36A3CDE5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29" y="1341103"/>
            <a:ext cx="6709507" cy="43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2" y="284176"/>
            <a:ext cx="5126487" cy="1508760"/>
          </a:xfrm>
        </p:spPr>
        <p:txBody>
          <a:bodyPr>
            <a:normAutofit/>
          </a:bodyPr>
          <a:lstStyle/>
          <a:p>
            <a:r>
              <a:rPr lang="de-DE" sz="3200">
                <a:latin typeface="Arial"/>
                <a:ea typeface="+mj-lt"/>
                <a:cs typeface="+mj-lt"/>
              </a:rPr>
              <a:t>Objektorientierte</a:t>
            </a:r>
            <a:br>
              <a:rPr lang="de-DE" sz="3200">
                <a:latin typeface="Arial"/>
                <a:ea typeface="+mj-lt"/>
                <a:cs typeface="+mj-lt"/>
              </a:rPr>
            </a:br>
            <a:r>
              <a:rPr lang="de-DE" sz="3200">
                <a:latin typeface="Arial"/>
                <a:ea typeface="+mj-lt"/>
                <a:cs typeface="+mj-lt"/>
              </a:rPr>
              <a:t> Datenbank </a:t>
            </a:r>
            <a:endParaRPr lang="de-DE" sz="32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3" y="1923757"/>
            <a:ext cx="4507061" cy="4763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de-DE" sz="2600">
                <a:latin typeface="Arial"/>
                <a:ea typeface="+mn-lt"/>
                <a:cs typeface="+mn-lt"/>
              </a:rPr>
              <a:t>Datensatz wird mit all seinen Attributen zu einem Objekt zusammengefasst</a:t>
            </a:r>
            <a:endParaRPr lang="de-DE" sz="2600">
              <a:latin typeface="Arial"/>
              <a:cs typeface="Arial"/>
            </a:endParaRPr>
          </a:p>
          <a:p>
            <a:pPr marL="342900" indent="-342900"/>
            <a:r>
              <a:rPr lang="de-DE" sz="2600">
                <a:latin typeface="Arial"/>
                <a:cs typeface="Arial"/>
              </a:rPr>
              <a:t>Attribute + Methoden Gespeichert</a:t>
            </a:r>
          </a:p>
          <a:p>
            <a:pPr marL="0" indent="0">
              <a:buNone/>
            </a:pPr>
            <a:r>
              <a:rPr lang="de-DE" sz="2800">
                <a:latin typeface="Arial"/>
                <a:cs typeface="Arial"/>
              </a:rPr>
              <a:t>Wann sinnvoll:</a:t>
            </a:r>
          </a:p>
          <a:p>
            <a:pPr marL="342900" indent="-342900"/>
            <a:r>
              <a:rPr lang="de-DE" sz="2600">
                <a:latin typeface="Arial"/>
                <a:cs typeface="Arial"/>
              </a:rPr>
              <a:t>Bei </a:t>
            </a:r>
            <a:r>
              <a:rPr lang="de-DE" sz="2600">
                <a:latin typeface="Arial"/>
                <a:ea typeface="+mn-lt"/>
                <a:cs typeface="+mn-lt"/>
              </a:rPr>
              <a:t>Komplexe Datenmodelle</a:t>
            </a:r>
            <a:endParaRPr lang="de-DE" sz="2600">
              <a:latin typeface="Arial"/>
              <a:cs typeface="Arial"/>
            </a:endParaRPr>
          </a:p>
          <a:p>
            <a:pPr marL="342900" indent="-342900">
              <a:buClr>
                <a:srgbClr val="FFFFFF"/>
              </a:buClr>
            </a:pPr>
            <a:r>
              <a:rPr lang="de-DE" sz="2600">
                <a:latin typeface="Arial"/>
                <a:ea typeface="+mn-lt"/>
                <a:cs typeface="+mn-lt"/>
              </a:rPr>
              <a:t>Anwendungen mit hoher Datenintegrität</a:t>
            </a:r>
            <a:endParaRPr lang="de-DE" sz="26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6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600">
              <a:latin typeface="Arial"/>
              <a:cs typeface="Arial"/>
            </a:endParaRPr>
          </a:p>
          <a:p>
            <a:pPr>
              <a:buClr>
                <a:prstClr val="white"/>
              </a:buClr>
            </a:pPr>
            <a:endParaRPr lang="de-DE" sz="26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600">
              <a:latin typeface="Arial"/>
              <a:cs typeface="Arial"/>
            </a:endParaRPr>
          </a:p>
          <a:p>
            <a:pPr marL="0" indent="0">
              <a:buNone/>
            </a:pPr>
            <a:endParaRPr lang="de-DE" sz="26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BB9B762B-20D5-C1B6-FFB8-36A3CDE5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29" y="1341103"/>
            <a:ext cx="6709507" cy="43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6376950" cy="1508760"/>
          </a:xfrm>
        </p:spPr>
        <p:txBody>
          <a:bodyPr>
            <a:normAutofit/>
          </a:bodyPr>
          <a:lstStyle/>
          <a:p>
            <a:r>
              <a:rPr lang="de-DE" sz="2500">
                <a:latin typeface="Arial"/>
                <a:ea typeface="+mj-lt"/>
                <a:cs typeface="+mj-lt"/>
              </a:rPr>
              <a:t>dokumentenorientierte</a:t>
            </a:r>
            <a:br>
              <a:rPr lang="de-DE" sz="2500">
                <a:latin typeface="Arial"/>
                <a:ea typeface="+mj-lt"/>
                <a:cs typeface="+mj-lt"/>
              </a:rPr>
            </a:br>
            <a:r>
              <a:rPr lang="de-DE" sz="2500">
                <a:latin typeface="Arial"/>
                <a:ea typeface="+mj-lt"/>
                <a:cs typeface="+mj-lt"/>
              </a:rPr>
              <a:t> Datenbank </a:t>
            </a:r>
            <a:endParaRPr lang="de-DE" sz="25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Speichert Daten in sog. Dokumenten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Gespeichert im JSON-Format ist auf der rechten Seite dargestellt</a:t>
            </a: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endParaRPr lang="de-DE" sz="2400">
              <a:latin typeface="Arial"/>
              <a:ea typeface="+mn-lt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ED47F4C-4F67-7CC0-7195-C647C1B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64" y="80865"/>
            <a:ext cx="6478332" cy="6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5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6376950" cy="1508760"/>
          </a:xfrm>
        </p:spPr>
        <p:txBody>
          <a:bodyPr>
            <a:normAutofit/>
          </a:bodyPr>
          <a:lstStyle/>
          <a:p>
            <a:r>
              <a:rPr lang="de-DE" sz="2500">
                <a:latin typeface="Arial"/>
                <a:ea typeface="+mj-lt"/>
                <a:cs typeface="+mj-lt"/>
              </a:rPr>
              <a:t>dokumentenorientierte</a:t>
            </a:r>
            <a:br>
              <a:rPr lang="de-DE" sz="2500">
                <a:latin typeface="Arial"/>
                <a:ea typeface="+mj-lt"/>
                <a:cs typeface="+mj-lt"/>
              </a:rPr>
            </a:br>
            <a:r>
              <a:rPr lang="de-DE" sz="2500">
                <a:latin typeface="Arial"/>
                <a:ea typeface="+mj-lt"/>
                <a:cs typeface="+mj-lt"/>
              </a:rPr>
              <a:t> Datenbank </a:t>
            </a:r>
            <a:endParaRPr lang="de-DE" sz="25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Speichert Daten in sog. Dokumenten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Gespeichert im JSON-Format ist auf der rechten Seite dargestellt</a:t>
            </a: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2400">
                <a:latin typeface="Arial"/>
                <a:cs typeface="Arial"/>
              </a:rPr>
              <a:t>Wann sinnvoll:</a:t>
            </a:r>
          </a:p>
          <a:p>
            <a:r>
              <a:rPr lang="de-DE" sz="2400">
                <a:latin typeface="Arial"/>
                <a:ea typeface="+mn-lt"/>
                <a:cs typeface="+mn-lt"/>
              </a:rPr>
              <a:t>Unstrukturierte oder semi-strukturierte Daten</a:t>
            </a:r>
            <a:endParaRPr lang="de-DE" sz="2400">
              <a:latin typeface="Arial"/>
              <a:cs typeface="Arial"/>
            </a:endParaRPr>
          </a:p>
          <a:p>
            <a:endParaRPr lang="de-DE" sz="2400">
              <a:latin typeface="Arial"/>
              <a:ea typeface="+mn-lt"/>
              <a:cs typeface="+mn-lt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ED47F4C-4F67-7CC0-7195-C647C1B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64" y="80865"/>
            <a:ext cx="6478332" cy="6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6376950" cy="1508760"/>
          </a:xfrm>
        </p:spPr>
        <p:txBody>
          <a:bodyPr>
            <a:normAutofit/>
          </a:bodyPr>
          <a:lstStyle/>
          <a:p>
            <a:r>
              <a:rPr lang="de-DE" sz="2500">
                <a:latin typeface="Arial"/>
                <a:ea typeface="+mj-lt"/>
                <a:cs typeface="+mj-lt"/>
              </a:rPr>
              <a:t>dokumentenorientierte</a:t>
            </a:r>
            <a:br>
              <a:rPr lang="de-DE" sz="2500">
                <a:latin typeface="Arial"/>
                <a:ea typeface="+mj-lt"/>
                <a:cs typeface="+mj-lt"/>
              </a:rPr>
            </a:br>
            <a:r>
              <a:rPr lang="de-DE" sz="2500">
                <a:latin typeface="Arial"/>
                <a:ea typeface="+mj-lt"/>
                <a:cs typeface="+mj-lt"/>
              </a:rPr>
              <a:t> Datenbank </a:t>
            </a:r>
            <a:endParaRPr lang="de-DE" sz="25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Speichert Daten in sog. Dokumenten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Gespeichert im JSON-Format ist auf der rechten Seite dargestellt</a:t>
            </a: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2400">
                <a:latin typeface="Arial"/>
                <a:cs typeface="Arial"/>
              </a:rPr>
              <a:t>Wann sinnvoll:</a:t>
            </a:r>
          </a:p>
          <a:p>
            <a:r>
              <a:rPr lang="de-DE" sz="2400">
                <a:latin typeface="Arial"/>
                <a:ea typeface="+mn-lt"/>
                <a:cs typeface="+mn-lt"/>
              </a:rPr>
              <a:t>Unstrukturierte oder semi-strukturierte Daten</a:t>
            </a:r>
            <a:endParaRPr lang="de-DE" sz="2400">
              <a:latin typeface="Arial"/>
              <a:cs typeface="Arial"/>
            </a:endParaRPr>
          </a:p>
          <a:p>
            <a:r>
              <a:rPr lang="de-DE" sz="2400">
                <a:latin typeface="Arial"/>
                <a:ea typeface="+mn-lt"/>
                <a:cs typeface="+mn-lt"/>
              </a:rPr>
              <a:t>große Datenmengen effizient verarbeiten</a:t>
            </a:r>
            <a:endParaRPr lang="de-DE" sz="24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400">
              <a:latin typeface="Arial"/>
              <a:ea typeface="+mn-lt"/>
              <a:cs typeface="+mn-lt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ED47F4C-4F67-7CC0-7195-C647C1B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64" y="80865"/>
            <a:ext cx="6478332" cy="6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6376950" cy="1508760"/>
          </a:xfrm>
        </p:spPr>
        <p:txBody>
          <a:bodyPr>
            <a:normAutofit/>
          </a:bodyPr>
          <a:lstStyle/>
          <a:p>
            <a:r>
              <a:rPr lang="de-DE" sz="2500">
                <a:latin typeface="Arial"/>
                <a:ea typeface="+mj-lt"/>
                <a:cs typeface="+mj-lt"/>
              </a:rPr>
              <a:t>dokumentenorientierte</a:t>
            </a:r>
            <a:br>
              <a:rPr lang="de-DE" sz="2500">
                <a:latin typeface="Arial"/>
                <a:ea typeface="+mj-lt"/>
                <a:cs typeface="+mj-lt"/>
              </a:rPr>
            </a:br>
            <a:r>
              <a:rPr lang="de-DE" sz="2500">
                <a:latin typeface="Arial"/>
                <a:ea typeface="+mj-lt"/>
                <a:cs typeface="+mj-lt"/>
              </a:rPr>
              <a:t> Datenbank </a:t>
            </a:r>
            <a:endParaRPr lang="de-DE" sz="25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Speichert Daten in sog. Dokumenten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Gespeichert im JSON-Format ist auf der rechten Seite dargestellt</a:t>
            </a: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2400">
                <a:latin typeface="Arial"/>
                <a:cs typeface="Arial"/>
              </a:rPr>
              <a:t>Wann sinnvoll:</a:t>
            </a:r>
          </a:p>
          <a:p>
            <a:r>
              <a:rPr lang="de-DE" sz="2400">
                <a:latin typeface="Arial"/>
                <a:ea typeface="+mn-lt"/>
                <a:cs typeface="+mn-lt"/>
              </a:rPr>
              <a:t>Unstrukturierte oder semi-strukturierte Daten</a:t>
            </a:r>
            <a:endParaRPr lang="de-DE" sz="2400">
              <a:latin typeface="Arial"/>
              <a:cs typeface="Arial"/>
            </a:endParaRPr>
          </a:p>
          <a:p>
            <a:r>
              <a:rPr lang="de-DE" sz="2400">
                <a:latin typeface="Arial"/>
                <a:ea typeface="+mn-lt"/>
                <a:cs typeface="+mn-lt"/>
              </a:rPr>
              <a:t>große Datenmengen effizient verarbeiten</a:t>
            </a:r>
            <a:endParaRPr lang="de-DE" sz="24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cs typeface="Arial"/>
              </a:rPr>
              <a:t>Gut in </a:t>
            </a:r>
            <a:r>
              <a:rPr lang="de-DE" sz="2400">
                <a:latin typeface="Arial"/>
                <a:ea typeface="+mn-lt"/>
                <a:cs typeface="+mn-lt"/>
              </a:rPr>
              <a:t>agiler Entwicklungsumgebung</a:t>
            </a: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ED47F4C-4F67-7CC0-7195-C647C1B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64" y="80865"/>
            <a:ext cx="6478332" cy="6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8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4546292" cy="150876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/>
                <a:ea typeface="+mj-lt"/>
                <a:cs typeface="+mj-lt"/>
              </a:rPr>
              <a:t>Schlüssel-Wert </a:t>
            </a:r>
            <a:br>
              <a:rPr lang="de-DE" sz="3200" dirty="0">
                <a:latin typeface="Arial"/>
                <a:ea typeface="+mj-lt"/>
                <a:cs typeface="+mj-lt"/>
              </a:rPr>
            </a:br>
            <a:r>
              <a:rPr lang="de-DE" sz="3200" dirty="0">
                <a:latin typeface="Arial"/>
                <a:ea typeface="+mj-lt"/>
                <a:cs typeface="+mj-lt"/>
              </a:rPr>
              <a:t>Datenbank</a:t>
            </a:r>
            <a:endParaRPr lang="de-DE" dirty="0">
              <a:latin typeface="Arial"/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600" dirty="0">
                <a:latin typeface="Arial"/>
                <a:ea typeface="+mn-lt"/>
                <a:cs typeface="+mn-lt"/>
              </a:rPr>
              <a:t>Gespeichert Schlüssel-Wert-Paare</a:t>
            </a:r>
            <a:endParaRPr lang="de-DE" sz="26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600" dirty="0">
                <a:latin typeface="Arial"/>
                <a:ea typeface="+mn-lt"/>
                <a:cs typeface="+mn-lt"/>
              </a:rPr>
              <a:t>Schlüssel in der Datenbank ist eindeutig und ermöglicht den Zugriff auf den entsprechenden Wert</a:t>
            </a:r>
            <a:endParaRPr lang="de-DE" sz="2600" dirty="0">
              <a:latin typeface="Arial"/>
              <a:cs typeface="Arial"/>
            </a:endParaRPr>
          </a:p>
          <a:p>
            <a:pPr marL="0" indent="0">
              <a:buNone/>
            </a:pPr>
            <a:endParaRPr lang="de-DE" sz="2600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400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B972796-89C0-434C-CA26-BB44F96A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3" y="1269961"/>
            <a:ext cx="6123353" cy="4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4546292" cy="150876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/>
                <a:ea typeface="+mj-lt"/>
                <a:cs typeface="+mj-lt"/>
              </a:rPr>
              <a:t>Schlüssel-Wert </a:t>
            </a:r>
            <a:br>
              <a:rPr lang="de-DE" sz="3200" dirty="0">
                <a:latin typeface="Arial"/>
                <a:ea typeface="+mj-lt"/>
                <a:cs typeface="+mj-lt"/>
              </a:rPr>
            </a:br>
            <a:r>
              <a:rPr lang="de-DE" sz="3200" dirty="0">
                <a:latin typeface="Arial"/>
                <a:ea typeface="+mj-lt"/>
                <a:cs typeface="+mj-lt"/>
              </a:rPr>
              <a:t>Datenbank</a:t>
            </a:r>
            <a:endParaRPr lang="de-DE" dirty="0">
              <a:latin typeface="Arial"/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600" dirty="0">
                <a:latin typeface="Arial"/>
                <a:ea typeface="+mn-lt"/>
                <a:cs typeface="+mn-lt"/>
              </a:rPr>
              <a:t>Gespeichert Schlüssel-Wert-Paare</a:t>
            </a:r>
            <a:endParaRPr lang="de-DE" sz="26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600" dirty="0">
                <a:latin typeface="Arial"/>
                <a:ea typeface="+mn-lt"/>
                <a:cs typeface="+mn-lt"/>
              </a:rPr>
              <a:t>Schlüssel in der Datenbank ist eindeutig und ermöglicht den Zugriff auf den entsprechenden Wert</a:t>
            </a:r>
            <a:endParaRPr lang="de-DE" sz="2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2600" dirty="0">
                <a:latin typeface="Arial"/>
                <a:cs typeface="Arial"/>
              </a:rPr>
              <a:t>Wann sinnvoll:</a:t>
            </a:r>
          </a:p>
          <a:p>
            <a:r>
              <a:rPr lang="de-DE" sz="2600" dirty="0">
                <a:latin typeface="Arial"/>
                <a:ea typeface="+mn-lt"/>
                <a:cs typeface="+mn-lt"/>
              </a:rPr>
              <a:t>Einfache Datenstruktur</a:t>
            </a:r>
            <a:endParaRPr lang="de-DE" sz="2600" dirty="0">
              <a:latin typeface="Arial"/>
              <a:cs typeface="Arial"/>
            </a:endParaRPr>
          </a:p>
          <a:p>
            <a:pPr marL="0" indent="0">
              <a:buNone/>
            </a:pPr>
            <a:endParaRPr lang="de-DE" sz="2600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400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B972796-89C0-434C-CA26-BB44F96A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3" y="1269961"/>
            <a:ext cx="6123353" cy="4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4468A-8C96-F868-F700-C55D5B6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inhaltsverzeichnis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FCAD2-E021-2B6C-2B47-82C7114B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de-DE" dirty="0">
                <a:latin typeface="Arial"/>
                <a:cs typeface="Arial"/>
              </a:rPr>
              <a:t>Datenbankmodelle</a:t>
            </a:r>
          </a:p>
          <a:p>
            <a:pPr marL="697230" lvl="1" indent="-285750">
              <a:buClr>
                <a:srgbClr val="FFFFFF"/>
              </a:buClr>
              <a:buFont typeface="Wingdings"/>
            </a:pPr>
            <a:r>
              <a:rPr lang="de-DE" sz="1900" dirty="0">
                <a:latin typeface="Arial"/>
                <a:ea typeface="+mn-lt"/>
                <a:cs typeface="Arial"/>
              </a:rPr>
              <a:t>Hierarchisch</a:t>
            </a:r>
            <a:endParaRPr lang="en-US" sz="1900" dirty="0">
              <a:latin typeface="Arial"/>
              <a:ea typeface="+mn-lt"/>
              <a:cs typeface="Arial"/>
            </a:endParaRPr>
          </a:p>
          <a:p>
            <a:pPr marL="697230" lvl="1" indent="-285750">
              <a:buClr>
                <a:srgbClr val="FFFFFF"/>
              </a:buClr>
            </a:pPr>
            <a:r>
              <a:rPr lang="de-DE" sz="1900" dirty="0">
                <a:latin typeface="Arial"/>
                <a:ea typeface="+mn-lt"/>
                <a:cs typeface="Arial"/>
              </a:rPr>
              <a:t>Relational</a:t>
            </a:r>
            <a:endParaRPr lang="en-US" sz="1900" dirty="0">
              <a:latin typeface="Arial"/>
              <a:ea typeface="+mn-lt"/>
              <a:cs typeface="Arial"/>
            </a:endParaRPr>
          </a:p>
          <a:p>
            <a:pPr marL="697230" lvl="1" indent="-285750">
              <a:buClr>
                <a:srgbClr val="FFFFFF"/>
              </a:buClr>
            </a:pPr>
            <a:r>
              <a:rPr lang="de-DE" sz="1900" dirty="0">
                <a:latin typeface="Arial"/>
                <a:ea typeface="+mn-lt"/>
                <a:cs typeface="Arial"/>
              </a:rPr>
              <a:t>Objektorientiert</a:t>
            </a:r>
            <a:endParaRPr lang="en-US" sz="1900" dirty="0">
              <a:latin typeface="Arial"/>
              <a:ea typeface="+mn-lt"/>
              <a:cs typeface="Arial"/>
            </a:endParaRPr>
          </a:p>
          <a:p>
            <a:pPr marL="697230" lvl="1" indent="-285750">
              <a:buClr>
                <a:srgbClr val="FFFFFF"/>
              </a:buClr>
            </a:pPr>
            <a:r>
              <a:rPr lang="de-DE" sz="1900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Dokumentenorientiert</a:t>
            </a:r>
            <a:endParaRPr lang="de-DE" sz="19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697230" lvl="1" indent="-285750">
              <a:buClr>
                <a:srgbClr val="FFFFFF"/>
              </a:buClr>
            </a:pPr>
            <a:r>
              <a:rPr lang="de-DE" sz="1900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Schlüssel-Wert</a:t>
            </a:r>
            <a:endParaRPr lang="de-DE" sz="1900" dirty="0">
              <a:solidFill>
                <a:schemeClr val="tx1">
                  <a:lumMod val="95000"/>
                </a:schemeClr>
              </a:solidFill>
              <a:cs typeface="Arial"/>
            </a:endParaRPr>
          </a:p>
          <a:p>
            <a:pPr marL="457200" indent="-457200">
              <a:buClr>
                <a:srgbClr val="FFFFFF"/>
              </a:buClr>
              <a:buAutoNum type="arabicPeriod"/>
            </a:pPr>
            <a:r>
              <a:rPr lang="de-DE" dirty="0">
                <a:solidFill>
                  <a:srgbClr val="FFFFFF"/>
                </a:solidFill>
                <a:latin typeface="Arial"/>
                <a:cs typeface="Arial"/>
              </a:rPr>
              <a:t>Pattern: Database per </a:t>
            </a:r>
            <a:r>
              <a:rPr lang="de-DE" dirty="0" err="1">
                <a:solidFill>
                  <a:srgbClr val="FFFFFF"/>
                </a:solidFill>
                <a:latin typeface="Arial"/>
                <a:cs typeface="Arial"/>
              </a:rPr>
              <a:t>service</a:t>
            </a:r>
          </a:p>
          <a:p>
            <a:pPr marL="457200" indent="-457200">
              <a:buAutoNum type="arabicPeriod"/>
            </a:pPr>
            <a:r>
              <a:rPr lang="de-DE" dirty="0" err="1">
                <a:latin typeface="Arial"/>
                <a:ea typeface="+mn-lt"/>
                <a:cs typeface="+mn-lt"/>
              </a:rPr>
              <a:t>Polyglot</a:t>
            </a:r>
            <a:r>
              <a:rPr lang="de-DE" dirty="0">
                <a:latin typeface="Arial"/>
                <a:ea typeface="+mn-lt"/>
                <a:cs typeface="+mn-lt"/>
              </a:rPr>
              <a:t> </a:t>
            </a:r>
            <a:r>
              <a:rPr lang="de-DE" dirty="0" err="1">
                <a:latin typeface="Arial"/>
                <a:ea typeface="+mn-lt"/>
                <a:cs typeface="+mn-lt"/>
              </a:rPr>
              <a:t>Persistence</a:t>
            </a:r>
            <a:endParaRPr lang="de-DE" dirty="0">
              <a:latin typeface="Arial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de-DE" dirty="0">
                <a:latin typeface="Arial"/>
                <a:ea typeface="+mn-lt"/>
                <a:cs typeface="+mn-lt"/>
              </a:rPr>
              <a:t>Multi-model Databases</a:t>
            </a:r>
            <a:endParaRPr lang="de-DE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de-DE" dirty="0">
                <a:latin typeface="Arial"/>
                <a:ea typeface="+mn-lt"/>
                <a:cs typeface="+mn-lt"/>
              </a:rPr>
              <a:t>Endgültige Konsistenz</a:t>
            </a:r>
            <a:endParaRPr lang="de-DE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de-DE" dirty="0">
                <a:latin typeface="Arial"/>
                <a:ea typeface="+mn-lt"/>
                <a:cs typeface="+mn-lt"/>
              </a:rPr>
              <a:t>Database </a:t>
            </a:r>
            <a:r>
              <a:rPr lang="de-DE" dirty="0" err="1">
                <a:latin typeface="Arial"/>
                <a:ea typeface="+mn-lt"/>
                <a:cs typeface="+mn-lt"/>
              </a:rPr>
              <a:t>as</a:t>
            </a:r>
            <a:r>
              <a:rPr lang="de-DE" dirty="0">
                <a:latin typeface="Arial"/>
                <a:ea typeface="+mn-lt"/>
                <a:cs typeface="+mn-lt"/>
              </a:rPr>
              <a:t> a Service</a:t>
            </a:r>
            <a:endParaRPr lang="de-DE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ea typeface="+mn-lt"/>
              <a:cs typeface="+mn-lt"/>
            </a:endParaRPr>
          </a:p>
          <a:p>
            <a:pPr lvl="1">
              <a:buClr>
                <a:prstClr val="white"/>
              </a:buClr>
            </a:pPr>
            <a:endParaRPr lang="de-DE">
              <a:latin typeface="Arial"/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de-DE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91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4546292" cy="150876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/>
                <a:ea typeface="+mj-lt"/>
                <a:cs typeface="+mj-lt"/>
              </a:rPr>
              <a:t>Schlüssel-Wert </a:t>
            </a:r>
            <a:br>
              <a:rPr lang="de-DE" sz="3200" dirty="0">
                <a:latin typeface="Arial"/>
                <a:ea typeface="+mj-lt"/>
                <a:cs typeface="+mj-lt"/>
              </a:rPr>
            </a:br>
            <a:r>
              <a:rPr lang="de-DE" sz="3200" dirty="0">
                <a:latin typeface="Arial"/>
                <a:ea typeface="+mj-lt"/>
                <a:cs typeface="+mj-lt"/>
              </a:rPr>
              <a:t>Datenbank</a:t>
            </a:r>
            <a:endParaRPr lang="de-DE" dirty="0">
              <a:latin typeface="Arial"/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600" dirty="0">
                <a:latin typeface="Arial"/>
                <a:ea typeface="+mn-lt"/>
                <a:cs typeface="+mn-lt"/>
              </a:rPr>
              <a:t>Gespeichert Schlüssel-Wert-Paare</a:t>
            </a:r>
            <a:endParaRPr lang="de-DE" sz="26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600" dirty="0">
                <a:latin typeface="Arial"/>
                <a:ea typeface="+mn-lt"/>
                <a:cs typeface="+mn-lt"/>
              </a:rPr>
              <a:t>Schlüssel in der Datenbank ist eindeutig und ermöglicht den Zugriff auf den entsprechenden Wert</a:t>
            </a:r>
            <a:endParaRPr lang="de-DE" sz="2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2600" dirty="0">
                <a:latin typeface="Arial"/>
                <a:cs typeface="Arial"/>
              </a:rPr>
              <a:t>Wann sinnvoll:</a:t>
            </a:r>
          </a:p>
          <a:p>
            <a:r>
              <a:rPr lang="de-DE" sz="2600" dirty="0">
                <a:latin typeface="Arial"/>
                <a:ea typeface="+mn-lt"/>
                <a:cs typeface="+mn-lt"/>
              </a:rPr>
              <a:t>Einfache Datenstruktur</a:t>
            </a:r>
            <a:endParaRPr lang="de-DE" sz="2600" dirty="0">
              <a:latin typeface="Arial"/>
              <a:cs typeface="Arial"/>
            </a:endParaRPr>
          </a:p>
          <a:p>
            <a:r>
              <a:rPr lang="de-DE" sz="2600" dirty="0">
                <a:latin typeface="Arial"/>
                <a:ea typeface="+mn-lt"/>
                <a:cs typeface="+mn-lt"/>
              </a:rPr>
              <a:t>Schnelle Zugriffszeiten</a:t>
            </a:r>
          </a:p>
          <a:p>
            <a:pPr marL="0" indent="0">
              <a:buNone/>
            </a:pPr>
            <a:endParaRPr lang="de-DE" sz="2400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B972796-89C0-434C-CA26-BB44F96A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3" y="1269961"/>
            <a:ext cx="6123353" cy="4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1" y="284176"/>
            <a:ext cx="4546292" cy="150876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/>
                <a:ea typeface="+mj-lt"/>
                <a:cs typeface="+mj-lt"/>
              </a:rPr>
              <a:t>Schlüssel-Wert </a:t>
            </a:r>
            <a:br>
              <a:rPr lang="de-DE" sz="3200" dirty="0">
                <a:latin typeface="Arial"/>
                <a:ea typeface="+mj-lt"/>
                <a:cs typeface="+mj-lt"/>
              </a:rPr>
            </a:br>
            <a:r>
              <a:rPr lang="de-DE" sz="3200" dirty="0">
                <a:latin typeface="Arial"/>
                <a:ea typeface="+mj-lt"/>
                <a:cs typeface="+mj-lt"/>
              </a:rPr>
              <a:t>Datenbank</a:t>
            </a:r>
            <a:endParaRPr lang="de-DE" dirty="0">
              <a:latin typeface="Arial"/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3" y="1923757"/>
            <a:ext cx="4604754" cy="4753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600" dirty="0">
                <a:latin typeface="Arial"/>
                <a:ea typeface="+mn-lt"/>
                <a:cs typeface="+mn-lt"/>
              </a:rPr>
              <a:t>Gespeichert Schlüssel-Wert-Paare</a:t>
            </a:r>
            <a:endParaRPr lang="de-DE" sz="26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600" dirty="0">
                <a:latin typeface="Arial"/>
                <a:ea typeface="+mn-lt"/>
                <a:cs typeface="+mn-lt"/>
              </a:rPr>
              <a:t>Schlüssel in der Datenbank ist eindeutig und ermöglicht den Zugriff auf den entsprechenden Wert</a:t>
            </a:r>
            <a:endParaRPr lang="de-DE" sz="2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 sz="2600" dirty="0">
                <a:latin typeface="Arial"/>
                <a:cs typeface="Arial"/>
              </a:rPr>
              <a:t>Wann sinnvoll:</a:t>
            </a:r>
          </a:p>
          <a:p>
            <a:r>
              <a:rPr lang="de-DE" sz="2600" dirty="0">
                <a:latin typeface="Arial"/>
                <a:ea typeface="+mn-lt"/>
                <a:cs typeface="+mn-lt"/>
              </a:rPr>
              <a:t>Einfache Datenstruktur</a:t>
            </a:r>
            <a:endParaRPr lang="de-DE" sz="2600" dirty="0">
              <a:latin typeface="Arial"/>
              <a:cs typeface="Arial"/>
            </a:endParaRPr>
          </a:p>
          <a:p>
            <a:r>
              <a:rPr lang="de-DE" sz="2600" dirty="0">
                <a:latin typeface="Arial"/>
                <a:ea typeface="+mn-lt"/>
                <a:cs typeface="+mn-lt"/>
              </a:rPr>
              <a:t>Schnelle Zugriffszeiten</a:t>
            </a:r>
          </a:p>
          <a:p>
            <a:r>
              <a:rPr lang="de-DE" sz="2600">
                <a:latin typeface="Arial"/>
                <a:ea typeface="+mn-lt"/>
                <a:cs typeface="+mn-lt"/>
              </a:rPr>
              <a:t>Flexibilität</a:t>
            </a:r>
            <a:endParaRPr lang="de-DE" sz="260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400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B972796-89C0-434C-CA26-BB44F96A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3" y="1269961"/>
            <a:ext cx="6123353" cy="4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Datenbank Modelle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000" dirty="0">
                <a:latin typeface="Arial"/>
                <a:ea typeface="+mn-lt"/>
                <a:cs typeface="+mn-lt"/>
              </a:rPr>
              <a:t>Art und Weise der Bearbeitung und Speicherung von Daten</a:t>
            </a: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400"/>
          </a:p>
          <a:p>
            <a:pPr>
              <a:buClr>
                <a:srgbClr val="FFFFFF"/>
              </a:buClr>
            </a:pPr>
            <a:endParaRPr lang="de-DE" sz="2400"/>
          </a:p>
          <a:p>
            <a:pPr marL="0" indent="0">
              <a:buClr>
                <a:srgbClr val="FFFFFF"/>
              </a:buClr>
              <a:buNone/>
            </a:pPr>
            <a:endParaRPr lang="de-DE" sz="2400" dirty="0"/>
          </a:p>
          <a:p>
            <a:pPr>
              <a:buClr>
                <a:srgbClr val="FFFFFF"/>
              </a:buClr>
            </a:pPr>
            <a:endParaRPr lang="de-DE"/>
          </a:p>
          <a:p>
            <a:pPr>
              <a:buClr>
                <a:srgbClr val="FFFFFF"/>
              </a:buClr>
            </a:pPr>
            <a:endParaRPr lang="de-DE"/>
          </a:p>
          <a:p>
            <a:pPr>
              <a:buClr>
                <a:srgbClr val="FFFFFF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1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Datenbank Modelle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000" dirty="0">
                <a:latin typeface="Arial"/>
                <a:ea typeface="+mn-lt"/>
                <a:cs typeface="+mn-lt"/>
              </a:rPr>
              <a:t>Art und Weise der Bearbeitung und Speicherung von Daten</a:t>
            </a: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3000" dirty="0">
                <a:latin typeface="Arial"/>
                <a:cs typeface="Arial"/>
              </a:rPr>
              <a:t>Viele Verschiede Datenbankmodelle </a:t>
            </a: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400"/>
          </a:p>
          <a:p>
            <a:pPr>
              <a:buClr>
                <a:srgbClr val="FFFFFF"/>
              </a:buClr>
            </a:pPr>
            <a:endParaRPr lang="de-DE" sz="2400"/>
          </a:p>
          <a:p>
            <a:pPr marL="0" indent="0">
              <a:buClr>
                <a:srgbClr val="FFFFFF"/>
              </a:buClr>
              <a:buNone/>
            </a:pPr>
            <a:endParaRPr lang="de-DE" sz="2400" dirty="0"/>
          </a:p>
          <a:p>
            <a:pPr>
              <a:buClr>
                <a:srgbClr val="FFFFFF"/>
              </a:buClr>
            </a:pPr>
            <a:endParaRPr lang="de-DE"/>
          </a:p>
          <a:p>
            <a:pPr>
              <a:buClr>
                <a:srgbClr val="FFFFFF"/>
              </a:buClr>
            </a:pPr>
            <a:endParaRPr lang="de-DE"/>
          </a:p>
          <a:p>
            <a:pPr>
              <a:buClr>
                <a:srgbClr val="FFFFFF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55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Datenbank Modelle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000" dirty="0">
                <a:latin typeface="Arial"/>
                <a:ea typeface="+mn-lt"/>
                <a:cs typeface="+mn-lt"/>
              </a:rPr>
              <a:t>Art und Weise der Bearbeitung und Speicherung von Daten</a:t>
            </a: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3000" dirty="0">
                <a:latin typeface="Arial"/>
                <a:cs typeface="Arial"/>
              </a:rPr>
              <a:t>Viele Verschiede Datenbankmodelle </a:t>
            </a:r>
          </a:p>
          <a:p>
            <a:pPr>
              <a:buClr>
                <a:srgbClr val="FFFFFF"/>
              </a:buClr>
            </a:pPr>
            <a:endParaRPr lang="de-DE" sz="3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3000" dirty="0">
                <a:latin typeface="Arial"/>
                <a:cs typeface="Arial"/>
              </a:rPr>
              <a:t>Unterschiedliche Daten sollten unterschiedlich behandelt werden </a:t>
            </a:r>
          </a:p>
          <a:p>
            <a:pPr>
              <a:buClr>
                <a:srgbClr val="FFFFFF"/>
              </a:buClr>
            </a:pPr>
            <a:endParaRPr lang="de-DE" sz="2400"/>
          </a:p>
          <a:p>
            <a:pPr>
              <a:buClr>
                <a:srgbClr val="FFFFFF"/>
              </a:buClr>
            </a:pPr>
            <a:endParaRPr lang="de-DE" sz="2400"/>
          </a:p>
          <a:p>
            <a:pPr marL="0" indent="0">
              <a:buClr>
                <a:srgbClr val="FFFFFF"/>
              </a:buClr>
              <a:buNone/>
            </a:pPr>
            <a:endParaRPr lang="de-DE" sz="2400" dirty="0"/>
          </a:p>
          <a:p>
            <a:pPr>
              <a:buClr>
                <a:srgbClr val="FFFFFF"/>
              </a:buClr>
            </a:pPr>
            <a:endParaRPr lang="de-DE"/>
          </a:p>
          <a:p>
            <a:pPr>
              <a:buClr>
                <a:srgbClr val="FFFFFF"/>
              </a:buClr>
            </a:pPr>
            <a:endParaRPr lang="de-DE"/>
          </a:p>
          <a:p>
            <a:pPr>
              <a:buClr>
                <a:srgbClr val="FFFFFF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64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 err="1">
              <a:latin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3000" dirty="0">
                <a:latin typeface="Arial"/>
                <a:ea typeface="+mn-lt"/>
                <a:cs typeface="+mn-lt"/>
              </a:rPr>
              <a:t>Stellen Sie sich vor, Sie entwickeln eine Online-Shop-Anwendung mithilfe der Microservice-Architektur. </a:t>
            </a:r>
            <a:endParaRPr lang="de-DE" sz="30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" sz="30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de" sz="30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99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 err="1">
              <a:latin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3000" dirty="0">
                <a:latin typeface="Arial"/>
                <a:ea typeface="+mn-lt"/>
                <a:cs typeface="+mn-lt"/>
              </a:rPr>
              <a:t>Stellen Sie sich vor, Sie entwickeln eine Online-Shop-Anwendung mithilfe der Microservice-Architektur. </a:t>
            </a:r>
            <a:endParaRPr lang="de-DE" sz="30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" sz="30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" sz="3000" dirty="0">
                <a:latin typeface="Arial"/>
                <a:ea typeface="+mn-lt"/>
                <a:cs typeface="+mn-lt"/>
              </a:rPr>
              <a:t>Welche ist die Richtige Datenbankarchitektur in einer Microservices-Anwendung?</a:t>
            </a:r>
          </a:p>
        </p:txBody>
      </p:sp>
    </p:spTree>
    <p:extLst>
      <p:ext uri="{BB962C8B-B14F-4D97-AF65-F5344CB8AC3E}">
        <p14:creationId xmlns:p14="http://schemas.microsoft.com/office/powerpoint/2010/main" val="145067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95BAB-1F06-82C8-3318-F8FFF6B2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ECD42F31-8639-861A-C066-EA7593EFA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5" y="278551"/>
            <a:ext cx="12189655" cy="6339840"/>
          </a:xfrm>
        </p:spPr>
      </p:pic>
    </p:spTree>
    <p:extLst>
      <p:ext uri="{BB962C8B-B14F-4D97-AF65-F5344CB8AC3E}">
        <p14:creationId xmlns:p14="http://schemas.microsoft.com/office/powerpoint/2010/main" val="409211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dirty="0" err="1">
                <a:latin typeface="Arial"/>
                <a:ea typeface="+mj-lt"/>
                <a:cs typeface="+mj-lt"/>
              </a:rPr>
              <a:t>service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800" dirty="0">
                <a:latin typeface="Arial"/>
                <a:ea typeface="+mn-lt"/>
                <a:cs typeface="+mn-lt"/>
              </a:rPr>
              <a:t>Probleme:</a:t>
            </a:r>
            <a:endParaRPr lang="de-DE" sz="4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Bei einigen Aktionen müssen Daten abgefragt werden, die mehreren Diensten gehören.</a:t>
            </a:r>
          </a:p>
          <a:p>
            <a:pPr marL="0" indent="0">
              <a:buNone/>
            </a:pPr>
            <a:endParaRPr lang="de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238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dirty="0" err="1">
                <a:latin typeface="Arial"/>
                <a:ea typeface="+mj-lt"/>
                <a:cs typeface="+mj-lt"/>
              </a:rPr>
              <a:t>service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800" dirty="0">
                <a:latin typeface="Arial"/>
                <a:ea typeface="+mn-lt"/>
                <a:cs typeface="+mn-lt"/>
              </a:rPr>
              <a:t>Probleme:</a:t>
            </a:r>
            <a:endParaRPr lang="de-DE" sz="4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Bei einigen Aktionen müssen Daten abgefragt werden, die mehreren Diensten gehören.</a:t>
            </a: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Verschiedene Dienste haben unterschiedliche Anforderungen an die Datenspeicherung.</a:t>
            </a:r>
          </a:p>
          <a:p>
            <a:pPr marL="0" indent="0">
              <a:buNone/>
            </a:pPr>
            <a:endParaRPr lang="de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3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>
                <a:latin typeface="Arial"/>
                <a:ea typeface="+mj-lt"/>
                <a:cs typeface="+mj-lt"/>
              </a:rPr>
              <a:t>relationale Datenbank 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7" y="2011680"/>
            <a:ext cx="4350754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Arial"/>
                <a:ea typeface="+mn-lt"/>
                <a:cs typeface="+mn-lt"/>
              </a:rPr>
              <a:t>Daten in Tabellen organisiert</a:t>
            </a:r>
          </a:p>
          <a:p>
            <a:pPr>
              <a:buClr>
                <a:srgbClr val="FFFFFF"/>
              </a:buClr>
            </a:pPr>
            <a:r>
              <a:rPr lang="de-DE">
                <a:latin typeface="Arial"/>
                <a:ea typeface="+mn-lt"/>
                <a:cs typeface="+mn-lt"/>
              </a:rPr>
              <a:t>Beziehungen zwischen den Tabellen werden durch Schlüssel definiert</a:t>
            </a:r>
          </a:p>
          <a:p>
            <a:pPr marL="0" indent="0">
              <a:buNone/>
            </a:pP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endParaRPr lang="de-DE" sz="24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F616009-9176-5300-4257-21C4916D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14" y="1282209"/>
            <a:ext cx="7221448" cy="46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dirty="0" err="1">
                <a:latin typeface="Arial"/>
                <a:ea typeface="+mj-lt"/>
                <a:cs typeface="+mj-lt"/>
              </a:rPr>
              <a:t>service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800" dirty="0">
                <a:latin typeface="Arial"/>
                <a:ea typeface="+mn-lt"/>
                <a:cs typeface="+mn-lt"/>
              </a:rPr>
              <a:t>Probleme:</a:t>
            </a:r>
            <a:endParaRPr lang="de-DE" sz="4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Bei einigen Aktionen müssen Daten abgefragt werden, die mehreren Diensten gehören.</a:t>
            </a: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Verschiedene Dienste haben unterschiedliche Anforderungen an die Datenspeicherung.</a:t>
            </a: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Änderungen am Datenmodell betreffen alle Microservices</a:t>
            </a:r>
            <a:endParaRPr lang="de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56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5D44C-A9C1-1807-205B-3143A30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5621AB50-BB59-E255-41E7-61026710A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84" y="-4689"/>
            <a:ext cx="12197484" cy="6867377"/>
          </a:xfrm>
        </p:spPr>
      </p:pic>
    </p:spTree>
    <p:extLst>
      <p:ext uri="{BB962C8B-B14F-4D97-AF65-F5344CB8AC3E}">
        <p14:creationId xmlns:p14="http://schemas.microsoft.com/office/powerpoint/2010/main" val="1229077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800" dirty="0">
                <a:latin typeface="Arial"/>
                <a:ea typeface="+mn-lt"/>
                <a:cs typeface="+mn-lt"/>
              </a:rPr>
              <a:t>Lösung:</a:t>
            </a:r>
            <a:endParaRPr lang="de" sz="4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Jeder Microservice bekommt seine Datenbank</a:t>
            </a:r>
          </a:p>
          <a:p>
            <a:pPr marL="0" indent="0">
              <a:buNone/>
            </a:pPr>
            <a:endParaRPr lang="de" sz="2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" dirty="0">
              <a:latin typeface="Arial"/>
              <a:cs typeface="Arial"/>
            </a:endParaRPr>
          </a:p>
          <a:p>
            <a:pPr marL="0" indent="0">
              <a:buNone/>
            </a:pPr>
            <a:endParaRPr lang="de" sz="40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800" dirty="0">
                <a:latin typeface="Arial"/>
                <a:ea typeface="+mn-lt"/>
                <a:cs typeface="+mn-lt"/>
              </a:rPr>
              <a:t>Lösung:</a:t>
            </a:r>
            <a:endParaRPr lang="de" sz="4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Jeder Microservice bekommt seine Datenbank</a:t>
            </a: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Persistenten Daten jedes Mikrodienstes für diesen Dienst privat und nur über seine API zugänglich</a:t>
            </a:r>
          </a:p>
          <a:p>
            <a:pPr marL="0" indent="0">
              <a:buNone/>
            </a:pPr>
            <a:endParaRPr lang="de" sz="2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" dirty="0">
              <a:latin typeface="Arial"/>
              <a:cs typeface="Arial"/>
            </a:endParaRPr>
          </a:p>
          <a:p>
            <a:pPr marL="0" indent="0">
              <a:buNone/>
            </a:pPr>
            <a:endParaRPr lang="de" sz="40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237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800" dirty="0">
                <a:latin typeface="Arial"/>
                <a:ea typeface="+mn-lt"/>
                <a:cs typeface="+mn-lt"/>
              </a:rPr>
              <a:t>Lösung:</a:t>
            </a:r>
            <a:endParaRPr lang="de" sz="4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Jeder Microservice bekommt seine Datenbank</a:t>
            </a: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Persistenten Daten jedes Mikrodienstes für diesen Dienst privat und nur über seine API zugänglich</a:t>
            </a:r>
          </a:p>
          <a:p>
            <a:pPr marL="0" indent="0">
              <a:buNone/>
            </a:pPr>
            <a:r>
              <a:rPr lang="de" sz="2800" dirty="0">
                <a:latin typeface="Arial"/>
                <a:ea typeface="+mn-lt"/>
                <a:cs typeface="+mn-lt"/>
              </a:rPr>
              <a:t>Transaktionen eines Dienstes betreffen nur seine Datenbank. </a:t>
            </a:r>
          </a:p>
          <a:p>
            <a:pPr marL="0" indent="0">
              <a:buNone/>
            </a:pPr>
            <a:endParaRPr lang="de" dirty="0">
              <a:latin typeface="Arial"/>
              <a:cs typeface="Arial"/>
            </a:endParaRPr>
          </a:p>
          <a:p>
            <a:pPr marL="0" indent="0">
              <a:buNone/>
            </a:pPr>
            <a:endParaRPr lang="de" sz="40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540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400" dirty="0">
                <a:latin typeface="Arial"/>
                <a:ea typeface="+mn-lt"/>
                <a:cs typeface="+mn-lt"/>
              </a:rPr>
              <a:t>Vorteile:</a:t>
            </a:r>
            <a:endParaRPr lang="de" sz="4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Änderungen der Datenbank eines Dienstes --&gt; keine Auswirkungen auf andere Dienste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Dienst kann den Datenbanktyp verwenden der am besten geeignet ist.</a:t>
            </a:r>
            <a:endParaRPr lang="de" sz="2400">
              <a:latin typeface="Arial"/>
              <a:cs typeface="Arial"/>
            </a:endParaRPr>
          </a:p>
          <a:p>
            <a:pPr marL="0" indent="0">
              <a:buNone/>
            </a:pPr>
            <a:endParaRPr lang="de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3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Pattern: Database per </a:t>
            </a:r>
            <a:r>
              <a:rPr lang="de-DE" err="1">
                <a:latin typeface="Arial"/>
                <a:ea typeface="+mj-lt"/>
                <a:cs typeface="+mj-lt"/>
              </a:rPr>
              <a:t>service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" sz="4400" dirty="0">
                <a:latin typeface="Arial"/>
                <a:ea typeface="+mn-lt"/>
                <a:cs typeface="+mn-lt"/>
              </a:rPr>
              <a:t>Vorteile:</a:t>
            </a:r>
            <a:endParaRPr lang="de" sz="4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Änderungen der Datenbank eines Dienstes --&gt; keine Auswirkungen auf andere Dienste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Dienst kann den Datenbanktyp verwenden der am besten geeignet ist.</a:t>
            </a:r>
            <a:endParaRPr lang="de" sz="2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4400" dirty="0">
                <a:latin typeface="Arial"/>
                <a:ea typeface="+mn-lt"/>
                <a:cs typeface="+mn-lt"/>
              </a:rPr>
              <a:t>Nachteile:</a:t>
            </a:r>
            <a:endParaRPr lang="de" sz="4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Abfragen die Daten zusammenführen sind eine Herausforderung.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Komplexität der Verwaltung mehrerer SQL- und NoSQL-Datenbanken</a:t>
            </a:r>
            <a:endParaRPr lang="de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087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2B3E8-678F-65E3-D820-AB10B119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4" descr="Ein Bild, das Diagramm, Text enthält.&#10;&#10;Beschreibung automatisch generiert.">
            <a:extLst>
              <a:ext uri="{FF2B5EF4-FFF2-40B4-BE49-F238E27FC236}">
                <a16:creationId xmlns:a16="http://schemas.microsoft.com/office/drawing/2014/main" id="{7AACFB76-7060-3B7F-E2BD-4526D286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" y="1337602"/>
            <a:ext cx="12186595" cy="5300393"/>
          </a:xfrm>
        </p:spPr>
      </p:pic>
    </p:spTree>
    <p:extLst>
      <p:ext uri="{BB962C8B-B14F-4D97-AF65-F5344CB8AC3E}">
        <p14:creationId xmlns:p14="http://schemas.microsoft.com/office/powerpoint/2010/main" val="718447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 fontScale="90000"/>
          </a:bodyPr>
          <a:lstStyle/>
          <a:p>
            <a:r>
              <a:rPr lang="de-DE" err="1">
                <a:latin typeface="Arial"/>
                <a:ea typeface="+mj-lt"/>
                <a:cs typeface="+mj-lt"/>
              </a:rPr>
              <a:t>Polyglot</a:t>
            </a:r>
            <a:r>
              <a:rPr lang="de-DE" dirty="0">
                <a:latin typeface="Arial"/>
                <a:ea typeface="+mj-lt"/>
                <a:cs typeface="+mj-lt"/>
              </a:rPr>
              <a:t> </a:t>
            </a:r>
            <a:r>
              <a:rPr lang="de-DE" err="1">
                <a:latin typeface="Arial"/>
                <a:ea typeface="+mj-lt"/>
                <a:cs typeface="+mj-lt"/>
              </a:rPr>
              <a:t>persistence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2C01F2-38E9-2D5F-4D46-07132A33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64955" cy="4675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de" sz="1700" dirty="0">
                <a:latin typeface="Arial"/>
                <a:ea typeface="+mn-lt"/>
                <a:cs typeface="+mn-lt"/>
              </a:rPr>
              <a:t>Bezieht sich auf die Verwendung mehrerer Datenbanksysteme in einer Anwendung.</a:t>
            </a:r>
            <a:endParaRPr lang="de-DE" sz="17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700" dirty="0">
                <a:latin typeface="Arial"/>
                <a:ea typeface="+mn-lt"/>
                <a:cs typeface="+mn-lt"/>
              </a:rPr>
              <a:t>Ermöglicht die effiziente Verwaltung verschiedener Arten von Daten.</a:t>
            </a:r>
            <a:endParaRPr lang="de" sz="17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700" dirty="0">
                <a:latin typeface="Arial"/>
                <a:ea typeface="+mn-lt"/>
                <a:cs typeface="+mn-lt"/>
              </a:rPr>
              <a:t>Unterschiedliche Datenbanksysteme werden aufgrund unterschiedlicher Anforderungen an Datenstruktur, Abfrageleistung und Skalierbarkeit verwendet.</a:t>
            </a:r>
            <a:endParaRPr lang="de" sz="17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700" dirty="0">
                <a:latin typeface="Arial"/>
                <a:ea typeface="+mn-lt"/>
                <a:cs typeface="+mn-lt"/>
              </a:rPr>
              <a:t>Optimiert die Leistung und gewährleistet gleichzeitig Datenkonsistenz und -integrität.</a:t>
            </a:r>
            <a:endParaRPr lang="de" sz="17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sz="1700" dirty="0">
              <a:latin typeface="Arial"/>
              <a:cs typeface="Arial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9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8DEE03DA-A323-C386-192B-A9681C6B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99" y="2006776"/>
            <a:ext cx="6658740" cy="27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 fontScale="90000"/>
          </a:bodyPr>
          <a:lstStyle/>
          <a:p>
            <a:r>
              <a:rPr lang="de-DE" err="1">
                <a:latin typeface="Arial"/>
                <a:ea typeface="+mj-lt"/>
                <a:cs typeface="+mj-lt"/>
              </a:rPr>
              <a:t>Polyglot</a:t>
            </a:r>
            <a:r>
              <a:rPr lang="de-DE" dirty="0">
                <a:latin typeface="Arial"/>
                <a:ea typeface="+mj-lt"/>
                <a:cs typeface="+mj-lt"/>
              </a:rPr>
              <a:t> </a:t>
            </a:r>
            <a:r>
              <a:rPr lang="de-DE" err="1">
                <a:latin typeface="Arial"/>
                <a:ea typeface="+mj-lt"/>
                <a:cs typeface="+mj-lt"/>
              </a:rPr>
              <a:t>persistence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2C01F2-38E9-2D5F-4D46-07132A33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64955" cy="46751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</a:pPr>
            <a:r>
              <a:rPr lang="de" sz="2000" dirty="0">
                <a:latin typeface="Arial"/>
                <a:ea typeface="+mn-lt"/>
                <a:cs typeface="+mn-lt"/>
              </a:rPr>
              <a:t>Dienst mit mehreren Datenbanken möglich </a:t>
            </a:r>
          </a:p>
          <a:p>
            <a:pPr>
              <a:buClr>
                <a:srgbClr val="FFFFFF"/>
              </a:buClr>
            </a:pPr>
            <a:r>
              <a:rPr lang="de" sz="2000" dirty="0">
                <a:latin typeface="Arial"/>
                <a:cs typeface="Arial"/>
              </a:rPr>
              <a:t>Kann Vorteile mit sich bringen</a:t>
            </a:r>
          </a:p>
          <a:p>
            <a:pPr>
              <a:buClr>
                <a:srgbClr val="FFFFFF"/>
              </a:buClr>
            </a:pPr>
            <a:r>
              <a:rPr lang="de" sz="2000" dirty="0">
                <a:latin typeface="Arial"/>
                <a:ea typeface="+mn-lt"/>
                <a:cs typeface="+mn-lt"/>
              </a:rPr>
              <a:t>Empfehlung: ein Dienst eine Datenbank</a:t>
            </a:r>
            <a:endParaRPr lang="de" sz="2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2000" dirty="0">
                <a:latin typeface="Arial"/>
                <a:ea typeface="+mn-lt"/>
                <a:cs typeface="+mn-lt"/>
              </a:rPr>
              <a:t>Wenn es sinnvoll erscheint 2 Datenbanken für einen Dienst zu nutzen --&gt; Dienst in 2 Teilen </a:t>
            </a:r>
            <a:endParaRPr lang="de" sz="20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3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89B4F856-8582-1885-A261-2F0225D7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1727413"/>
            <a:ext cx="6283602" cy="33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3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>
                <a:latin typeface="Arial"/>
                <a:ea typeface="+mj-lt"/>
                <a:cs typeface="+mj-lt"/>
              </a:rPr>
              <a:t>relationale Datenbank 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7" y="2011680"/>
            <a:ext cx="4350754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Arial"/>
                <a:ea typeface="+mn-lt"/>
                <a:cs typeface="+mn-lt"/>
              </a:rPr>
              <a:t>Daten in Tabellen organisiert</a:t>
            </a:r>
          </a:p>
          <a:p>
            <a:pPr>
              <a:buClr>
                <a:srgbClr val="FFFFFF"/>
              </a:buClr>
            </a:pPr>
            <a:r>
              <a:rPr lang="de-DE">
                <a:latin typeface="Arial"/>
                <a:ea typeface="+mn-lt"/>
                <a:cs typeface="+mn-lt"/>
              </a:rPr>
              <a:t>Beziehungen zwischen den Tabellen werden durch Schlüssel definiert</a:t>
            </a:r>
          </a:p>
          <a:p>
            <a:pPr marL="0" indent="0">
              <a:buNone/>
            </a:pPr>
            <a:r>
              <a:rPr lang="de-DE" sz="2400">
                <a:latin typeface="Arial"/>
                <a:cs typeface="Arial"/>
              </a:rPr>
              <a:t>Wann sinnvoll:</a:t>
            </a:r>
          </a:p>
          <a:p>
            <a:r>
              <a:rPr lang="de-DE" sz="2400">
                <a:latin typeface="Arial"/>
                <a:ea typeface="+mn-lt"/>
                <a:cs typeface="+mn-lt"/>
              </a:rPr>
              <a:t>Komplexe Datenbeziehungen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endParaRPr lang="de-DE" sz="24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F616009-9176-5300-4257-21C4916D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14" y="1282209"/>
            <a:ext cx="7221448" cy="46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Vorteile </a:t>
            </a:r>
            <a:r>
              <a:rPr lang="de-DE" err="1">
                <a:latin typeface="Arial"/>
                <a:ea typeface="+mj-lt"/>
                <a:cs typeface="+mj-lt"/>
              </a:rPr>
              <a:t>Polyglot</a:t>
            </a:r>
            <a:r>
              <a:rPr lang="de-DE" dirty="0">
                <a:latin typeface="Arial"/>
                <a:ea typeface="+mj-lt"/>
                <a:cs typeface="+mj-lt"/>
              </a:rPr>
              <a:t> </a:t>
            </a:r>
            <a:r>
              <a:rPr lang="de-DE" err="1">
                <a:latin typeface="Arial"/>
                <a:ea typeface="+mj-lt"/>
                <a:cs typeface="+mj-lt"/>
              </a:rPr>
              <a:t>Persistence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2C01F2-38E9-2D5F-4D46-07132A33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3351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Flexibilität: Auswahl der am besten geeigneten Datenbank für jeden Anwendungsfall</a:t>
            </a: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Skalierbarkeit: Verteilung der Lasten auf verschiedene Datenbanksysteme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Optimierte Leistung: Jede Datenbank kann ihre Stärken nutzen, um die Abfrageleistung zu verbessern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Datenintegrität: Verwendung spezialisierter Datenbanksysteme für verschiedene Datenarten gewährleistet Konsistenz und Integrität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Anpassungsfähigkeit: Möglichkeit, neue Datenbanksysteme hinzuzufügen oder bestehende zu ändern, um den sich ändernden Anforderungen gerecht zu werden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Kostenoptimierung: Nutzung von Open-Source-Datenbanksystemen oder spezifischen Datenbanken für bestimmte Anwendungsfälle, um Kosten zu senken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542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Nachteile </a:t>
            </a:r>
            <a:r>
              <a:rPr lang="de-DE" err="1">
                <a:latin typeface="Arial"/>
                <a:ea typeface="+mj-lt"/>
                <a:cs typeface="+mj-lt"/>
              </a:rPr>
              <a:t>Polyglot</a:t>
            </a:r>
            <a:r>
              <a:rPr lang="de-DE" dirty="0">
                <a:latin typeface="Arial"/>
                <a:ea typeface="+mj-lt"/>
                <a:cs typeface="+mj-lt"/>
              </a:rPr>
              <a:t> </a:t>
            </a:r>
            <a:r>
              <a:rPr lang="de-DE" err="1">
                <a:latin typeface="Arial"/>
                <a:ea typeface="+mj-lt"/>
                <a:cs typeface="+mj-lt"/>
              </a:rPr>
              <a:t>Persistence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2C01F2-38E9-2D5F-4D46-07132A33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Arial"/>
                <a:ea typeface="+mn-lt"/>
                <a:cs typeface="+mn-lt"/>
              </a:rPr>
              <a:t>Verwendung mehrerer Datenbanktechnologien erhöht die Komplexität der Anwendung</a:t>
            </a: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Daten über mehrere Datenbanken hinweg verteilt sind, kann die Gewährleistung der Konsistenz</a:t>
            </a: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Erhöhter Verwaltungsaufwand: Überwachung, Wartung, Skalierung und Sicherheitsmaßnahmen</a:t>
            </a: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Verwendung mehrerer Datenbanken kann zu Performanceeinbußen führen</a:t>
            </a: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Potenzielle erhöhte Kosten</a:t>
            </a:r>
          </a:p>
        </p:txBody>
      </p:sp>
    </p:spTree>
    <p:extLst>
      <p:ext uri="{BB962C8B-B14F-4D97-AF65-F5344CB8AC3E}">
        <p14:creationId xmlns:p14="http://schemas.microsoft.com/office/powerpoint/2010/main" val="1242830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dirty="0">
                <a:latin typeface="Arial"/>
                <a:ea typeface="+mj-lt"/>
                <a:cs typeface="+mj-lt"/>
              </a:rPr>
              <a:t>Multi-model Database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Unterstützt verschiedene Datenmodelle in einer einzigen Datenbank.</a:t>
            </a: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Speichert und verwaltet Daten in verschiedenen Formaten und Strukturen</a:t>
            </a:r>
            <a:endParaRPr lang="de-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Geeignet für Anwendungen mit unterschiedlichen Datenformaten und -anforderungen</a:t>
            </a:r>
            <a:endParaRPr lang="de-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3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EFA02BC1-A3C4-97F9-2D57-146F6E1A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18" y="598634"/>
            <a:ext cx="58447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38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Vorteile Multi-model Database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>
                <a:latin typeface="Arial"/>
                <a:ea typeface="+mn-lt"/>
                <a:cs typeface="+mn-lt"/>
              </a:rPr>
              <a:t>Flexibilität bei der Modellierung und Abfrage von Daten.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Effiziente Verwaltung komplexer Datenbeziehungen.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Reduziert Redundanz und Komplexität durch Konsolidierung der Daten.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>
                <a:latin typeface="Arial"/>
                <a:ea typeface="+mn-lt"/>
                <a:cs typeface="+mn-lt"/>
              </a:rPr>
              <a:t>Bietet eine ganzheitlichere Lösung für Anwendungen mit verschiedenen </a:t>
            </a:r>
            <a:r>
              <a:rPr lang="de-DE" dirty="0">
                <a:latin typeface="Arial"/>
                <a:ea typeface="+mn-lt"/>
                <a:cs typeface="+mn-lt"/>
              </a:rPr>
              <a:t>Datenformaten.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Vereinfacht die Datenintegration und ermöglicht den Zugriff auf vielfältige Datenstrukturen.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Verbessert die Entwicklungs- und Wartungseffizienz.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Geeignet für Anwendungen, die unterschiedliche Datenmodelle und -typen erfordern.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Ermöglicht die Nutzung der jeweils besten Datenmodellierungstechniken für spezifische Anforderungen.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423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Nachteile Multi-model Database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Arial"/>
                <a:ea typeface="+mn-lt"/>
                <a:cs typeface="+mn-lt"/>
              </a:rPr>
              <a:t>Komplexität bei Entwicklung und Verwaltung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Lernkurve für verschiedene Datenmodelle und Abfragesprachen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Mögliche Leistungseinbußen bei komplexen Abfragen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Herausforderungen bei der Skalierbarkeit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Abhängigkeit von einem bestimmten Anbieter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Höhere Ressourcenanforderungen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Schwierigkeiten bei der Datenkonsistenz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dirty="0">
                <a:latin typeface="Arial"/>
                <a:ea typeface="+mn-lt"/>
                <a:cs typeface="+mn-lt"/>
              </a:rPr>
              <a:t>Potenziell höhere Kosten im Vergleich zu spezialisierten Datenbanken.</a:t>
            </a: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887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44D4D-6B91-2EF2-691D-924B33BA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4F7E1-2EBD-F115-31F8-FA57BDAC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http://localhost:8529/_db/_system/_admin/aardvark/index.html#login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22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FFA58-EC75-2E0C-0D0D-A308F481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57" y="237284"/>
            <a:ext cx="11166190" cy="1508760"/>
          </a:xfrm>
        </p:spPr>
        <p:txBody>
          <a:bodyPr/>
          <a:lstStyle/>
          <a:p>
            <a:r>
              <a:rPr lang="de-DE" sz="3200" dirty="0">
                <a:latin typeface="Arial"/>
                <a:ea typeface="+mj-lt"/>
                <a:cs typeface="+mj-lt"/>
              </a:rPr>
              <a:t>Multi-Model-Database </a:t>
            </a:r>
            <a:r>
              <a:rPr lang="de-DE" sz="3200" err="1">
                <a:latin typeface="Arial"/>
                <a:ea typeface="+mj-lt"/>
                <a:cs typeface="+mj-lt"/>
              </a:rPr>
              <a:t>vs</a:t>
            </a:r>
            <a:r>
              <a:rPr lang="de-DE" sz="3200" dirty="0">
                <a:latin typeface="Arial"/>
                <a:ea typeface="+mj-lt"/>
                <a:cs typeface="+mj-lt"/>
              </a:rPr>
              <a:t> </a:t>
            </a:r>
            <a:r>
              <a:rPr lang="de-DE" sz="3200" err="1">
                <a:latin typeface="Arial"/>
                <a:ea typeface="+mj-lt"/>
                <a:cs typeface="+mj-lt"/>
              </a:rPr>
              <a:t>Polyglot</a:t>
            </a:r>
            <a:r>
              <a:rPr lang="de-DE" sz="3200" dirty="0">
                <a:latin typeface="Arial"/>
                <a:ea typeface="+mj-lt"/>
                <a:cs typeface="+mj-lt"/>
              </a:rPr>
              <a:t> </a:t>
            </a:r>
            <a:r>
              <a:rPr lang="de-DE" sz="3200" err="1">
                <a:latin typeface="Arial"/>
                <a:ea typeface="+mj-lt"/>
                <a:cs typeface="+mj-lt"/>
              </a:rPr>
              <a:t>Persistence</a:t>
            </a:r>
            <a:endParaRPr lang="de-DE" sz="32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A91F7-4F3D-D132-AE2F-68CB43B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835113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800" b="1" dirty="0">
                <a:latin typeface="Arial"/>
                <a:ea typeface="+mn-lt"/>
                <a:cs typeface="+mn-lt"/>
              </a:rPr>
              <a:t>Multi-Model-Database wenn:</a:t>
            </a:r>
          </a:p>
          <a:p>
            <a:pPr marL="342900" indent="-342900"/>
            <a:r>
              <a:rPr lang="de-DE" dirty="0">
                <a:latin typeface="Arial"/>
                <a:ea typeface="+mn-lt"/>
                <a:cs typeface="+mn-lt"/>
              </a:rPr>
              <a:t>Anwendung komplexe Beziehungen zwischen verschiedenen Arten von Daten</a:t>
            </a:r>
            <a:endParaRPr lang="de-DE">
              <a:latin typeface="Arial"/>
              <a:cs typeface="Arial"/>
            </a:endParaRPr>
          </a:p>
          <a:p>
            <a:pPr marL="342900" indent="-342900"/>
            <a:r>
              <a:rPr lang="de-DE" dirty="0">
                <a:latin typeface="Arial"/>
                <a:ea typeface="+mn-lt"/>
                <a:cs typeface="+mn-lt"/>
              </a:rPr>
              <a:t>Vereinfachte Architektur (Komplexität der Anwendung reduzieren)</a:t>
            </a:r>
            <a:endParaRPr lang="de-DE">
              <a:latin typeface="Arial"/>
              <a:cs typeface="Arial"/>
            </a:endParaRPr>
          </a:p>
          <a:p>
            <a:pPr marL="0" indent="0">
              <a:buNone/>
            </a:pPr>
            <a:endParaRPr lang="de-DE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-DE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051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FFA58-EC75-2E0C-0D0D-A308F481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099390" cy="1508760"/>
          </a:xfrm>
        </p:spPr>
        <p:txBody>
          <a:bodyPr/>
          <a:lstStyle/>
          <a:p>
            <a:r>
              <a:rPr lang="de-DE" sz="3200" dirty="0">
                <a:latin typeface="Arial"/>
                <a:ea typeface="+mj-lt"/>
                <a:cs typeface="+mj-lt"/>
              </a:rPr>
              <a:t>Multi-Model-Database </a:t>
            </a:r>
            <a:r>
              <a:rPr lang="de-DE" sz="3200" err="1">
                <a:latin typeface="Arial"/>
                <a:ea typeface="+mj-lt"/>
                <a:cs typeface="+mj-lt"/>
              </a:rPr>
              <a:t>vs</a:t>
            </a:r>
            <a:r>
              <a:rPr lang="de-DE" sz="3200" dirty="0">
                <a:latin typeface="Arial"/>
                <a:ea typeface="+mj-lt"/>
                <a:cs typeface="+mj-lt"/>
              </a:rPr>
              <a:t> </a:t>
            </a:r>
            <a:r>
              <a:rPr lang="de-DE" sz="3200" err="1">
                <a:latin typeface="Arial"/>
                <a:ea typeface="+mj-lt"/>
                <a:cs typeface="+mj-lt"/>
              </a:rPr>
              <a:t>Polyglot</a:t>
            </a:r>
            <a:r>
              <a:rPr lang="de-DE" sz="3200" dirty="0">
                <a:latin typeface="Arial"/>
                <a:ea typeface="+mj-lt"/>
                <a:cs typeface="+mj-lt"/>
              </a:rPr>
              <a:t> </a:t>
            </a:r>
            <a:r>
              <a:rPr lang="de-DE" sz="3200" err="1">
                <a:latin typeface="Arial"/>
                <a:ea typeface="+mj-lt"/>
                <a:cs typeface="+mj-lt"/>
              </a:rPr>
              <a:t>Persistence</a:t>
            </a:r>
            <a:endParaRPr lang="de-DE" sz="32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A91F7-4F3D-D132-AE2F-68CB43B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835113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800" b="1" dirty="0">
                <a:latin typeface="Arial"/>
                <a:ea typeface="+mn-lt"/>
                <a:cs typeface="+mn-lt"/>
              </a:rPr>
              <a:t>Multi-Model-Database wenn:</a:t>
            </a:r>
          </a:p>
          <a:p>
            <a:pPr marL="342900" indent="-342900"/>
            <a:r>
              <a:rPr lang="de-DE" dirty="0">
                <a:latin typeface="Arial"/>
                <a:ea typeface="+mn-lt"/>
                <a:cs typeface="+mn-lt"/>
              </a:rPr>
              <a:t>Anwendung komplexe Beziehungen zwischen verschiedenen Arten von Daten</a:t>
            </a:r>
            <a:endParaRPr lang="de-DE">
              <a:latin typeface="Arial"/>
              <a:cs typeface="Arial"/>
            </a:endParaRPr>
          </a:p>
          <a:p>
            <a:pPr marL="342900" indent="-342900"/>
            <a:r>
              <a:rPr lang="de-DE" dirty="0">
                <a:latin typeface="Arial"/>
                <a:ea typeface="+mn-lt"/>
                <a:cs typeface="+mn-lt"/>
              </a:rPr>
              <a:t>Vereinfachte Architektur (Komplexität der Anwendung reduzieren)</a:t>
            </a:r>
            <a:endParaRPr lang="de-DE">
              <a:latin typeface="Arial"/>
              <a:cs typeface="Arial"/>
            </a:endParaRPr>
          </a:p>
          <a:p>
            <a:pPr marL="0" indent="0">
              <a:buNone/>
            </a:pPr>
            <a:endParaRPr lang="de-DE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800" b="1" err="1">
                <a:latin typeface="Arial"/>
                <a:ea typeface="+mn-lt"/>
                <a:cs typeface="+mn-lt"/>
              </a:rPr>
              <a:t>Polyglot</a:t>
            </a:r>
            <a:r>
              <a:rPr lang="de-DE" sz="2800" b="1" dirty="0">
                <a:latin typeface="Arial"/>
                <a:ea typeface="+mn-lt"/>
                <a:cs typeface="+mn-lt"/>
              </a:rPr>
              <a:t> </a:t>
            </a:r>
            <a:r>
              <a:rPr lang="de-DE" sz="2800" b="1" err="1">
                <a:latin typeface="Arial"/>
                <a:ea typeface="+mn-lt"/>
                <a:cs typeface="+mn-lt"/>
              </a:rPr>
              <a:t>Persistence</a:t>
            </a:r>
            <a:r>
              <a:rPr lang="de-DE" sz="2800" b="1" dirty="0">
                <a:latin typeface="Arial"/>
                <a:ea typeface="+mn-lt"/>
                <a:cs typeface="+mn-lt"/>
              </a:rPr>
              <a:t> wenn:</a:t>
            </a:r>
          </a:p>
          <a:p>
            <a:pPr marL="342900" indent="-342900"/>
            <a:r>
              <a:rPr lang="de-DE" dirty="0">
                <a:latin typeface="Arial"/>
                <a:ea typeface="+mn-lt"/>
                <a:cs typeface="+mn-lt"/>
              </a:rPr>
              <a:t>Bereits verschiedene Datenbanksysteme oder -technologien in Ihrer Infrastruktur haben.</a:t>
            </a:r>
          </a:p>
          <a:p>
            <a:pPr marL="342900" indent="-342900"/>
            <a:r>
              <a:rPr lang="de-DE" dirty="0">
                <a:latin typeface="Arial"/>
                <a:ea typeface="+mn-lt"/>
                <a:cs typeface="+mn-lt"/>
              </a:rPr>
              <a:t>Skalierbarkeit und Performance (Anwendung maßgeschneidert auszuwählen)</a:t>
            </a: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89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8AE1-4AA8-AFB1-027B-4F35FB09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bei Mehren Datenbanken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937085A-4D89-CDD8-033C-4B2B49DF67EA}"/>
              </a:ext>
            </a:extLst>
          </p:cNvPr>
          <p:cNvSpPr/>
          <p:nvPr/>
        </p:nvSpPr>
        <p:spPr>
          <a:xfrm>
            <a:off x="2114808" y="2039167"/>
            <a:ext cx="1734205" cy="7094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A</a:t>
            </a:r>
          </a:p>
        </p:txBody>
      </p:sp>
      <p:pic>
        <p:nvPicPr>
          <p:cNvPr id="8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73B2E45F-436E-6DB3-DEB2-554B36EF6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75" y="4604231"/>
            <a:ext cx="2104172" cy="2112930"/>
          </a:xfrm>
        </p:spPr>
      </p:pic>
      <p:pic>
        <p:nvPicPr>
          <p:cNvPr id="12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6A4AA59D-FF07-9EE0-9E1D-360AB180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09" y="4602480"/>
            <a:ext cx="2104172" cy="211293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31BF5E-990F-2552-091A-76F1A3C3EEC1}"/>
              </a:ext>
            </a:extLst>
          </p:cNvPr>
          <p:cNvCxnSpPr>
            <a:cxnSpLocks/>
          </p:cNvCxnSpPr>
          <p:nvPr/>
        </p:nvCxnSpPr>
        <p:spPr>
          <a:xfrm>
            <a:off x="3963341" y="2365703"/>
            <a:ext cx="3410207" cy="6939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7E2C54B8-53BE-E459-2C42-FED4B0F18E25}"/>
              </a:ext>
            </a:extLst>
          </p:cNvPr>
          <p:cNvSpPr/>
          <p:nvPr/>
        </p:nvSpPr>
        <p:spPr>
          <a:xfrm>
            <a:off x="2237427" y="6322130"/>
            <a:ext cx="1322551" cy="420414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Bestellung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9827102F-7058-6507-4565-915321BE5679}"/>
              </a:ext>
            </a:extLst>
          </p:cNvPr>
          <p:cNvSpPr/>
          <p:nvPr/>
        </p:nvSpPr>
        <p:spPr>
          <a:xfrm>
            <a:off x="8131979" y="6322131"/>
            <a:ext cx="875860" cy="359103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450ED3E3-D9AA-CBE7-F914-6ECDF6DE980C}"/>
              </a:ext>
            </a:extLst>
          </p:cNvPr>
          <p:cNvSpPr/>
          <p:nvPr/>
        </p:nvSpPr>
        <p:spPr>
          <a:xfrm>
            <a:off x="7518876" y="2056683"/>
            <a:ext cx="1979447" cy="683172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8A042927-CC26-0DEF-699F-10D9A992AB61}"/>
              </a:ext>
            </a:extLst>
          </p:cNvPr>
          <p:cNvSpPr/>
          <p:nvPr/>
        </p:nvSpPr>
        <p:spPr>
          <a:xfrm>
            <a:off x="3619402" y="3047349"/>
            <a:ext cx="4685860" cy="385379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A holt sich ID von Kunde A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428876-F5F2-469E-7775-002961A8124C}"/>
              </a:ext>
            </a:extLst>
          </p:cNvPr>
          <p:cNvCxnSpPr>
            <a:cxnSpLocks/>
          </p:cNvCxnSpPr>
          <p:nvPr/>
        </p:nvCxnSpPr>
        <p:spPr>
          <a:xfrm flipH="1">
            <a:off x="8557579" y="2834626"/>
            <a:ext cx="12931" cy="1534778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31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8AE1-4AA8-AFB1-027B-4F35FB09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bei Mehren Datenbanken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937085A-4D89-CDD8-033C-4B2B49DF67EA}"/>
              </a:ext>
            </a:extLst>
          </p:cNvPr>
          <p:cNvSpPr/>
          <p:nvPr/>
        </p:nvSpPr>
        <p:spPr>
          <a:xfrm>
            <a:off x="2114808" y="2039167"/>
            <a:ext cx="1734205" cy="7094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A</a:t>
            </a:r>
          </a:p>
        </p:txBody>
      </p:sp>
      <p:pic>
        <p:nvPicPr>
          <p:cNvPr id="8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73B2E45F-436E-6DB3-DEB2-554B36EF6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75" y="4604231"/>
            <a:ext cx="2104172" cy="2112930"/>
          </a:xfrm>
        </p:spPr>
      </p:pic>
      <p:pic>
        <p:nvPicPr>
          <p:cNvPr id="12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6A4AA59D-FF07-9EE0-9E1D-360AB180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09" y="4602480"/>
            <a:ext cx="2104172" cy="211293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31BF5E-990F-2552-091A-76F1A3C3EEC1}"/>
              </a:ext>
            </a:extLst>
          </p:cNvPr>
          <p:cNvCxnSpPr>
            <a:cxnSpLocks/>
          </p:cNvCxnSpPr>
          <p:nvPr/>
        </p:nvCxnSpPr>
        <p:spPr>
          <a:xfrm flipH="1">
            <a:off x="8453822" y="2840420"/>
            <a:ext cx="14011" cy="1632606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7E2C54B8-53BE-E459-2C42-FED4B0F18E25}"/>
              </a:ext>
            </a:extLst>
          </p:cNvPr>
          <p:cNvSpPr/>
          <p:nvPr/>
        </p:nvSpPr>
        <p:spPr>
          <a:xfrm>
            <a:off x="2237427" y="6322130"/>
            <a:ext cx="1322551" cy="420414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Bestellung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9827102F-7058-6507-4565-915321BE5679}"/>
              </a:ext>
            </a:extLst>
          </p:cNvPr>
          <p:cNvSpPr/>
          <p:nvPr/>
        </p:nvSpPr>
        <p:spPr>
          <a:xfrm>
            <a:off x="8131979" y="6322131"/>
            <a:ext cx="875860" cy="359103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450ED3E3-D9AA-CBE7-F914-6ECDF6DE980C}"/>
              </a:ext>
            </a:extLst>
          </p:cNvPr>
          <p:cNvSpPr/>
          <p:nvPr/>
        </p:nvSpPr>
        <p:spPr>
          <a:xfrm>
            <a:off x="7518876" y="2056683"/>
            <a:ext cx="1979447" cy="683172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8A042927-CC26-0DEF-699F-10D9A992AB61}"/>
              </a:ext>
            </a:extLst>
          </p:cNvPr>
          <p:cNvSpPr/>
          <p:nvPr/>
        </p:nvSpPr>
        <p:spPr>
          <a:xfrm>
            <a:off x="6765634" y="3431785"/>
            <a:ext cx="3932619" cy="367862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B Löscht Kunde A</a:t>
            </a:r>
          </a:p>
        </p:txBody>
      </p:sp>
    </p:spTree>
    <p:extLst>
      <p:ext uri="{BB962C8B-B14F-4D97-AF65-F5344CB8AC3E}">
        <p14:creationId xmlns:p14="http://schemas.microsoft.com/office/powerpoint/2010/main" val="1182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3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>
                <a:latin typeface="Arial"/>
                <a:ea typeface="+mj-lt"/>
                <a:cs typeface="+mj-lt"/>
              </a:rPr>
              <a:t>relationale Datenbank 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7" y="2011680"/>
            <a:ext cx="4350754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Arial"/>
                <a:ea typeface="+mn-lt"/>
                <a:cs typeface="+mn-lt"/>
              </a:rPr>
              <a:t>Daten in Tabellen organisiert</a:t>
            </a:r>
          </a:p>
          <a:p>
            <a:pPr>
              <a:buClr>
                <a:srgbClr val="FFFFFF"/>
              </a:buClr>
            </a:pPr>
            <a:r>
              <a:rPr lang="de-DE">
                <a:latin typeface="Arial"/>
                <a:ea typeface="+mn-lt"/>
                <a:cs typeface="+mn-lt"/>
              </a:rPr>
              <a:t>Beziehungen zwischen den Tabellen werden durch Schlüssel definiert</a:t>
            </a:r>
          </a:p>
          <a:p>
            <a:pPr marL="0" indent="0">
              <a:buNone/>
            </a:pPr>
            <a:r>
              <a:rPr lang="de-DE" sz="2400">
                <a:latin typeface="Arial"/>
                <a:cs typeface="Arial"/>
              </a:rPr>
              <a:t>Wann sinnvoll:</a:t>
            </a:r>
          </a:p>
          <a:p>
            <a:r>
              <a:rPr lang="de-DE" sz="2400">
                <a:latin typeface="Arial"/>
                <a:ea typeface="+mn-lt"/>
                <a:cs typeface="+mn-lt"/>
              </a:rPr>
              <a:t>Komplexe Datenbeziehungen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Daten gut strukturiert und in Tabellen organisiert sind</a:t>
            </a:r>
            <a:endParaRPr lang="de-DE" sz="24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sz="2400">
              <a:latin typeface="Arial"/>
              <a:cs typeface="Arial"/>
            </a:endParaRPr>
          </a:p>
          <a:p>
            <a:pPr marL="0" indent="0">
              <a:buNone/>
            </a:pPr>
            <a:endParaRPr lang="de-DE" sz="24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F616009-9176-5300-4257-21C4916D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14" y="1282209"/>
            <a:ext cx="7221448" cy="46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3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8AE1-4AA8-AFB1-027B-4F35FB09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bei Mehren </a:t>
            </a:r>
            <a:r>
              <a:rPr lang="de-DE"/>
              <a:t>Datenbanken</a:t>
            </a:r>
            <a:endParaRPr lang="de-DE" dirty="0"/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937085A-4D89-CDD8-033C-4B2B49DF67EA}"/>
              </a:ext>
            </a:extLst>
          </p:cNvPr>
          <p:cNvSpPr/>
          <p:nvPr/>
        </p:nvSpPr>
        <p:spPr>
          <a:xfrm>
            <a:off x="2114808" y="2039167"/>
            <a:ext cx="1734205" cy="7094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A</a:t>
            </a:r>
          </a:p>
        </p:txBody>
      </p:sp>
      <p:pic>
        <p:nvPicPr>
          <p:cNvPr id="8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73B2E45F-436E-6DB3-DEB2-554B36EF6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75" y="4604231"/>
            <a:ext cx="2104172" cy="2112930"/>
          </a:xfrm>
        </p:spPr>
      </p:pic>
      <p:pic>
        <p:nvPicPr>
          <p:cNvPr id="12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6A4AA59D-FF07-9EE0-9E1D-360AB180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09" y="4602480"/>
            <a:ext cx="2104172" cy="211293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31BF5E-990F-2552-091A-76F1A3C3EEC1}"/>
              </a:ext>
            </a:extLst>
          </p:cNvPr>
          <p:cNvCxnSpPr>
            <a:cxnSpLocks/>
          </p:cNvCxnSpPr>
          <p:nvPr/>
        </p:nvCxnSpPr>
        <p:spPr>
          <a:xfrm>
            <a:off x="2862316" y="2901730"/>
            <a:ext cx="38542" cy="1623848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7E2C54B8-53BE-E459-2C42-FED4B0F18E25}"/>
              </a:ext>
            </a:extLst>
          </p:cNvPr>
          <p:cNvSpPr/>
          <p:nvPr/>
        </p:nvSpPr>
        <p:spPr>
          <a:xfrm>
            <a:off x="2237427" y="6322130"/>
            <a:ext cx="1322551" cy="420414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Bestellung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9827102F-7058-6507-4565-915321BE5679}"/>
              </a:ext>
            </a:extLst>
          </p:cNvPr>
          <p:cNvSpPr/>
          <p:nvPr/>
        </p:nvSpPr>
        <p:spPr>
          <a:xfrm>
            <a:off x="8131979" y="6322131"/>
            <a:ext cx="875860" cy="359103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450ED3E3-D9AA-CBE7-F914-6ECDF6DE980C}"/>
              </a:ext>
            </a:extLst>
          </p:cNvPr>
          <p:cNvSpPr/>
          <p:nvPr/>
        </p:nvSpPr>
        <p:spPr>
          <a:xfrm>
            <a:off x="7518876" y="2056683"/>
            <a:ext cx="1979447" cy="683172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8A042927-CC26-0DEF-699F-10D9A992AB61}"/>
              </a:ext>
            </a:extLst>
          </p:cNvPr>
          <p:cNvSpPr/>
          <p:nvPr/>
        </p:nvSpPr>
        <p:spPr>
          <a:xfrm>
            <a:off x="765979" y="3431786"/>
            <a:ext cx="4685860" cy="385379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A gibt Bestellung für Kunde A auf</a:t>
            </a:r>
          </a:p>
        </p:txBody>
      </p:sp>
    </p:spTree>
    <p:extLst>
      <p:ext uri="{BB962C8B-B14F-4D97-AF65-F5344CB8AC3E}">
        <p14:creationId xmlns:p14="http://schemas.microsoft.com/office/powerpoint/2010/main" val="3820437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8AE1-4AA8-AFB1-027B-4F35FB09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bei Mehren </a:t>
            </a:r>
            <a:r>
              <a:rPr lang="de-DE"/>
              <a:t>Datenbanken</a:t>
            </a:r>
            <a:endParaRPr lang="de-DE" dirty="0"/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937085A-4D89-CDD8-033C-4B2B49DF67EA}"/>
              </a:ext>
            </a:extLst>
          </p:cNvPr>
          <p:cNvSpPr/>
          <p:nvPr/>
        </p:nvSpPr>
        <p:spPr>
          <a:xfrm>
            <a:off x="2482670" y="2012891"/>
            <a:ext cx="5929584" cy="7094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C</a:t>
            </a:r>
          </a:p>
          <a:p>
            <a:pPr algn="ctr"/>
            <a:r>
              <a:rPr lang="de-DE" dirty="0"/>
              <a:t>Service C möchte den Versand vorbereiten</a:t>
            </a:r>
          </a:p>
        </p:txBody>
      </p:sp>
      <p:pic>
        <p:nvPicPr>
          <p:cNvPr id="12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6A4AA59D-FF07-9EE0-9E1D-360AB180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64" y="4418549"/>
            <a:ext cx="2104172" cy="2112930"/>
          </a:xfrm>
          <a:prstGeom prst="rect">
            <a:avLst/>
          </a:prstGeom>
        </p:spPr>
      </p:pic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9827102F-7058-6507-4565-915321BE5679}"/>
              </a:ext>
            </a:extLst>
          </p:cNvPr>
          <p:cNvSpPr/>
          <p:nvPr/>
        </p:nvSpPr>
        <p:spPr>
          <a:xfrm>
            <a:off x="4733634" y="6217028"/>
            <a:ext cx="875860" cy="359103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0503DE-2E2C-D5B9-AEC0-24D8D5875E8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40172" y="2011680"/>
            <a:ext cx="1041575" cy="492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98AFEA8-041C-4DF3-68E5-891CEC66354F}"/>
              </a:ext>
            </a:extLst>
          </p:cNvPr>
          <p:cNvCxnSpPr/>
          <p:nvPr/>
        </p:nvCxnSpPr>
        <p:spPr>
          <a:xfrm flipH="1">
            <a:off x="5125546" y="2840421"/>
            <a:ext cx="14012" cy="14661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6364F3B0-D0DE-B291-B4D9-C1EBE5A94A9F}"/>
              </a:ext>
            </a:extLst>
          </p:cNvPr>
          <p:cNvSpPr/>
          <p:nvPr/>
        </p:nvSpPr>
        <p:spPr>
          <a:xfrm>
            <a:off x="3123643" y="3200877"/>
            <a:ext cx="4020207" cy="376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Gib mir mal Adressdaten von Kunde A</a:t>
            </a:r>
          </a:p>
        </p:txBody>
      </p:sp>
    </p:spTree>
    <p:extLst>
      <p:ext uri="{BB962C8B-B14F-4D97-AF65-F5344CB8AC3E}">
        <p14:creationId xmlns:p14="http://schemas.microsoft.com/office/powerpoint/2010/main" val="1104995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8AE1-4AA8-AFB1-027B-4F35FB09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bei Mehren </a:t>
            </a:r>
            <a:r>
              <a:rPr lang="de-DE"/>
              <a:t>Datenbanken</a:t>
            </a:r>
            <a:endParaRPr lang="de-DE" dirty="0"/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937085A-4D89-CDD8-033C-4B2B49DF67EA}"/>
              </a:ext>
            </a:extLst>
          </p:cNvPr>
          <p:cNvSpPr/>
          <p:nvPr/>
        </p:nvSpPr>
        <p:spPr>
          <a:xfrm>
            <a:off x="2482670" y="2012891"/>
            <a:ext cx="5929584" cy="7094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Service C</a:t>
            </a:r>
          </a:p>
          <a:p>
            <a:pPr algn="ctr"/>
            <a:r>
              <a:rPr lang="de-DE" dirty="0"/>
              <a:t>Service C möchte den Versand vorbereiten</a:t>
            </a:r>
          </a:p>
        </p:txBody>
      </p:sp>
      <p:pic>
        <p:nvPicPr>
          <p:cNvPr id="12" name="Grafik 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6A4AA59D-FF07-9EE0-9E1D-360AB180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64" y="4418549"/>
            <a:ext cx="2104172" cy="2112930"/>
          </a:xfrm>
          <a:prstGeom prst="rect">
            <a:avLst/>
          </a:prstGeom>
        </p:spPr>
      </p:pic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9827102F-7058-6507-4565-915321BE5679}"/>
              </a:ext>
            </a:extLst>
          </p:cNvPr>
          <p:cNvSpPr/>
          <p:nvPr/>
        </p:nvSpPr>
        <p:spPr>
          <a:xfrm>
            <a:off x="4733634" y="6217028"/>
            <a:ext cx="875860" cy="359103"/>
          </a:xfrm>
          <a:prstGeom prst="flowChartProcess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0503DE-2E2C-D5B9-AEC0-24D8D5875E8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40172" y="2011680"/>
            <a:ext cx="1041575" cy="492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98AFEA8-041C-4DF3-68E5-891CEC66354F}"/>
              </a:ext>
            </a:extLst>
          </p:cNvPr>
          <p:cNvCxnSpPr/>
          <p:nvPr/>
        </p:nvCxnSpPr>
        <p:spPr>
          <a:xfrm flipV="1">
            <a:off x="5130800" y="2852682"/>
            <a:ext cx="3504" cy="15730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6364F3B0-D0DE-B291-B4D9-C1EBE5A94A9F}"/>
              </a:ext>
            </a:extLst>
          </p:cNvPr>
          <p:cNvSpPr/>
          <p:nvPr/>
        </p:nvSpPr>
        <p:spPr>
          <a:xfrm>
            <a:off x="3202471" y="3446118"/>
            <a:ext cx="4020207" cy="376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Die ID hab ich nicht</a:t>
            </a:r>
          </a:p>
        </p:txBody>
      </p:sp>
    </p:spTree>
    <p:extLst>
      <p:ext uri="{BB962C8B-B14F-4D97-AF65-F5344CB8AC3E}">
        <p14:creationId xmlns:p14="http://schemas.microsoft.com/office/powerpoint/2010/main" val="2660697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Endgültige Konsistenz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Wichtiges Ziel für </a:t>
            </a:r>
            <a:r>
              <a:rPr lang="de-DE" sz="2800" err="1">
                <a:latin typeface="Arial"/>
                <a:ea typeface="+mn-lt"/>
                <a:cs typeface="+mn-lt"/>
              </a:rPr>
              <a:t>Polyglot</a:t>
            </a:r>
            <a:r>
              <a:rPr lang="de-DE" sz="2800" dirty="0">
                <a:latin typeface="Arial"/>
                <a:ea typeface="+mn-lt"/>
                <a:cs typeface="+mn-lt"/>
              </a:rPr>
              <a:t> </a:t>
            </a:r>
            <a:r>
              <a:rPr lang="de-DE" sz="2800" err="1">
                <a:latin typeface="Arial"/>
                <a:ea typeface="+mn-lt"/>
                <a:cs typeface="+mn-lt"/>
              </a:rPr>
              <a:t>Persistence</a:t>
            </a:r>
            <a:r>
              <a:rPr lang="de-DE" sz="2800" dirty="0">
                <a:latin typeface="Arial"/>
                <a:ea typeface="+mn-lt"/>
                <a:cs typeface="+mn-lt"/>
              </a:rPr>
              <a:t> und Multimodel Databases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de-DE" sz="28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104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Endgültige Konsistenz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Wichtiges Ziel für </a:t>
            </a:r>
            <a:r>
              <a:rPr lang="de-DE" sz="2800" err="1">
                <a:latin typeface="Arial"/>
                <a:ea typeface="+mn-lt"/>
                <a:cs typeface="+mn-lt"/>
              </a:rPr>
              <a:t>Polyglot</a:t>
            </a:r>
            <a:r>
              <a:rPr lang="de-DE" sz="2800" dirty="0">
                <a:latin typeface="Arial"/>
                <a:ea typeface="+mn-lt"/>
                <a:cs typeface="+mn-lt"/>
              </a:rPr>
              <a:t> </a:t>
            </a:r>
            <a:r>
              <a:rPr lang="de-DE" sz="2800" err="1">
                <a:latin typeface="Arial"/>
                <a:ea typeface="+mn-lt"/>
                <a:cs typeface="+mn-lt"/>
              </a:rPr>
              <a:t>Persistence</a:t>
            </a:r>
            <a:r>
              <a:rPr lang="de-DE" sz="2800" dirty="0">
                <a:latin typeface="Arial"/>
                <a:ea typeface="+mn-lt"/>
                <a:cs typeface="+mn-lt"/>
              </a:rPr>
              <a:t> und Multimodel Databases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Unterschiedliche Datenmodelle oder Datenbanksysteme dürfen nicht zu Widersprüche oder Inkonsistenzen führen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de-DE" sz="28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3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Endgültige Konsistenz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Wichtiges Ziel für </a:t>
            </a:r>
            <a:r>
              <a:rPr lang="de-DE" sz="2800" err="1">
                <a:latin typeface="Arial"/>
                <a:ea typeface="+mn-lt"/>
                <a:cs typeface="+mn-lt"/>
              </a:rPr>
              <a:t>Polyglot</a:t>
            </a:r>
            <a:r>
              <a:rPr lang="de-DE" sz="2800" dirty="0">
                <a:latin typeface="Arial"/>
                <a:ea typeface="+mn-lt"/>
                <a:cs typeface="+mn-lt"/>
              </a:rPr>
              <a:t> </a:t>
            </a:r>
            <a:r>
              <a:rPr lang="de-DE" sz="2800" err="1">
                <a:latin typeface="Arial"/>
                <a:ea typeface="+mn-lt"/>
                <a:cs typeface="+mn-lt"/>
              </a:rPr>
              <a:t>Persistence</a:t>
            </a:r>
            <a:r>
              <a:rPr lang="de-DE" sz="2800" dirty="0">
                <a:latin typeface="Arial"/>
                <a:ea typeface="+mn-lt"/>
                <a:cs typeface="+mn-lt"/>
              </a:rPr>
              <a:t> und Multimodel Databases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Unterschiedliche Datenmodelle oder Datenbanksysteme dürfen nicht zu Widersprüche oder Inkonsistenzen führen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Zusätzliche bedingte Behandlung, um solche Wettlaufbedingungen zu erkennen und zu behandeln.</a:t>
            </a:r>
            <a:endParaRPr lang="de-DE" sz="2800">
              <a:latin typeface="Arial"/>
              <a:cs typeface="Arial"/>
            </a:endParaRP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745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Endgültige Konsistenz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Wichtiges Ziel für </a:t>
            </a:r>
            <a:r>
              <a:rPr lang="de-DE" sz="2800" err="1">
                <a:latin typeface="Arial"/>
                <a:ea typeface="+mn-lt"/>
                <a:cs typeface="+mn-lt"/>
              </a:rPr>
              <a:t>Polyglot</a:t>
            </a:r>
            <a:r>
              <a:rPr lang="de-DE" sz="2800" dirty="0">
                <a:latin typeface="Arial"/>
                <a:ea typeface="+mn-lt"/>
                <a:cs typeface="+mn-lt"/>
              </a:rPr>
              <a:t> </a:t>
            </a:r>
            <a:r>
              <a:rPr lang="de-DE" sz="2800" err="1">
                <a:latin typeface="Arial"/>
                <a:ea typeface="+mn-lt"/>
                <a:cs typeface="+mn-lt"/>
              </a:rPr>
              <a:t>Persistence</a:t>
            </a:r>
            <a:r>
              <a:rPr lang="de-DE" sz="2800" dirty="0">
                <a:latin typeface="Arial"/>
                <a:ea typeface="+mn-lt"/>
                <a:cs typeface="+mn-lt"/>
              </a:rPr>
              <a:t> und Multimodel Databases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Unterschiedliche Datenmodelle oder Datenbanksysteme dürfen nicht zu Widersprüche oder Inkonsistenzen führen</a:t>
            </a: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Zusätzliche bedingte Behandlung, um solche Wettlaufbedingungen zu erkennen und zu behandeln.</a:t>
            </a:r>
            <a:endParaRPr lang="de-DE" sz="2800">
              <a:latin typeface="Arial"/>
              <a:cs typeface="Arial"/>
            </a:endParaRPr>
          </a:p>
          <a:p>
            <a:pPr marL="0" indent="0">
              <a:buNone/>
            </a:pPr>
            <a:endParaRPr lang="de-DE" sz="2800" dirty="0">
              <a:latin typeface="Arial"/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-DE" sz="2800" dirty="0">
                <a:latin typeface="Arial"/>
                <a:ea typeface="+mn-lt"/>
                <a:cs typeface="+mn-lt"/>
              </a:rPr>
              <a:t>Starke Konsistenz kann zu Performance-Einbußen führen</a:t>
            </a:r>
            <a:endParaRPr lang="de-DE" sz="28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403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Database </a:t>
            </a:r>
            <a:r>
              <a:rPr lang="de-DE" err="1">
                <a:latin typeface="Arial"/>
                <a:ea typeface="+mj-lt"/>
                <a:cs typeface="+mj-lt"/>
              </a:rPr>
              <a:t>as</a:t>
            </a:r>
            <a:r>
              <a:rPr lang="de-DE" dirty="0">
                <a:latin typeface="Arial"/>
                <a:ea typeface="+mj-lt"/>
                <a:cs typeface="+mj-lt"/>
              </a:rPr>
              <a:t> a Service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96" y="2011680"/>
            <a:ext cx="10100603" cy="47337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sz="2800" dirty="0">
                <a:latin typeface="Arial"/>
                <a:ea typeface="+mn-lt"/>
                <a:cs typeface="+mn-lt"/>
              </a:rPr>
              <a:t>Cloud-Computing-Dienst, der Benutzern Zugriff auf eine Datenbank bietet</a:t>
            </a:r>
            <a:endParaRPr lang="de-DE" sz="280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de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795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Database </a:t>
            </a:r>
            <a:r>
              <a:rPr lang="de-DE" err="1">
                <a:latin typeface="Arial"/>
                <a:ea typeface="+mj-lt"/>
                <a:cs typeface="+mj-lt"/>
              </a:rPr>
              <a:t>as</a:t>
            </a:r>
            <a:r>
              <a:rPr lang="de-DE" dirty="0">
                <a:latin typeface="Arial"/>
                <a:ea typeface="+mj-lt"/>
                <a:cs typeface="+mj-lt"/>
              </a:rPr>
              <a:t> a Service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96" y="2011680"/>
            <a:ext cx="10100603" cy="47337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sz="2800" dirty="0">
                <a:latin typeface="Arial"/>
                <a:ea typeface="+mn-lt"/>
                <a:cs typeface="+mn-lt"/>
              </a:rPr>
              <a:t>Cloud-Computing-Dienst, der Benutzern Zugriff auf eine Datenbank bietet</a:t>
            </a:r>
            <a:endParaRPr lang="de-DE" sz="280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" sz="2800" dirty="0">
                <a:latin typeface="Arial"/>
                <a:ea typeface="+mn-lt"/>
                <a:cs typeface="+mn-lt"/>
              </a:rPr>
              <a:t>Bieten die gleiche Funktionalität wie eine normale Datenbank</a:t>
            </a:r>
          </a:p>
          <a:p>
            <a:pPr>
              <a:buClr>
                <a:srgbClr val="FFFFFF"/>
              </a:buClr>
            </a:pPr>
            <a:endParaRPr lang="de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660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ea typeface="+mj-lt"/>
                <a:cs typeface="+mj-lt"/>
              </a:rPr>
              <a:t>Database </a:t>
            </a:r>
            <a:r>
              <a:rPr lang="de-DE" err="1">
                <a:latin typeface="Arial"/>
                <a:ea typeface="+mj-lt"/>
                <a:cs typeface="+mj-lt"/>
              </a:rPr>
              <a:t>as</a:t>
            </a:r>
            <a:r>
              <a:rPr lang="de-DE" dirty="0">
                <a:latin typeface="Arial"/>
                <a:ea typeface="+mj-lt"/>
                <a:cs typeface="+mj-lt"/>
              </a:rPr>
              <a:t> a Service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96" y="2011680"/>
            <a:ext cx="10100603" cy="47337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sz="2800" dirty="0">
                <a:latin typeface="Arial"/>
                <a:ea typeface="+mn-lt"/>
                <a:cs typeface="+mn-lt"/>
              </a:rPr>
              <a:t>Cloud-Computing-Dienst, der Benutzern Zugriff auf eine Datenbank bietet</a:t>
            </a:r>
            <a:endParaRPr lang="de-DE" sz="280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" sz="2800" dirty="0">
                <a:latin typeface="Arial"/>
                <a:ea typeface="+mn-lt"/>
                <a:cs typeface="+mn-lt"/>
              </a:rPr>
              <a:t>Bieten die gleiche Funktionalität wie eine normale Datenbank</a:t>
            </a:r>
          </a:p>
          <a:p>
            <a:pPr>
              <a:buClr>
                <a:srgbClr val="FFFFFF"/>
              </a:buClr>
            </a:pPr>
            <a:r>
              <a:rPr lang="de" sz="2800" dirty="0">
                <a:latin typeface="Arial"/>
                <a:ea typeface="+mn-lt"/>
                <a:cs typeface="+mn-lt"/>
              </a:rPr>
              <a:t>Cloud-Anbieterplattform für alle Back-End-Vorgänge verantwortlich:</a:t>
            </a:r>
          </a:p>
          <a:p>
            <a:pPr lvl="1">
              <a:buClr>
                <a:srgbClr val="FFFFFF"/>
              </a:buClr>
            </a:pPr>
            <a:r>
              <a:rPr lang="de" sz="2200" dirty="0">
                <a:latin typeface="Arial"/>
                <a:ea typeface="+mn-lt"/>
                <a:cs typeface="+mn-lt"/>
              </a:rPr>
              <a:t>Konfigurationsmanagement</a:t>
            </a:r>
          </a:p>
          <a:p>
            <a:pPr lvl="1">
              <a:buClr>
                <a:srgbClr val="FFFFFF"/>
              </a:buClr>
            </a:pPr>
            <a:r>
              <a:rPr lang="de" sz="2200" dirty="0">
                <a:latin typeface="Arial"/>
                <a:ea typeface="+mn-lt"/>
                <a:cs typeface="+mn-lt"/>
              </a:rPr>
              <a:t>Backups </a:t>
            </a:r>
          </a:p>
          <a:p>
            <a:pPr lvl="1">
              <a:buClr>
                <a:srgbClr val="FFFFFF"/>
              </a:buClr>
            </a:pPr>
            <a:r>
              <a:rPr lang="de" sz="2200" dirty="0">
                <a:latin typeface="Arial"/>
                <a:ea typeface="+mn-lt"/>
                <a:cs typeface="+mn-lt"/>
              </a:rPr>
              <a:t>Patches </a:t>
            </a:r>
          </a:p>
          <a:p>
            <a:pPr lvl="1">
              <a:buClr>
                <a:srgbClr val="FFFFFF"/>
              </a:buClr>
            </a:pPr>
            <a:r>
              <a:rPr lang="de" sz="2200" dirty="0">
                <a:latin typeface="Arial"/>
                <a:ea typeface="+mn-lt"/>
                <a:cs typeface="+mn-lt"/>
              </a:rPr>
              <a:t>Upgrades</a:t>
            </a:r>
          </a:p>
          <a:p>
            <a:pPr lvl="1">
              <a:buClr>
                <a:srgbClr val="FFFFFF"/>
              </a:buClr>
            </a:pPr>
            <a:r>
              <a:rPr lang="de" sz="2200" dirty="0">
                <a:latin typeface="Arial"/>
                <a:ea typeface="+mn-lt"/>
                <a:cs typeface="+mn-lt"/>
              </a:rPr>
              <a:t>Serviceüberwachung </a:t>
            </a:r>
          </a:p>
          <a:p>
            <a:pPr lvl="1">
              <a:buClr>
                <a:srgbClr val="FFFFFF"/>
              </a:buClr>
            </a:pPr>
            <a:r>
              <a:rPr lang="de" sz="2200" dirty="0">
                <a:latin typeface="Arial"/>
                <a:ea typeface="+mn-lt"/>
                <a:cs typeface="+mn-lt"/>
              </a:rPr>
              <a:t>und mehr</a:t>
            </a:r>
            <a:endParaRPr lang="de"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4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E2A39-E006-2C20-2677-FC7B2E0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3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>
                <a:latin typeface="Arial"/>
                <a:ea typeface="+mj-lt"/>
                <a:cs typeface="+mj-lt"/>
              </a:rPr>
              <a:t>relationale Datenbank 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AB6A6-6037-DE63-0289-A8ED823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7" y="2011680"/>
            <a:ext cx="4350754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Arial"/>
                <a:ea typeface="+mn-lt"/>
                <a:cs typeface="+mn-lt"/>
              </a:rPr>
              <a:t>Daten in Tabellen organisiert</a:t>
            </a:r>
          </a:p>
          <a:p>
            <a:pPr>
              <a:buClr>
                <a:srgbClr val="FFFFFF"/>
              </a:buClr>
            </a:pPr>
            <a:r>
              <a:rPr lang="de-DE">
                <a:latin typeface="Arial"/>
                <a:ea typeface="+mn-lt"/>
                <a:cs typeface="+mn-lt"/>
              </a:rPr>
              <a:t>Beziehungen zwischen den Tabellen werden durch Schlüssel definiert</a:t>
            </a:r>
          </a:p>
          <a:p>
            <a:pPr marL="0" indent="0">
              <a:buNone/>
            </a:pPr>
            <a:r>
              <a:rPr lang="de-DE" sz="2400">
                <a:latin typeface="Arial"/>
                <a:cs typeface="Arial"/>
              </a:rPr>
              <a:t>Wann sinnvoll:</a:t>
            </a:r>
          </a:p>
          <a:p>
            <a:r>
              <a:rPr lang="de-DE" sz="2400">
                <a:latin typeface="Arial"/>
                <a:ea typeface="+mn-lt"/>
                <a:cs typeface="+mn-lt"/>
              </a:rPr>
              <a:t>Komplexe Datenbeziehungen</a:t>
            </a:r>
            <a:endParaRPr lang="de-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Daten gut strukturiert und in Tabellen organisiert sind</a:t>
            </a:r>
            <a:endParaRPr lang="de-DE" sz="24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cs typeface="Arial"/>
              </a:rPr>
              <a:t>Flexibilität bei Abfragen</a:t>
            </a:r>
          </a:p>
          <a:p>
            <a:pPr marL="0" indent="0">
              <a:buNone/>
            </a:pPr>
            <a:endParaRPr lang="de-DE" sz="24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F616009-9176-5300-4257-21C4916D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14" y="1282209"/>
            <a:ext cx="7221448" cy="46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604F-0079-CC1D-02F8-DB89D79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" y="237284"/>
            <a:ext cx="4679058" cy="1508760"/>
          </a:xfrm>
        </p:spPr>
        <p:txBody>
          <a:bodyPr>
            <a:normAutofit/>
          </a:bodyPr>
          <a:lstStyle/>
          <a:p>
            <a:r>
              <a:rPr lang="de-DE" sz="3400" dirty="0">
                <a:latin typeface="Arial"/>
                <a:cs typeface="Arial"/>
              </a:rPr>
              <a:t>Vorteile Database </a:t>
            </a:r>
            <a:r>
              <a:rPr lang="de-DE" sz="3400" err="1">
                <a:latin typeface="Arial"/>
                <a:cs typeface="Arial"/>
              </a:rPr>
              <a:t>as</a:t>
            </a:r>
            <a:r>
              <a:rPr lang="de-DE" sz="3400" dirty="0">
                <a:latin typeface="Arial"/>
                <a:cs typeface="Arial"/>
              </a:rPr>
              <a:t> a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A99C0-3DD2-511C-6DAD-8E23A48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4" y="2011680"/>
            <a:ext cx="4098708" cy="4686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Übernimmt zeitaufwändige Aufgaben wie Konfiguration, Performance-Optimierung, Überwachung, Upgrades und Backups</a:t>
            </a:r>
            <a:endParaRPr lang="de-DE" sz="18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sz="18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sz="15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5C3AF9C-518E-7789-1598-C9F5A826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5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604F-0079-CC1D-02F8-DB89D79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" y="237284"/>
            <a:ext cx="4679058" cy="1508760"/>
          </a:xfrm>
        </p:spPr>
        <p:txBody>
          <a:bodyPr>
            <a:normAutofit/>
          </a:bodyPr>
          <a:lstStyle/>
          <a:p>
            <a:r>
              <a:rPr lang="de-DE" sz="3400" dirty="0">
                <a:latin typeface="Arial"/>
                <a:cs typeface="Arial"/>
              </a:rPr>
              <a:t>Vorteile Database </a:t>
            </a:r>
            <a:r>
              <a:rPr lang="de-DE" sz="3400" err="1">
                <a:latin typeface="Arial"/>
                <a:cs typeface="Arial"/>
              </a:rPr>
              <a:t>as</a:t>
            </a:r>
            <a:r>
              <a:rPr lang="de-DE" sz="3400" dirty="0">
                <a:latin typeface="Arial"/>
                <a:cs typeface="Arial"/>
              </a:rPr>
              <a:t> a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A99C0-3DD2-511C-6DAD-8E23A48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4" y="2011680"/>
            <a:ext cx="4098708" cy="4686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Übernimmt zeitaufwändige Aufgaben wie Konfiguration, Performance-Optimierung, Überwachung, Upgrades und Backups</a:t>
            </a:r>
            <a:endParaRPr lang="de-DE" sz="18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Intuitive Benutzeroberfläche, über die Sie Ihre Datenbank überwachen, Backups erstellen und verwalten können</a:t>
            </a:r>
          </a:p>
          <a:p>
            <a:pPr>
              <a:buClr>
                <a:srgbClr val="FFFFFF"/>
              </a:buClr>
            </a:pPr>
            <a:endParaRPr lang="de" sz="18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sz="15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5C3AF9C-518E-7789-1598-C9F5A826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0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604F-0079-CC1D-02F8-DB89D79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" y="237284"/>
            <a:ext cx="4679058" cy="1508760"/>
          </a:xfrm>
        </p:spPr>
        <p:txBody>
          <a:bodyPr>
            <a:normAutofit/>
          </a:bodyPr>
          <a:lstStyle/>
          <a:p>
            <a:r>
              <a:rPr lang="de-DE" sz="3400" dirty="0">
                <a:latin typeface="Arial"/>
                <a:cs typeface="Arial"/>
              </a:rPr>
              <a:t>Vorteile Database </a:t>
            </a:r>
            <a:r>
              <a:rPr lang="de-DE" sz="3400" err="1">
                <a:latin typeface="Arial"/>
                <a:cs typeface="Arial"/>
              </a:rPr>
              <a:t>as</a:t>
            </a:r>
            <a:r>
              <a:rPr lang="de-DE" sz="3400" dirty="0">
                <a:latin typeface="Arial"/>
                <a:cs typeface="Arial"/>
              </a:rPr>
              <a:t> a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A99C0-3DD2-511C-6DAD-8E23A48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4" y="2011680"/>
            <a:ext cx="4098708" cy="4686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Übernimmt zeitaufwändige Aufgaben wie Konfiguration, Performance-Optimierung, Überwachung, Upgrades und Backups</a:t>
            </a:r>
            <a:endParaRPr lang="de-DE" sz="18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Intuitive Benutzeroberfläche, über die Sie Ihre Datenbank überwachen, Backups erstellen und verwalten können</a:t>
            </a: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Automatisiert den Bereitstellungsprozesse</a:t>
            </a:r>
          </a:p>
          <a:p>
            <a:pPr>
              <a:buClr>
                <a:srgbClr val="FFFFFF"/>
              </a:buClr>
            </a:pPr>
            <a:endParaRPr lang="de" sz="18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sz="15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5C3AF9C-518E-7789-1598-C9F5A826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20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604F-0079-CC1D-02F8-DB89D79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" y="237284"/>
            <a:ext cx="4679058" cy="1508760"/>
          </a:xfrm>
        </p:spPr>
        <p:txBody>
          <a:bodyPr>
            <a:normAutofit/>
          </a:bodyPr>
          <a:lstStyle/>
          <a:p>
            <a:r>
              <a:rPr lang="de-DE" sz="3400" dirty="0">
                <a:latin typeface="Arial"/>
                <a:cs typeface="Arial"/>
              </a:rPr>
              <a:t>Vorteile Database </a:t>
            </a:r>
            <a:r>
              <a:rPr lang="de-DE" sz="3400" err="1">
                <a:latin typeface="Arial"/>
                <a:cs typeface="Arial"/>
              </a:rPr>
              <a:t>as</a:t>
            </a:r>
            <a:r>
              <a:rPr lang="de-DE" sz="3400" dirty="0">
                <a:latin typeface="Arial"/>
                <a:cs typeface="Arial"/>
              </a:rPr>
              <a:t> a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A99C0-3DD2-511C-6DAD-8E23A48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4" y="2011680"/>
            <a:ext cx="4098708" cy="4686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Übernimmt zeitaufwändige Aufgaben wie Konfiguration, Performance-Optimierung, Überwachung, Upgrades und Backups</a:t>
            </a:r>
            <a:endParaRPr lang="de-DE" sz="18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Intuitive Benutzeroberfläche, über die Sie Ihre Datenbank überwachen, Backups erstellen und verwalten können</a:t>
            </a: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Automatisiert den Bereitstellungsprozesse</a:t>
            </a: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Hohe Verfügbarkeit und Skalierbarkeit</a:t>
            </a:r>
          </a:p>
          <a:p>
            <a:pPr>
              <a:buClr>
                <a:srgbClr val="FFFFFF"/>
              </a:buClr>
            </a:pPr>
            <a:endParaRPr lang="de" sz="15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5C3AF9C-518E-7789-1598-C9F5A826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99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604F-0079-CC1D-02F8-DB89D79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" y="237284"/>
            <a:ext cx="4679058" cy="1508760"/>
          </a:xfrm>
        </p:spPr>
        <p:txBody>
          <a:bodyPr>
            <a:normAutofit/>
          </a:bodyPr>
          <a:lstStyle/>
          <a:p>
            <a:r>
              <a:rPr lang="de-DE" sz="3400" dirty="0">
                <a:latin typeface="Arial"/>
                <a:cs typeface="Arial"/>
              </a:rPr>
              <a:t>Vorteile Database </a:t>
            </a:r>
            <a:r>
              <a:rPr lang="de-DE" sz="3400" err="1">
                <a:latin typeface="Arial"/>
                <a:cs typeface="Arial"/>
              </a:rPr>
              <a:t>as</a:t>
            </a:r>
            <a:r>
              <a:rPr lang="de-DE" sz="3400" dirty="0">
                <a:latin typeface="Arial"/>
                <a:cs typeface="Arial"/>
              </a:rPr>
              <a:t> a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A99C0-3DD2-511C-6DAD-8E23A48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4" y="2011680"/>
            <a:ext cx="4098708" cy="4686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Übernimmt zeitaufwändige Aufgaben wie Konfiguration, Performance-Optimierung, Überwachung, Upgrades und Backups</a:t>
            </a:r>
            <a:endParaRPr lang="de-DE" sz="18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Intuitive Benutzeroberfläche, über die Sie Ihre Datenbank überwachen, Backups erstellen und verwalten können</a:t>
            </a: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Automatisiert den Bereitstellungsprozesse</a:t>
            </a: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Hohe Verfügbarkeit und Skalierbarkeit</a:t>
            </a:r>
          </a:p>
          <a:p>
            <a:pPr>
              <a:buClr>
                <a:srgbClr val="FFFFFF"/>
              </a:buClr>
            </a:pPr>
            <a:r>
              <a:rPr lang="de" sz="1800" dirty="0">
                <a:latin typeface="Arial"/>
                <a:ea typeface="+mn-lt"/>
                <a:cs typeface="+mn-lt"/>
              </a:rPr>
              <a:t>Delegiert Sicherheitsaufgaben an den Cloud-Anbieter</a:t>
            </a:r>
            <a:endParaRPr lang="de" sz="18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sz="15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5C3AF9C-518E-7789-1598-C9F5A826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64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64955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Arial"/>
                <a:cs typeface="Arial"/>
              </a:rPr>
              <a:t>Amazon RDS </a:t>
            </a:r>
            <a:r>
              <a:rPr lang="de-DE" sz="2400" b="1" err="1">
                <a:latin typeface="Arial"/>
                <a:cs typeface="Arial"/>
              </a:rPr>
              <a:t>for</a:t>
            </a:r>
            <a:r>
              <a:rPr lang="de-DE" sz="2400" b="1" dirty="0">
                <a:latin typeface="Arial"/>
                <a:cs typeface="Arial"/>
              </a:rPr>
              <a:t> PostgreSQL</a:t>
            </a:r>
          </a:p>
          <a:p>
            <a:pPr marL="0" indent="0">
              <a:buClr>
                <a:srgbClr val="FFFFFF"/>
              </a:buClr>
              <a:buNone/>
            </a:pPr>
            <a:endParaRPr lang="de-DE" sz="2400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71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64955" cy="46399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>
                <a:latin typeface="Arial"/>
                <a:cs typeface="Arial"/>
              </a:rPr>
              <a:t>Amazon RDS </a:t>
            </a:r>
            <a:r>
              <a:rPr lang="de-DE" sz="2400" b="1" err="1">
                <a:latin typeface="Arial"/>
                <a:cs typeface="Arial"/>
              </a:rPr>
              <a:t>for</a:t>
            </a:r>
            <a:r>
              <a:rPr lang="de-DE" sz="2400" b="1" dirty="0">
                <a:latin typeface="Arial"/>
                <a:cs typeface="Arial"/>
              </a:rPr>
              <a:t> PostgreSQL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 b="1" dirty="0">
                <a:latin typeface="Arial"/>
                <a:cs typeface="Arial"/>
              </a:rPr>
              <a:t>Preis:</a:t>
            </a:r>
          </a:p>
          <a:p>
            <a:pPr marL="0" indent="0">
              <a:buNone/>
            </a:pPr>
            <a:r>
              <a:rPr lang="de-DE" sz="2400" dirty="0">
                <a:latin typeface="Arial"/>
                <a:cs typeface="Arial"/>
              </a:rPr>
              <a:t>Bezahl was du verbrauchst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Keine Mindestgebühr</a:t>
            </a:r>
            <a:endParaRPr lang="de-DE" sz="2400" dirty="0">
              <a:latin typeface="Arial"/>
              <a:cs typeface="Arial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Zwei Arten von Instanzen:</a:t>
            </a:r>
            <a:endParaRPr lang="de" sz="2400">
              <a:latin typeface="Arial"/>
              <a:cs typeface="Arial"/>
            </a:endParaRPr>
          </a:p>
          <a:p>
            <a:pPr lvl="1">
              <a:buClr>
                <a:srgbClr val="FFFFFF"/>
              </a:buClr>
            </a:pPr>
            <a:r>
              <a:rPr lang="de" dirty="0">
                <a:latin typeface="Arial"/>
                <a:ea typeface="+mn-lt"/>
                <a:cs typeface="+mn-lt"/>
              </a:rPr>
              <a:t>Rechenkapazität stundenweise bezahlen</a:t>
            </a:r>
            <a:endParaRPr lang="de">
              <a:latin typeface="Arial"/>
              <a:cs typeface="Arial"/>
            </a:endParaRPr>
          </a:p>
          <a:p>
            <a:pPr lvl="1">
              <a:buClr>
                <a:srgbClr val="FFFFFF"/>
              </a:buClr>
            </a:pPr>
            <a:r>
              <a:rPr lang="de" dirty="0">
                <a:latin typeface="Arial"/>
                <a:ea typeface="+mn-lt"/>
                <a:cs typeface="+mn-lt"/>
              </a:rPr>
              <a:t>DB-Instanz für eine Laufzeit reservieren</a:t>
            </a:r>
            <a:endParaRPr lang="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49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64955" cy="46399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>
                <a:latin typeface="Arial"/>
                <a:cs typeface="Arial"/>
              </a:rPr>
              <a:t>Amazon RDS </a:t>
            </a:r>
            <a:r>
              <a:rPr lang="de-DE" sz="2400" b="1" err="1">
                <a:latin typeface="Arial"/>
                <a:cs typeface="Arial"/>
              </a:rPr>
              <a:t>for</a:t>
            </a:r>
            <a:r>
              <a:rPr lang="de-DE" sz="2400" b="1" dirty="0">
                <a:latin typeface="Arial"/>
                <a:cs typeface="Arial"/>
              </a:rPr>
              <a:t> PostgreSQL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 b="1" dirty="0">
                <a:latin typeface="Arial"/>
                <a:cs typeface="Arial"/>
              </a:rPr>
              <a:t>Preis:</a:t>
            </a:r>
          </a:p>
          <a:p>
            <a:pPr marL="0" indent="0">
              <a:buNone/>
            </a:pPr>
            <a:r>
              <a:rPr lang="de-DE" sz="2400" dirty="0">
                <a:latin typeface="Arial"/>
                <a:cs typeface="Arial"/>
              </a:rPr>
              <a:t>Bezahl was du verbrauchst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Keine Mindestgebühr</a:t>
            </a:r>
            <a:endParaRPr lang="de-DE" sz="2400" dirty="0">
              <a:latin typeface="Arial"/>
              <a:cs typeface="Arial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Zwei Arten von Instanzen:</a:t>
            </a:r>
            <a:endParaRPr lang="de" sz="2400">
              <a:latin typeface="Arial"/>
              <a:cs typeface="Arial"/>
            </a:endParaRPr>
          </a:p>
          <a:p>
            <a:pPr lvl="1">
              <a:buClr>
                <a:srgbClr val="FFFFFF"/>
              </a:buClr>
            </a:pPr>
            <a:r>
              <a:rPr lang="de" dirty="0">
                <a:latin typeface="Arial"/>
                <a:ea typeface="+mn-lt"/>
                <a:cs typeface="+mn-lt"/>
              </a:rPr>
              <a:t>Rechenkapazität stundenweise bezahlen</a:t>
            </a:r>
            <a:endParaRPr lang="de">
              <a:latin typeface="Arial"/>
              <a:cs typeface="Arial"/>
            </a:endParaRPr>
          </a:p>
          <a:p>
            <a:pPr lvl="1">
              <a:buClr>
                <a:srgbClr val="FFFFFF"/>
              </a:buClr>
            </a:pPr>
            <a:r>
              <a:rPr lang="de" dirty="0">
                <a:latin typeface="Arial"/>
                <a:ea typeface="+mn-lt"/>
                <a:cs typeface="+mn-lt"/>
              </a:rPr>
              <a:t>DB-Instanz für eine Laufzeit reservieren</a:t>
            </a:r>
            <a:endParaRPr lang="de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4DA2946-D293-0F17-DB59-133F4F67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3" y="223496"/>
            <a:ext cx="6315888" cy="65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7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2" y="2011680"/>
            <a:ext cx="4180770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400" b="1" dirty="0">
                <a:latin typeface="Arial"/>
                <a:cs typeface="Arial"/>
              </a:rPr>
              <a:t>Google Cloud SQL </a:t>
            </a:r>
            <a:r>
              <a:rPr lang="de-DE" sz="2400" b="1" dirty="0" err="1">
                <a:latin typeface="Arial"/>
                <a:cs typeface="Arial"/>
              </a:rPr>
              <a:t>for</a:t>
            </a:r>
            <a:r>
              <a:rPr lang="de-DE" sz="2400" b="1" dirty="0">
                <a:latin typeface="Arial"/>
                <a:cs typeface="Arial"/>
              </a:rPr>
              <a:t> PostgreSQL</a:t>
            </a:r>
          </a:p>
          <a:p>
            <a:pPr marL="0" indent="0">
              <a:buClr>
                <a:srgbClr val="FFFFFF"/>
              </a:buClr>
              <a:buNone/>
            </a:pPr>
            <a:endParaRPr lang="de-DE" sz="2400" b="1" dirty="0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628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2" y="2011680"/>
            <a:ext cx="4180770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400" b="1" dirty="0">
                <a:latin typeface="Arial"/>
                <a:cs typeface="Arial"/>
              </a:rPr>
              <a:t>Google Cloud SQL </a:t>
            </a:r>
            <a:r>
              <a:rPr lang="de-DE" sz="2400" b="1" dirty="0" err="1">
                <a:latin typeface="Arial"/>
                <a:cs typeface="Arial"/>
              </a:rPr>
              <a:t>for</a:t>
            </a:r>
            <a:r>
              <a:rPr lang="de-DE" sz="2400" b="1" dirty="0">
                <a:latin typeface="Arial"/>
                <a:cs typeface="Arial"/>
              </a:rPr>
              <a:t> PostgreSQL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 b="1" dirty="0">
                <a:latin typeface="Arial"/>
                <a:cs typeface="Arial"/>
              </a:rPr>
              <a:t>Preis: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Cloud SQL für PostgreSQL setzen sich aus den folgenden Gebühren zusammen:</a:t>
            </a:r>
            <a:endParaRPr lang="de" sz="2400" dirty="0">
              <a:latin typeface="Arial"/>
            </a:endParaRPr>
          </a:p>
          <a:p>
            <a:r>
              <a:rPr lang="de" dirty="0">
                <a:latin typeface="Arial"/>
                <a:ea typeface="+mn-lt"/>
                <a:cs typeface="+mn-lt"/>
              </a:rPr>
              <a:t>Instance</a:t>
            </a:r>
            <a:endParaRPr lang="de-DE">
              <a:latin typeface="Arial"/>
              <a:ea typeface="+mn-lt"/>
              <a:cs typeface="+mn-lt"/>
            </a:endParaRPr>
          </a:p>
          <a:p>
            <a:r>
              <a:rPr lang="de" dirty="0">
                <a:latin typeface="Arial"/>
                <a:ea typeface="+mn-lt"/>
                <a:cs typeface="+mn-lt"/>
              </a:rPr>
              <a:t>CPU and Memory</a:t>
            </a:r>
            <a:endParaRPr lang="de">
              <a:latin typeface="Arial"/>
              <a:cs typeface="Arial"/>
            </a:endParaRPr>
          </a:p>
          <a:p>
            <a:r>
              <a:rPr lang="de" dirty="0">
                <a:latin typeface="Arial"/>
                <a:ea typeface="+mn-lt"/>
                <a:cs typeface="+mn-lt"/>
              </a:rPr>
              <a:t>Storage and Networking</a:t>
            </a:r>
            <a:endParaRPr lang="de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8" y="284176"/>
            <a:ext cx="4188643" cy="1508760"/>
          </a:xfrm>
        </p:spPr>
        <p:txBody>
          <a:bodyPr>
            <a:normAutofit/>
          </a:bodyPr>
          <a:lstStyle/>
          <a:p>
            <a:r>
              <a:rPr lang="de-DE" sz="3700">
                <a:latin typeface="Arial"/>
                <a:ea typeface="+mj-lt"/>
                <a:cs typeface="+mj-lt"/>
              </a:rPr>
              <a:t>hierarchische Datenbank</a:t>
            </a:r>
            <a:endParaRPr lang="de-DE" sz="37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10017-E6AF-4975-D3A7-513FCE92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8" y="2011680"/>
            <a:ext cx="4438677" cy="479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Daten in einer Baumstruktur gespeichert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Jede Entität genau einen übergeordneten Knoten </a:t>
            </a:r>
          </a:p>
          <a:p>
            <a:pPr marL="0" indent="0">
              <a:buClr>
                <a:srgbClr val="FFFFFF"/>
              </a:buClr>
              <a:buNone/>
            </a:pPr>
            <a:endParaRPr lang="de-DE" sz="24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A05CB470-985A-D0A8-DA8A-F2E3AEB3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68" y="1472658"/>
            <a:ext cx="7573139" cy="43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12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2" y="2011680"/>
            <a:ext cx="4180770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400" b="1" dirty="0">
                <a:latin typeface="Arial"/>
                <a:cs typeface="Arial"/>
              </a:rPr>
              <a:t>Google Cloud SQL </a:t>
            </a:r>
            <a:r>
              <a:rPr lang="de-DE" sz="2400" b="1" dirty="0" err="1">
                <a:latin typeface="Arial"/>
                <a:cs typeface="Arial"/>
              </a:rPr>
              <a:t>for</a:t>
            </a:r>
            <a:r>
              <a:rPr lang="de-DE" sz="2400" b="1" dirty="0">
                <a:latin typeface="Arial"/>
                <a:cs typeface="Arial"/>
              </a:rPr>
              <a:t> PostgreSQL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 b="1" dirty="0">
                <a:latin typeface="Arial"/>
                <a:cs typeface="Arial"/>
              </a:rPr>
              <a:t>Preis:</a:t>
            </a:r>
          </a:p>
          <a:p>
            <a:pPr marL="0" indent="0">
              <a:buNone/>
            </a:pPr>
            <a:r>
              <a:rPr lang="de" sz="2400" dirty="0">
                <a:latin typeface="Arial"/>
                <a:ea typeface="+mn-lt"/>
                <a:cs typeface="+mn-lt"/>
              </a:rPr>
              <a:t>Cloud SQL für PostgreSQL setzen sich aus den folgenden Gebühren zusammen:</a:t>
            </a:r>
            <a:endParaRPr lang="de" sz="2400" dirty="0">
              <a:latin typeface="Arial"/>
            </a:endParaRPr>
          </a:p>
          <a:p>
            <a:r>
              <a:rPr lang="de" dirty="0">
                <a:latin typeface="Arial"/>
                <a:ea typeface="+mn-lt"/>
                <a:cs typeface="+mn-lt"/>
              </a:rPr>
              <a:t>Instance</a:t>
            </a:r>
            <a:endParaRPr lang="de-DE">
              <a:latin typeface="Arial"/>
              <a:ea typeface="+mn-lt"/>
              <a:cs typeface="+mn-lt"/>
            </a:endParaRPr>
          </a:p>
          <a:p>
            <a:r>
              <a:rPr lang="de" dirty="0">
                <a:latin typeface="Arial"/>
                <a:ea typeface="+mn-lt"/>
                <a:cs typeface="+mn-lt"/>
              </a:rPr>
              <a:t>CPU and Memory</a:t>
            </a:r>
            <a:endParaRPr lang="de">
              <a:latin typeface="Arial"/>
              <a:cs typeface="Arial"/>
            </a:endParaRPr>
          </a:p>
          <a:p>
            <a:r>
              <a:rPr lang="de" dirty="0">
                <a:latin typeface="Arial"/>
                <a:ea typeface="+mn-lt"/>
                <a:cs typeface="+mn-lt"/>
              </a:rPr>
              <a:t>Storage and Networking</a:t>
            </a:r>
            <a:endParaRPr lang="de">
              <a:latin typeface="Arial"/>
              <a:cs typeface="Arial"/>
            </a:endParaRPr>
          </a:p>
          <a:p>
            <a:pPr marL="0" indent="0">
              <a:buClr>
                <a:prstClr val="white"/>
              </a:buClr>
              <a:buNone/>
            </a:pPr>
            <a:endParaRPr lang="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50B7A81E-52AE-FE72-8B70-5E2F18F8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175958"/>
            <a:ext cx="6096000" cy="66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7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9" y="2011680"/>
            <a:ext cx="4555907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800" b="1" err="1">
                <a:latin typeface="Arial"/>
                <a:cs typeface="Arial"/>
              </a:rPr>
              <a:t>EnterpriseDB</a:t>
            </a:r>
            <a:r>
              <a:rPr lang="de-DE" sz="2800" b="1" dirty="0">
                <a:latin typeface="Arial"/>
                <a:cs typeface="Arial"/>
              </a:rPr>
              <a:t> Cloud Database</a:t>
            </a:r>
          </a:p>
          <a:p>
            <a:pPr marL="0" indent="0">
              <a:buClr>
                <a:srgbClr val="FFFFFF"/>
              </a:buClr>
              <a:buNone/>
            </a:pPr>
            <a:endParaRPr lang="de-DE" sz="2800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24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9" y="2011680"/>
            <a:ext cx="4555907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800" b="1" dirty="0" err="1">
                <a:latin typeface="Arial"/>
                <a:cs typeface="Arial"/>
              </a:rPr>
              <a:t>EnterpriseDB</a:t>
            </a:r>
            <a:r>
              <a:rPr lang="de-DE" sz="2800" b="1" dirty="0">
                <a:latin typeface="Arial"/>
                <a:cs typeface="Arial"/>
              </a:rPr>
              <a:t> Cloud Database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800" b="1" dirty="0">
                <a:latin typeface="Arial"/>
                <a:cs typeface="Arial"/>
              </a:rPr>
              <a:t>Preis:</a:t>
            </a:r>
          </a:p>
          <a:p>
            <a:pPr marL="0" indent="0">
              <a:buNone/>
            </a:pPr>
            <a:r>
              <a:rPr lang="de-DE" sz="2800" dirty="0">
                <a:latin typeface="Arial"/>
                <a:cs typeface="Arial"/>
              </a:rPr>
              <a:t>Zwei Versionen:</a:t>
            </a:r>
            <a:endParaRPr lang="de" sz="2800">
              <a:latin typeface="Arial"/>
              <a:cs typeface="Arial"/>
            </a:endParaRPr>
          </a:p>
          <a:p>
            <a:pPr marL="342900" indent="-342900"/>
            <a:r>
              <a:rPr lang="de" dirty="0">
                <a:latin typeface="Arial"/>
                <a:ea typeface="+mn-lt"/>
                <a:cs typeface="+mn-lt"/>
              </a:rPr>
              <a:t>Community-Version von PostgreSQL </a:t>
            </a:r>
            <a:endParaRPr lang="de" dirty="0">
              <a:latin typeface="Arial"/>
              <a:cs typeface="Arial"/>
            </a:endParaRPr>
          </a:p>
          <a:p>
            <a:pPr marL="342900" indent="-342900">
              <a:buClr>
                <a:srgbClr val="FFFFFF"/>
              </a:buClr>
            </a:pPr>
            <a:r>
              <a:rPr lang="de" dirty="0" err="1">
                <a:latin typeface="Arial"/>
                <a:ea typeface="+mn-lt"/>
                <a:cs typeface="+mn-lt"/>
              </a:rPr>
              <a:t>Postgres</a:t>
            </a:r>
            <a:r>
              <a:rPr lang="de" dirty="0">
                <a:latin typeface="Arial"/>
                <a:ea typeface="+mn-lt"/>
                <a:cs typeface="+mn-lt"/>
              </a:rPr>
              <a:t> Plus </a:t>
            </a:r>
            <a:r>
              <a:rPr lang="de" dirty="0" err="1">
                <a:latin typeface="Arial"/>
                <a:ea typeface="+mn-lt"/>
                <a:cs typeface="+mn-lt"/>
              </a:rPr>
              <a:t>Advanced</a:t>
            </a:r>
            <a:r>
              <a:rPr lang="de" dirty="0">
                <a:latin typeface="Arial"/>
                <a:ea typeface="+mn-lt"/>
                <a:cs typeface="+mn-lt"/>
              </a:rPr>
              <a:t> Server (Viele weitere Leistungsfunktionen)</a:t>
            </a: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17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85CFB-D86F-4642-B132-D8B2779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DBaas</a:t>
            </a:r>
            <a:r>
              <a:rPr lang="de-DE" dirty="0">
                <a:latin typeface="Arial"/>
                <a:cs typeface="Arial"/>
              </a:rPr>
              <a:t> Anbieter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5B02D-27F1-B8F0-7E28-8DEC908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9" y="2011680"/>
            <a:ext cx="4555907" cy="463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sz="2800" b="1" dirty="0" err="1">
                <a:latin typeface="Arial"/>
                <a:cs typeface="Arial"/>
              </a:rPr>
              <a:t>EnterpriseDB</a:t>
            </a:r>
            <a:r>
              <a:rPr lang="de-DE" sz="2800" b="1" dirty="0">
                <a:latin typeface="Arial"/>
                <a:cs typeface="Arial"/>
              </a:rPr>
              <a:t> Cloud Database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800" b="1" dirty="0">
                <a:latin typeface="Arial"/>
                <a:cs typeface="Arial"/>
              </a:rPr>
              <a:t>Preis:</a:t>
            </a:r>
          </a:p>
          <a:p>
            <a:pPr marL="0" indent="0">
              <a:buNone/>
            </a:pPr>
            <a:r>
              <a:rPr lang="de-DE" sz="2800" dirty="0">
                <a:latin typeface="Arial"/>
                <a:cs typeface="Arial"/>
              </a:rPr>
              <a:t>Zwei Versionen:</a:t>
            </a:r>
            <a:endParaRPr lang="de" sz="2800">
              <a:latin typeface="Arial"/>
              <a:cs typeface="Arial"/>
            </a:endParaRPr>
          </a:p>
          <a:p>
            <a:pPr marL="342900" indent="-342900"/>
            <a:r>
              <a:rPr lang="de" dirty="0">
                <a:latin typeface="Arial"/>
                <a:ea typeface="+mn-lt"/>
                <a:cs typeface="+mn-lt"/>
              </a:rPr>
              <a:t>Community-Version von PostgreSQL </a:t>
            </a:r>
            <a:endParaRPr lang="de" dirty="0">
              <a:latin typeface="Arial"/>
              <a:cs typeface="Arial"/>
            </a:endParaRPr>
          </a:p>
          <a:p>
            <a:pPr marL="342900" indent="-342900">
              <a:buClr>
                <a:srgbClr val="FFFFFF"/>
              </a:buClr>
            </a:pPr>
            <a:r>
              <a:rPr lang="de" dirty="0" err="1">
                <a:latin typeface="Arial"/>
                <a:ea typeface="+mn-lt"/>
                <a:cs typeface="+mn-lt"/>
              </a:rPr>
              <a:t>Postgres</a:t>
            </a:r>
            <a:r>
              <a:rPr lang="de" dirty="0">
                <a:latin typeface="Arial"/>
                <a:ea typeface="+mn-lt"/>
                <a:cs typeface="+mn-lt"/>
              </a:rPr>
              <a:t> Plus </a:t>
            </a:r>
            <a:r>
              <a:rPr lang="de" dirty="0" err="1">
                <a:latin typeface="Arial"/>
                <a:ea typeface="+mn-lt"/>
                <a:cs typeface="+mn-lt"/>
              </a:rPr>
              <a:t>Advanced</a:t>
            </a:r>
            <a:r>
              <a:rPr lang="de" dirty="0">
                <a:latin typeface="Arial"/>
                <a:ea typeface="+mn-lt"/>
                <a:cs typeface="+mn-lt"/>
              </a:rPr>
              <a:t> Server (Viele weitere Leistungsfunktionen)</a:t>
            </a: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de-DE" b="1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999031CD-1B0E-3975-AA50-79C59648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92" y="137977"/>
            <a:ext cx="5287107" cy="64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5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33DB-08F6-B3D5-EB0D-185E4503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Wann macht DBAAS Sinn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51163-1694-B047-B868-C3DABE92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000" dirty="0">
                <a:latin typeface="Arial"/>
                <a:ea typeface="+mn-lt"/>
                <a:cs typeface="+mn-lt"/>
              </a:rPr>
              <a:t>Start-ups und kleine Unternehmen</a:t>
            </a:r>
          </a:p>
          <a:p>
            <a:pPr>
              <a:buClr>
                <a:srgbClr val="FFFFFF"/>
              </a:buClr>
            </a:pPr>
            <a:r>
              <a:rPr lang="de-DE" sz="3000" dirty="0">
                <a:latin typeface="Arial"/>
                <a:ea typeface="+mn-lt"/>
                <a:cs typeface="+mn-lt"/>
              </a:rPr>
              <a:t>Projekte mit kurzfristigem Bedarf</a:t>
            </a:r>
          </a:p>
          <a:p>
            <a:pPr>
              <a:buClr>
                <a:srgbClr val="FFFFFF"/>
              </a:buClr>
            </a:pPr>
            <a:r>
              <a:rPr lang="de-DE" sz="3000" dirty="0">
                <a:latin typeface="Arial"/>
                <a:ea typeface="+mn-lt"/>
                <a:cs typeface="+mn-lt"/>
              </a:rPr>
              <a:t>Testumgebungen und Entwicklung</a:t>
            </a:r>
          </a:p>
        </p:txBody>
      </p:sp>
    </p:spTree>
    <p:extLst>
      <p:ext uri="{BB962C8B-B14F-4D97-AF65-F5344CB8AC3E}">
        <p14:creationId xmlns:p14="http://schemas.microsoft.com/office/powerpoint/2010/main" val="39519640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Quellen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  <a:hlinkClick r:id="rId2"/>
              </a:rPr>
              <a:t>https://microservices.io/patterns/data/database-per-service.html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  <a:hlinkClick r:id="rId3"/>
              </a:rPr>
              <a:t>https://www.infoworld.com/article/3236291/database/how-to-choose-a-database-for-your-microservices.html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  <a:hlinkClick r:id="rId4"/>
              </a:rPr>
              <a:t>https://medium.com/@nathankpeck/microservice-principles-decentralized-data-management-4adaceea173f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  <a:hlinkClick r:id="rId5"/>
              </a:rPr>
              <a:t>https://www.stratoscale.com/blog/dbaas/what-is-database-as-a-service/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</a:rPr>
              <a:t>https://severalnines.com/database-blog/best-dbaas-solutions-postgresql</a:t>
            </a:r>
          </a:p>
        </p:txBody>
      </p:sp>
    </p:spTree>
    <p:extLst>
      <p:ext uri="{BB962C8B-B14F-4D97-AF65-F5344CB8AC3E}">
        <p14:creationId xmlns:p14="http://schemas.microsoft.com/office/powerpoint/2010/main" val="30262059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C684A-5ED0-16A2-ED7E-27CAF7E0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65" y="3229021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de-DE" sz="8800"/>
              <a:t>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8" y="284176"/>
            <a:ext cx="4188643" cy="1508760"/>
          </a:xfrm>
        </p:spPr>
        <p:txBody>
          <a:bodyPr>
            <a:normAutofit/>
          </a:bodyPr>
          <a:lstStyle/>
          <a:p>
            <a:r>
              <a:rPr lang="de-DE" sz="3700">
                <a:latin typeface="Arial"/>
                <a:ea typeface="+mj-lt"/>
                <a:cs typeface="+mj-lt"/>
              </a:rPr>
              <a:t>hierarchische Datenbank</a:t>
            </a:r>
            <a:endParaRPr lang="de-DE" sz="37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10017-E6AF-4975-D3A7-513FCE92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8" y="2011680"/>
            <a:ext cx="4438677" cy="479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Daten in einer Baumstruktur gespeichert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Jede Entität genau einen übergeordneten Knoten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>
                <a:latin typeface="Arial"/>
                <a:ea typeface="+mn-lt"/>
                <a:cs typeface="+mn-lt"/>
              </a:rPr>
              <a:t>Wann </a:t>
            </a:r>
            <a:r>
              <a:rPr lang="de-DE" sz="2400" err="1">
                <a:latin typeface="Arial"/>
                <a:ea typeface="+mn-lt"/>
                <a:cs typeface="+mn-lt"/>
              </a:rPr>
              <a:t>sinvoll</a:t>
            </a:r>
            <a:r>
              <a:rPr lang="de-DE" sz="2400">
                <a:latin typeface="Arial"/>
                <a:ea typeface="+mn-lt"/>
                <a:cs typeface="+mn-lt"/>
              </a:rPr>
              <a:t>:</a:t>
            </a:r>
          </a:p>
          <a:p>
            <a:pPr marL="342900" indent="-342900"/>
            <a:r>
              <a:rPr lang="de-DE" sz="2400">
                <a:latin typeface="Arial"/>
                <a:ea typeface="+mn-lt"/>
                <a:cs typeface="+mn-lt"/>
              </a:rPr>
              <a:t>Wenn Daten hierarchische Struktur aufweisen</a:t>
            </a:r>
            <a:endParaRPr lang="de-DE" sz="2400">
              <a:latin typeface="Arial"/>
              <a:cs typeface="Arial"/>
            </a:endParaRPr>
          </a:p>
          <a:p>
            <a:pPr marL="342900" indent="-342900"/>
            <a:endParaRPr lang="de-DE" sz="24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A05CB470-985A-D0A8-DA8A-F2E3AEB3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68" y="1472658"/>
            <a:ext cx="7573139" cy="43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DD0C-1670-B136-A37D-463C44B9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8" y="284176"/>
            <a:ext cx="4188643" cy="1508760"/>
          </a:xfrm>
        </p:spPr>
        <p:txBody>
          <a:bodyPr>
            <a:normAutofit/>
          </a:bodyPr>
          <a:lstStyle/>
          <a:p>
            <a:r>
              <a:rPr lang="de-DE" sz="3700">
                <a:latin typeface="Arial"/>
                <a:ea typeface="+mj-lt"/>
                <a:cs typeface="+mj-lt"/>
              </a:rPr>
              <a:t>hierarchische Datenbank</a:t>
            </a:r>
            <a:endParaRPr lang="de-DE" sz="37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10017-E6AF-4975-D3A7-513FCE92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8" y="2011680"/>
            <a:ext cx="4438677" cy="479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Arial"/>
                <a:ea typeface="+mn-lt"/>
                <a:cs typeface="+mn-lt"/>
              </a:rPr>
              <a:t>Daten in einer Baumstruktur gespeichert</a:t>
            </a:r>
          </a:p>
          <a:p>
            <a:pPr>
              <a:buClr>
                <a:srgbClr val="FFFFFF"/>
              </a:buClr>
            </a:pPr>
            <a:r>
              <a:rPr lang="de-DE" sz="2400">
                <a:latin typeface="Arial"/>
                <a:ea typeface="+mn-lt"/>
                <a:cs typeface="+mn-lt"/>
              </a:rPr>
              <a:t>Jede Entität genau einen übergeordneten Knoten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2400">
                <a:latin typeface="Arial"/>
                <a:ea typeface="+mn-lt"/>
                <a:cs typeface="+mn-lt"/>
              </a:rPr>
              <a:t>Wann </a:t>
            </a:r>
            <a:r>
              <a:rPr lang="de-DE" sz="2400" err="1">
                <a:latin typeface="Arial"/>
                <a:ea typeface="+mn-lt"/>
                <a:cs typeface="+mn-lt"/>
              </a:rPr>
              <a:t>sinvoll</a:t>
            </a:r>
            <a:r>
              <a:rPr lang="de-DE" sz="2400">
                <a:latin typeface="Arial"/>
                <a:ea typeface="+mn-lt"/>
                <a:cs typeface="+mn-lt"/>
              </a:rPr>
              <a:t>:</a:t>
            </a:r>
          </a:p>
          <a:p>
            <a:pPr marL="342900" indent="-342900"/>
            <a:r>
              <a:rPr lang="de-DE" sz="2400">
                <a:latin typeface="Arial"/>
                <a:ea typeface="+mn-lt"/>
                <a:cs typeface="+mn-lt"/>
              </a:rPr>
              <a:t>Wenn Daten hierarchische Struktur aufweisen</a:t>
            </a:r>
            <a:endParaRPr lang="de-DE" sz="2400">
              <a:latin typeface="Arial"/>
              <a:cs typeface="Arial"/>
            </a:endParaRPr>
          </a:p>
          <a:p>
            <a:pPr marL="342900" indent="-342900"/>
            <a:r>
              <a:rPr lang="de-DE" sz="2400">
                <a:latin typeface="Arial"/>
                <a:ea typeface="+mn-lt"/>
                <a:cs typeface="+mn-lt"/>
              </a:rPr>
              <a:t>Einfache Datenstruktur (wenige Änderungen in der Hierarchie)</a:t>
            </a:r>
          </a:p>
          <a:p>
            <a:pPr marL="342900" indent="-342900"/>
            <a:endParaRPr lang="de-DE" sz="24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A05CB470-985A-D0A8-DA8A-F2E3AEB3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68" y="1472658"/>
            <a:ext cx="7573139" cy="43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77" baseType="lpstr">
      <vt:lpstr>Banded</vt:lpstr>
      <vt:lpstr>Datenbanken  relational und as-a-service blick </vt:lpstr>
      <vt:lpstr>inhaltsverzeichnis</vt:lpstr>
      <vt:lpstr>relationale Datenbank </vt:lpstr>
      <vt:lpstr>relationale Datenbank </vt:lpstr>
      <vt:lpstr>relationale Datenbank </vt:lpstr>
      <vt:lpstr>relationale Datenbank </vt:lpstr>
      <vt:lpstr>hierarchische Datenbank</vt:lpstr>
      <vt:lpstr>hierarchische Datenbank</vt:lpstr>
      <vt:lpstr>hierarchische Datenbank</vt:lpstr>
      <vt:lpstr>hierarchische Datenbank</vt:lpstr>
      <vt:lpstr>Objektorientierte  Datenbank </vt:lpstr>
      <vt:lpstr>Objektorientierte  Datenbank </vt:lpstr>
      <vt:lpstr>Objektorientierte  Datenbank </vt:lpstr>
      <vt:lpstr>dokumentenorientierte  Datenbank </vt:lpstr>
      <vt:lpstr>dokumentenorientierte  Datenbank </vt:lpstr>
      <vt:lpstr>dokumentenorientierte  Datenbank </vt:lpstr>
      <vt:lpstr>dokumentenorientierte  Datenbank </vt:lpstr>
      <vt:lpstr>Schlüssel-Wert  Datenbank</vt:lpstr>
      <vt:lpstr>Schlüssel-Wert  Datenbank</vt:lpstr>
      <vt:lpstr>Schlüssel-Wert  Datenbank</vt:lpstr>
      <vt:lpstr>Schlüssel-Wert  Datenbank</vt:lpstr>
      <vt:lpstr>Datenbank Modelle</vt:lpstr>
      <vt:lpstr>Datenbank Modelle</vt:lpstr>
      <vt:lpstr>Datenbank Modelle</vt:lpstr>
      <vt:lpstr>Pattern: Database per service</vt:lpstr>
      <vt:lpstr>Pattern: Database per service</vt:lpstr>
      <vt:lpstr>PowerPoint-Präsentation</vt:lpstr>
      <vt:lpstr>Pattern: Database per service</vt:lpstr>
      <vt:lpstr>Pattern: Database per service</vt:lpstr>
      <vt:lpstr>Pattern: Database per service</vt:lpstr>
      <vt:lpstr>PowerPoint-Präsentation</vt:lpstr>
      <vt:lpstr>Pattern: Database per service</vt:lpstr>
      <vt:lpstr>Pattern: Database per service</vt:lpstr>
      <vt:lpstr>Pattern: Database per service</vt:lpstr>
      <vt:lpstr>Pattern: Database per service</vt:lpstr>
      <vt:lpstr>Pattern: Database per service</vt:lpstr>
      <vt:lpstr>PowerPoint-Präsentation</vt:lpstr>
      <vt:lpstr>Polyglot persistence</vt:lpstr>
      <vt:lpstr>Polyglot persistence</vt:lpstr>
      <vt:lpstr>Vorteile Polyglot Persistence</vt:lpstr>
      <vt:lpstr>Nachteile Polyglot Persistence</vt:lpstr>
      <vt:lpstr>Multi-model Database</vt:lpstr>
      <vt:lpstr>Vorteile Multi-model Database</vt:lpstr>
      <vt:lpstr>Nachteile Multi-model Database</vt:lpstr>
      <vt:lpstr>PowerPoint-Präsentation</vt:lpstr>
      <vt:lpstr>Multi-Model-Database vs Polyglot Persistence</vt:lpstr>
      <vt:lpstr>Multi-Model-Database vs Polyglot Persistence</vt:lpstr>
      <vt:lpstr>Problem bei Mehren Datenbanken</vt:lpstr>
      <vt:lpstr>Problem bei Mehren Datenbanken</vt:lpstr>
      <vt:lpstr>Problem bei Mehren Datenbanken</vt:lpstr>
      <vt:lpstr>Problem bei Mehren Datenbanken</vt:lpstr>
      <vt:lpstr>Problem bei Mehren Datenbanken</vt:lpstr>
      <vt:lpstr>Endgültige Konsistenz</vt:lpstr>
      <vt:lpstr>Endgültige Konsistenz</vt:lpstr>
      <vt:lpstr>Endgültige Konsistenz</vt:lpstr>
      <vt:lpstr>Endgültige Konsistenz</vt:lpstr>
      <vt:lpstr>Database as a Service</vt:lpstr>
      <vt:lpstr>Database as a Service</vt:lpstr>
      <vt:lpstr>Database as a Service</vt:lpstr>
      <vt:lpstr>Vorteile Database as a Service</vt:lpstr>
      <vt:lpstr>Vorteile Database as a Service</vt:lpstr>
      <vt:lpstr>Vorteile Database as a Service</vt:lpstr>
      <vt:lpstr>Vorteile Database as a Service</vt:lpstr>
      <vt:lpstr>Vorteile Database as a Service</vt:lpstr>
      <vt:lpstr>DBaas Anbieter</vt:lpstr>
      <vt:lpstr>DBaas Anbieter</vt:lpstr>
      <vt:lpstr>DBaas Anbieter</vt:lpstr>
      <vt:lpstr>DBaas Anbieter</vt:lpstr>
      <vt:lpstr>DBaas Anbieter</vt:lpstr>
      <vt:lpstr>DBaas Anbieter</vt:lpstr>
      <vt:lpstr>DBaas Anbieter</vt:lpstr>
      <vt:lpstr>DBaas Anbieter</vt:lpstr>
      <vt:lpstr>DBaas Anbieter</vt:lpstr>
      <vt:lpstr>Wann macht DBAAS Sinn ?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680</cp:revision>
  <dcterms:created xsi:type="dcterms:W3CDTF">2023-05-27T17:19:26Z</dcterms:created>
  <dcterms:modified xsi:type="dcterms:W3CDTF">2023-05-29T20:55:58Z</dcterms:modified>
</cp:coreProperties>
</file>