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24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3E93-8768-E685-B2C8-4F5718B3A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895D9-D24B-1DD5-AC3D-1E136BEB5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CA4FB-140A-B7EF-A323-F6CD7360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0D72D-D874-4A34-BE2A-C7D1B8E22CA1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B06A-6B2E-2606-739A-4B61A00A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9D586-1CAC-5356-72E9-F4917AC7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F832-2EF5-4476-A5C5-2B56D698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8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FA5E-B9B8-24CF-54F5-5ABFD8C9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A2B70-823A-4DBE-F1CE-EF55D768B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B016B-9B51-BBBC-A1B4-4E5E128C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0D72D-D874-4A34-BE2A-C7D1B8E22CA1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EE3B2-88F9-7280-0B79-D041F9B9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8430-101E-825E-A80E-7638DAE1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F832-2EF5-4476-A5C5-2B56D698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4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C8FD72-2309-C81F-BC3B-C578BB294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2760B-B63D-5FEB-5BF9-F0BAD5CD6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7A459-58E9-66C4-F053-5462B607D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0D72D-D874-4A34-BE2A-C7D1B8E22CA1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3F9FE-B3ED-EF85-1580-3CE0F792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244CD-2759-5581-CF1F-63E25F97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F832-2EF5-4476-A5C5-2B56D698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6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5C09-31FC-1C5D-796F-1842D6E6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D5560-A04B-73E5-9BD4-0C8FCFDD5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097A1-7AA2-D74F-831F-002274071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0D72D-D874-4A34-BE2A-C7D1B8E22CA1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3A738-EF2E-3A44-D6FE-4D12157D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BD52D-499D-F190-E310-7B91D199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F832-2EF5-4476-A5C5-2B56D698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1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95B0-F267-D22A-B6E9-77FB7790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F8710-A123-36AE-8B04-FB95E914B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4DF64-9E36-60EC-AE30-BDC7B9CB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0D72D-D874-4A34-BE2A-C7D1B8E22CA1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BC2A6-CD09-D182-8109-3520EB81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D1343-1166-ECA5-6D7A-D8944FE9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F832-2EF5-4476-A5C5-2B56D698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9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C5A7-45DE-7CCE-37F8-B81A9122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B719-446A-5FB8-4316-ED7744089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D1212-4EE7-EE27-7B1D-0FEFB38B1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6C380-C813-85E8-FD3F-085BB199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0D72D-D874-4A34-BE2A-C7D1B8E22CA1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C4021-D0EA-C09B-EB63-D1D14DDE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D8494-90D0-F73B-1FE1-630C7568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F832-2EF5-4476-A5C5-2B56D698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5C0E-8DD2-8634-6610-CC11443F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DCAAD-E8E4-FC82-A71E-C3B008957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40DCB-C6B5-9050-52E2-8EA75C6D9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F65EF-D9D7-27EF-4F81-2275C4884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6FC75-A839-FBDE-D860-656BD86AE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F0934D-DEC6-1DDE-A0D3-5DF7AA90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0D72D-D874-4A34-BE2A-C7D1B8E22CA1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5ED689-0499-EA05-95B9-4E321451C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86BE3-5B7F-6B03-D288-4E445052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F832-2EF5-4476-A5C5-2B56D698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1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E7F76-DB79-102C-0960-37DE30BE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7E6ACB-826E-D00A-D446-57DA13A5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0D72D-D874-4A34-BE2A-C7D1B8E22CA1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9150A-DEA1-F229-3E35-BE25F4E4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4F146-5996-2C8E-E0EF-FFDD9755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F832-2EF5-4476-A5C5-2B56D698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6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31686-DB9C-2292-D072-1A247C82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0D72D-D874-4A34-BE2A-C7D1B8E22CA1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C2D77E-F031-39D5-7645-CE31764D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E2CAA-02BE-B006-5084-C127098B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F832-2EF5-4476-A5C5-2B56D698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8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9BCC-974C-9EB3-0F1F-D33C49B6E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334E9-16BD-E3CF-C87E-08F7BF351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5060F-382B-1786-1F3E-D606D859C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A3D3B-38A6-3A28-9B32-B62B4D83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0D72D-D874-4A34-BE2A-C7D1B8E22CA1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CA3BD-AD9F-EE13-44DA-1148918E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8EA83-4871-F2E1-76EE-2FF6F070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F832-2EF5-4476-A5C5-2B56D698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2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23F6-8F2E-CD3F-BF3F-D91CA2E46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B37B8-13B0-7087-E001-B257B74C7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4096F-38A6-8802-152F-515B3D9FE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A2B8D-6786-CB66-E46E-FFBB881B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0D72D-D874-4A34-BE2A-C7D1B8E22CA1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EE76E-D03B-A0BA-D5DF-2582E060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DB364-C3D0-0A24-D92F-41069DF1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F832-2EF5-4476-A5C5-2B56D698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9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E4D7D-6916-CE5A-0653-FAB175B67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887D1-0F49-B1EE-308C-7302B5FE4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4D3B5-25B7-1728-DE00-5E439EC05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70D72D-D874-4A34-BE2A-C7D1B8E22CA1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34ECB-8127-CCE4-6517-29200E8EC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F6080-7401-F375-7BE9-C40911F43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FCF832-2EF5-4476-A5C5-2B56D698D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4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A855-CF08-B260-5F86-D2659F6DA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Gas concentration prediction  based on the response of MOF sensor array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D5C81-B2C3-2FD5-93EF-51004A4559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Gbenga Fabusola</a:t>
            </a:r>
          </a:p>
        </p:txBody>
      </p:sp>
    </p:spTree>
    <p:extLst>
      <p:ext uri="{BB962C8B-B14F-4D97-AF65-F5344CB8AC3E}">
        <p14:creationId xmlns:p14="http://schemas.microsoft.com/office/powerpoint/2010/main" val="999577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16CB0-D6CD-6EA8-6273-EDAE5C7F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Data Extraction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04D29-0728-0B1C-F88F-E8A2A4C25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Three features are extracted from the sensor response, </a:t>
            </a:r>
          </a:p>
          <a:p>
            <a:pPr lvl="1"/>
            <a:r>
              <a:rPr lang="en-US" sz="1800"/>
              <a:t>Initial slope</a:t>
            </a:r>
          </a:p>
          <a:p>
            <a:pPr lvl="1"/>
            <a:r>
              <a:rPr lang="en-US" sz="1800"/>
              <a:t>Saturation</a:t>
            </a:r>
          </a:p>
          <a:p>
            <a:pPr lvl="1"/>
            <a:r>
              <a:rPr lang="en-US" sz="1800"/>
              <a:t>Area under the response curve</a:t>
            </a:r>
          </a:p>
        </p:txBody>
      </p:sp>
      <p:pic>
        <p:nvPicPr>
          <p:cNvPr id="5" name="Picture 4" descr="A graph of a curve&#10;&#10;AI-generated content may be incorrect.">
            <a:extLst>
              <a:ext uri="{FF2B5EF4-FFF2-40B4-BE49-F238E27FC236}">
                <a16:creationId xmlns:a16="http://schemas.microsoft.com/office/drawing/2014/main" id="{EFD0D3B2-1C1B-6FA2-73A9-AFCA9874D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16" y="986164"/>
            <a:ext cx="6440424" cy="483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8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7773-4761-8B43-CE13-880C9AC73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matrix</a:t>
            </a:r>
          </a:p>
        </p:txBody>
      </p:sp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B1BC4842-7B58-217F-31AA-DEF1244C7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1167"/>
            <a:ext cx="10515600" cy="3400254"/>
          </a:xfrm>
        </p:spPr>
      </p:pic>
    </p:spTree>
    <p:extLst>
      <p:ext uri="{BB962C8B-B14F-4D97-AF65-F5344CB8AC3E}">
        <p14:creationId xmlns:p14="http://schemas.microsoft.com/office/powerpoint/2010/main" val="302191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BBF81-8E64-1779-9EF3-AE8DF120E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256" y="222885"/>
            <a:ext cx="10419080" cy="589915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 and result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B1A3B2-E57F-3CDB-F533-6480DBF755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1713730"/>
              </p:ext>
            </p:extLst>
          </p:nvPr>
        </p:nvGraphicFramePr>
        <p:xfrm>
          <a:off x="91982" y="1046480"/>
          <a:ext cx="12008036" cy="49564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9176">
                  <a:extLst>
                    <a:ext uri="{9D8B030D-6E8A-4147-A177-3AD203B41FA5}">
                      <a16:colId xmlns:a16="http://schemas.microsoft.com/office/drawing/2014/main" val="3100143179"/>
                    </a:ext>
                  </a:extLst>
                </a:gridCol>
                <a:gridCol w="1903984">
                  <a:extLst>
                    <a:ext uri="{9D8B030D-6E8A-4147-A177-3AD203B41FA5}">
                      <a16:colId xmlns:a16="http://schemas.microsoft.com/office/drawing/2014/main" val="4100189200"/>
                    </a:ext>
                  </a:extLst>
                </a:gridCol>
                <a:gridCol w="1344146">
                  <a:extLst>
                    <a:ext uri="{9D8B030D-6E8A-4147-A177-3AD203B41FA5}">
                      <a16:colId xmlns:a16="http://schemas.microsoft.com/office/drawing/2014/main" val="1322991281"/>
                    </a:ext>
                  </a:extLst>
                </a:gridCol>
                <a:gridCol w="1344146">
                  <a:extLst>
                    <a:ext uri="{9D8B030D-6E8A-4147-A177-3AD203B41FA5}">
                      <a16:colId xmlns:a16="http://schemas.microsoft.com/office/drawing/2014/main" val="1731601726"/>
                    </a:ext>
                  </a:extLst>
                </a:gridCol>
                <a:gridCol w="1344146">
                  <a:extLst>
                    <a:ext uri="{9D8B030D-6E8A-4147-A177-3AD203B41FA5}">
                      <a16:colId xmlns:a16="http://schemas.microsoft.com/office/drawing/2014/main" val="3287907478"/>
                    </a:ext>
                  </a:extLst>
                </a:gridCol>
                <a:gridCol w="1344146">
                  <a:extLst>
                    <a:ext uri="{9D8B030D-6E8A-4147-A177-3AD203B41FA5}">
                      <a16:colId xmlns:a16="http://schemas.microsoft.com/office/drawing/2014/main" val="192507459"/>
                    </a:ext>
                  </a:extLst>
                </a:gridCol>
                <a:gridCol w="1344146">
                  <a:extLst>
                    <a:ext uri="{9D8B030D-6E8A-4147-A177-3AD203B41FA5}">
                      <a16:colId xmlns:a16="http://schemas.microsoft.com/office/drawing/2014/main" val="1502406873"/>
                    </a:ext>
                  </a:extLst>
                </a:gridCol>
                <a:gridCol w="1344146">
                  <a:extLst>
                    <a:ext uri="{9D8B030D-6E8A-4147-A177-3AD203B41FA5}">
                      <a16:colId xmlns:a16="http://schemas.microsoft.com/office/drawing/2014/main" val="3454365889"/>
                    </a:ext>
                  </a:extLst>
                </a:gridCol>
              </a:tblGrid>
              <a:tr h="4252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X-RF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977410"/>
                  </a:ext>
                </a:extLst>
              </a:tr>
              <a:tr h="4252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MOFs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</a:t>
                      </a:r>
                      <a:r>
                        <a:rPr lang="en-US" sz="1200" b="1" dirty="0"/>
                        <a:t>2</a:t>
                      </a:r>
                      <a:r>
                        <a:rPr lang="en-US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</a:t>
                      </a:r>
                      <a:r>
                        <a:rPr lang="en-US" sz="1200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</a:t>
                      </a:r>
                      <a:r>
                        <a:rPr lang="en-US" sz="1200" b="1" dirty="0"/>
                        <a:t>2</a:t>
                      </a:r>
                      <a:r>
                        <a:rPr lang="en-US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</a:t>
                      </a:r>
                      <a:r>
                        <a:rPr lang="en-US" sz="1200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</a:t>
                      </a:r>
                      <a:r>
                        <a:rPr lang="en-US" sz="1200" b="1" dirty="0"/>
                        <a:t>2</a:t>
                      </a:r>
                      <a:r>
                        <a:rPr lang="en-US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</a:t>
                      </a:r>
                      <a:r>
                        <a:rPr lang="en-US" sz="1200" b="1" dirty="0"/>
                        <a:t>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298422"/>
                  </a:ext>
                </a:extLst>
              </a:tr>
              <a:tr h="425245">
                <a:tc>
                  <a:txBody>
                    <a:bodyPr/>
                    <a:lstStyle/>
                    <a:p>
                      <a:r>
                        <a:rPr lang="en-US" dirty="0"/>
                        <a:t>Cu, Zn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Saturation, slope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862154"/>
                  </a:ext>
                </a:extLst>
              </a:tr>
              <a:tr h="4252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Slope, </a:t>
                      </a:r>
                      <a:r>
                        <a:rPr lang="en-US" dirty="0" err="1"/>
                        <a:t>auc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449197"/>
                  </a:ext>
                </a:extLst>
              </a:tr>
              <a:tr h="4252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315029"/>
                  </a:ext>
                </a:extLst>
              </a:tr>
              <a:tr h="425245">
                <a:tc>
                  <a:txBody>
                    <a:bodyPr/>
                    <a:lstStyle/>
                    <a:p>
                      <a:r>
                        <a:rPr lang="en-US" dirty="0"/>
                        <a:t>All </a:t>
                      </a:r>
                      <a:r>
                        <a:rPr lang="en-US" dirty="0" err="1"/>
                        <a:t>mof</a:t>
                      </a:r>
                      <a:endParaRPr lang="en-US" dirty="0"/>
                    </a:p>
                    <a:p>
                      <a:r>
                        <a:rPr lang="en-US" dirty="0"/>
                        <a:t>(only batch Ni-2)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Saturation, slope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938535"/>
                  </a:ext>
                </a:extLst>
              </a:tr>
              <a:tr h="425245">
                <a:tc>
                  <a:txBody>
                    <a:bodyPr/>
                    <a:lstStyle/>
                    <a:p>
                      <a:r>
                        <a:rPr lang="en-US" dirty="0"/>
                        <a:t>All </a:t>
                      </a:r>
                      <a:r>
                        <a:rPr lang="en-US" dirty="0" err="1"/>
                        <a:t>mof</a:t>
                      </a:r>
                      <a:endParaRPr lang="en-US" dirty="0"/>
                    </a:p>
                    <a:p>
                      <a:r>
                        <a:rPr lang="en-US" dirty="0"/>
                        <a:t>(only batch Ni-2)</a:t>
                      </a:r>
                    </a:p>
                    <a:p>
                      <a:r>
                        <a:rPr lang="en-US" dirty="0"/>
                        <a:t>Saturation-10mins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Saturation, slope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079106"/>
                  </a:ext>
                </a:extLst>
              </a:tr>
              <a:tr h="4252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Cu, Zn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Saturation, slope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969636"/>
                  </a:ext>
                </a:extLst>
              </a:tr>
              <a:tr h="425245">
                <a:tc>
                  <a:txBody>
                    <a:bodyPr/>
                    <a:lstStyle/>
                    <a:p>
                      <a:r>
                        <a:rPr lang="en-US" dirty="0" err="1"/>
                        <a:t>Auc</a:t>
                      </a:r>
                      <a:r>
                        <a:rPr lang="en-US" dirty="0"/>
                        <a:t>( 10 mins)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Saturation, slope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.55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222373"/>
                  </a:ext>
                </a:extLst>
              </a:tr>
              <a:tr h="425245">
                <a:tc>
                  <a:txBody>
                    <a:bodyPr/>
                    <a:lstStyle/>
                    <a:p>
                      <a:r>
                        <a:rPr lang="en-US" dirty="0"/>
                        <a:t>All(Ni-2)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000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32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235B-520E-BFE3-7822-830843B6E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pic>
        <p:nvPicPr>
          <p:cNvPr id="5" name="Content Placeholder 4" descr="A comparison of a graph&#10;&#10;AI-generated content may be incorrect.">
            <a:extLst>
              <a:ext uri="{FF2B5EF4-FFF2-40B4-BE49-F238E27FC236}">
                <a16:creationId xmlns:a16="http://schemas.microsoft.com/office/drawing/2014/main" id="{7A842D01-3555-4121-67B5-5334F7D8D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13182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196</Words>
  <Application>Microsoft Office PowerPoint</Application>
  <PresentationFormat>Widescreen</PresentationFormat>
  <Paragraphs>86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Gas concentration prediction  based on the response of MOF sensor array</vt:lpstr>
      <vt:lpstr>Data Extraction</vt:lpstr>
      <vt:lpstr>Feature matrix</vt:lpstr>
      <vt:lpstr>methods and result</vt:lpstr>
      <vt:lpstr>Model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Gbenga Fabusola</dc:creator>
  <cp:lastModifiedBy>Gbenga Fabusola</cp:lastModifiedBy>
  <cp:revision>7</cp:revision>
  <dcterms:created xsi:type="dcterms:W3CDTF">2025-02-09T21:07:30Z</dcterms:created>
  <dcterms:modified xsi:type="dcterms:W3CDTF">2025-02-10T18:22:17Z</dcterms:modified>
</cp:coreProperties>
</file>