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C65D8-0D7D-2847-89DA-5D6099F46E85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CCA2F-2638-A048-9407-C9D399775BE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39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CCA2F-2638-A048-9407-C9D399775BE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93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r>
              <a:rPr lang="it-IT" dirty="0" err="1" smtClean="0"/>
              <a:t>Ibm</a:t>
            </a:r>
            <a:r>
              <a:rPr lang="it-IT" dirty="0" smtClean="0"/>
              <a:t> </a:t>
            </a:r>
            <a:r>
              <a:rPr lang="it-IT" dirty="0" err="1" smtClean="0"/>
              <a:t>DateScience</a:t>
            </a:r>
            <a:r>
              <a:rPr lang="it-IT" dirty="0" smtClean="0"/>
              <a:t> Professional Certificate _ </a:t>
            </a:r>
            <a:r>
              <a:rPr lang="it-IT" dirty="0" err="1" smtClean="0"/>
              <a:t>Capstone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Travel agency </a:t>
            </a:r>
            <a:r>
              <a:rPr lang="it-IT" b="1" dirty="0" err="1"/>
              <a:t>consultant</a:t>
            </a:r>
            <a:r>
              <a:rPr lang="it-IT" b="1" dirty="0"/>
              <a:t> (Best </a:t>
            </a:r>
            <a:r>
              <a:rPr lang="it-IT" b="1" dirty="0" err="1"/>
              <a:t>Place</a:t>
            </a:r>
            <a:r>
              <a:rPr lang="it-IT" b="1" dirty="0"/>
              <a:t> in Rome)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771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 err="1"/>
              <a:t>Introduction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Rome (Latin and </a:t>
            </a:r>
            <a:r>
              <a:rPr lang="it-IT" dirty="0" err="1"/>
              <a:t>Italian</a:t>
            </a:r>
            <a:r>
              <a:rPr lang="it-IT" dirty="0"/>
              <a:t>: Roma) </a:t>
            </a:r>
            <a:r>
              <a:rPr lang="it-IT" dirty="0" err="1"/>
              <a:t>is</a:t>
            </a:r>
            <a:r>
              <a:rPr lang="it-IT" dirty="0"/>
              <a:t> the capital city and a special comune of </a:t>
            </a:r>
            <a:r>
              <a:rPr lang="it-IT" dirty="0" err="1"/>
              <a:t>Italy</a:t>
            </a:r>
            <a:r>
              <a:rPr lang="it-IT" dirty="0"/>
              <a:t>). Rome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serves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capital of the Lazio </a:t>
            </a:r>
            <a:r>
              <a:rPr lang="it-IT" dirty="0" err="1"/>
              <a:t>region</a:t>
            </a:r>
            <a:r>
              <a:rPr lang="it-IT" dirty="0"/>
              <a:t>. With 2,872,800 </a:t>
            </a:r>
            <a:r>
              <a:rPr lang="it-IT" dirty="0" err="1"/>
              <a:t>residents</a:t>
            </a:r>
            <a:r>
              <a:rPr lang="it-IT" dirty="0"/>
              <a:t> in 1,285 km2 (496.1 </a:t>
            </a:r>
            <a:r>
              <a:rPr lang="it-IT" dirty="0" err="1"/>
              <a:t>sq</a:t>
            </a:r>
            <a:r>
              <a:rPr lang="it-IT" dirty="0"/>
              <a:t> mi).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populous</a:t>
            </a:r>
            <a:r>
              <a:rPr lang="it-IT" dirty="0"/>
              <a:t> city in the </a:t>
            </a:r>
            <a:r>
              <a:rPr lang="it-IT" dirty="0" err="1"/>
              <a:t>European</a:t>
            </a:r>
            <a:r>
              <a:rPr lang="it-IT" dirty="0"/>
              <a:t> Union by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city </a:t>
            </a:r>
            <a:r>
              <a:rPr lang="it-IT" dirty="0" err="1"/>
              <a:t>limits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centre of the </a:t>
            </a:r>
            <a:r>
              <a:rPr lang="it-IT" dirty="0" err="1"/>
              <a:t>Metropolitan</a:t>
            </a:r>
            <a:r>
              <a:rPr lang="it-IT" dirty="0"/>
              <a:t> City of Rome,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population</a:t>
            </a:r>
            <a:r>
              <a:rPr lang="it-IT" dirty="0"/>
              <a:t> of 4,355,725 </a:t>
            </a:r>
            <a:r>
              <a:rPr lang="it-IT" dirty="0" err="1"/>
              <a:t>residents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making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populous</a:t>
            </a:r>
            <a:r>
              <a:rPr lang="it-IT" dirty="0"/>
              <a:t> </a:t>
            </a:r>
            <a:r>
              <a:rPr lang="it-IT" dirty="0" err="1"/>
              <a:t>metropolitan</a:t>
            </a:r>
            <a:r>
              <a:rPr lang="it-IT" dirty="0"/>
              <a:t> city in </a:t>
            </a:r>
            <a:r>
              <a:rPr lang="it-IT" dirty="0" err="1"/>
              <a:t>Italy.Rome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 in the </a:t>
            </a:r>
            <a:r>
              <a:rPr lang="it-IT" dirty="0" err="1"/>
              <a:t>central</a:t>
            </a:r>
            <a:r>
              <a:rPr lang="it-IT" dirty="0"/>
              <a:t>-western </a:t>
            </a:r>
            <a:r>
              <a:rPr lang="it-IT" dirty="0" err="1"/>
              <a:t>portion</a:t>
            </a:r>
            <a:r>
              <a:rPr lang="it-IT" dirty="0"/>
              <a:t> of the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Peninsula</a:t>
            </a:r>
            <a:r>
              <a:rPr lang="it-IT" dirty="0"/>
              <a:t>, </a:t>
            </a:r>
            <a:r>
              <a:rPr lang="it-IT" dirty="0" err="1"/>
              <a:t>within</a:t>
            </a:r>
            <a:r>
              <a:rPr lang="it-IT" dirty="0"/>
              <a:t> Lazio (Latium),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shores</a:t>
            </a:r>
            <a:r>
              <a:rPr lang="it-IT" dirty="0"/>
              <a:t> of the </a:t>
            </a:r>
            <a:r>
              <a:rPr lang="it-IT" dirty="0" err="1"/>
              <a:t>Tiber</a:t>
            </a:r>
            <a:r>
              <a:rPr lang="it-IT" dirty="0"/>
              <a:t>. The Vatican City (the </a:t>
            </a:r>
            <a:r>
              <a:rPr lang="it-IT" dirty="0" err="1"/>
              <a:t>smallest</a:t>
            </a:r>
            <a:r>
              <a:rPr lang="it-IT" dirty="0"/>
              <a:t> country in the world)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independent</a:t>
            </a:r>
            <a:r>
              <a:rPr lang="it-IT" dirty="0"/>
              <a:t> country inside the city </a:t>
            </a:r>
            <a:r>
              <a:rPr lang="it-IT" dirty="0" err="1"/>
              <a:t>boundaries</a:t>
            </a:r>
            <a:r>
              <a:rPr lang="it-IT" dirty="0"/>
              <a:t> of Rome,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of a country </a:t>
            </a:r>
            <a:r>
              <a:rPr lang="it-IT" dirty="0" err="1"/>
              <a:t>within</a:t>
            </a:r>
            <a:r>
              <a:rPr lang="it-IT" dirty="0"/>
              <a:t> a city: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Rome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capital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751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Business </a:t>
            </a:r>
            <a:r>
              <a:rPr lang="it-IT" b="1" i="1" dirty="0" err="1"/>
              <a:t>Problem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2023723"/>
            <a:ext cx="9613861" cy="182176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consulting</a:t>
            </a:r>
            <a:r>
              <a:rPr lang="it-IT" dirty="0"/>
              <a:t> companies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required</a:t>
            </a:r>
            <a:r>
              <a:rPr lang="it-IT" dirty="0"/>
              <a:t> by a </a:t>
            </a:r>
            <a:r>
              <a:rPr lang="it-IT" dirty="0" err="1"/>
              <a:t>group</a:t>
            </a:r>
            <a:r>
              <a:rPr lang="it-IT" dirty="0"/>
              <a:t> of tour </a:t>
            </a:r>
            <a:r>
              <a:rPr lang="it-IT" dirty="0" err="1"/>
              <a:t>operators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some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tourist</a:t>
            </a:r>
            <a:r>
              <a:rPr lang="it-IT" dirty="0"/>
              <a:t> </a:t>
            </a:r>
            <a:r>
              <a:rPr lang="it-IT" dirty="0" err="1"/>
              <a:t>agencies</a:t>
            </a:r>
            <a:r>
              <a:rPr lang="it-IT" dirty="0"/>
              <a:t> to create a </a:t>
            </a:r>
            <a:r>
              <a:rPr lang="it-IT" dirty="0" err="1"/>
              <a:t>series</a:t>
            </a:r>
            <a:r>
              <a:rPr lang="it-IT" dirty="0"/>
              <a:t> of </a:t>
            </a:r>
            <a:r>
              <a:rPr lang="it-IT" dirty="0" err="1"/>
              <a:t>tourist</a:t>
            </a:r>
            <a:r>
              <a:rPr lang="it-IT" dirty="0"/>
              <a:t> </a:t>
            </a:r>
            <a:r>
              <a:rPr lang="it-IT" dirty="0" err="1"/>
              <a:t>packages</a:t>
            </a:r>
            <a:r>
              <a:rPr lang="it-IT" dirty="0"/>
              <a:t> to be </a:t>
            </a:r>
            <a:r>
              <a:rPr lang="it-IT" dirty="0" err="1"/>
              <a:t>provided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customers</a:t>
            </a:r>
            <a:r>
              <a:rPr lang="it-IT" dirty="0"/>
              <a:t>, 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51770" y="3845491"/>
            <a:ext cx="834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it-IT" dirty="0" err="1"/>
              <a:t>Historycal</a:t>
            </a:r>
            <a:r>
              <a:rPr lang="it-IT" dirty="0"/>
              <a:t> </a:t>
            </a:r>
            <a:r>
              <a:rPr lang="it-IT" dirty="0" err="1"/>
              <a:t>place</a:t>
            </a:r>
            <a:r>
              <a:rPr lang="it-IT" dirty="0"/>
              <a:t> to </a:t>
            </a:r>
            <a:r>
              <a:rPr lang="it-IT" dirty="0" err="1"/>
              <a:t>visit</a:t>
            </a:r>
            <a:endParaRPr lang="it-IT" dirty="0"/>
          </a:p>
          <a:p>
            <a:pPr marL="285750" lvl="0" indent="-285750">
              <a:buFont typeface="Arial" charset="0"/>
              <a:buChar char="•"/>
            </a:pPr>
            <a:r>
              <a:rPr lang="it-IT" dirty="0" err="1"/>
              <a:t>Restaurant</a:t>
            </a:r>
            <a:r>
              <a:rPr lang="it-IT" dirty="0"/>
              <a:t> for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food</a:t>
            </a:r>
            <a:endParaRPr lang="it-IT" dirty="0"/>
          </a:p>
          <a:p>
            <a:pPr marL="285750" lvl="0" indent="-285750">
              <a:buFont typeface="Arial" charset="0"/>
              <a:buChar char="•"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accomodation</a:t>
            </a:r>
            <a:r>
              <a:rPr lang="it-IT" dirty="0"/>
              <a:t> Hotel</a:t>
            </a:r>
          </a:p>
          <a:p>
            <a:pPr marL="285750" lvl="0" indent="-285750">
              <a:buFont typeface="Arial" charset="0"/>
              <a:buChar char="•"/>
            </a:pPr>
            <a:r>
              <a:rPr lang="it-IT" dirty="0"/>
              <a:t>Spa and </a:t>
            </a:r>
            <a:r>
              <a:rPr lang="it-IT" dirty="0" err="1"/>
              <a:t>Wealth</a:t>
            </a:r>
            <a:r>
              <a:rPr lang="it-IT" dirty="0"/>
              <a:t> </a:t>
            </a:r>
            <a:r>
              <a:rPr lang="it-IT" dirty="0" smtClean="0"/>
              <a:t>center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109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Data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4 Analysis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information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extrapolated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from 3 </a:t>
            </a:r>
            <a:r>
              <a:rPr lang="it-IT" dirty="0" err="1"/>
              <a:t>sources</a:t>
            </a:r>
            <a:r>
              <a:rPr lang="it-IT" dirty="0"/>
              <a:t>:</a:t>
            </a:r>
          </a:p>
          <a:p>
            <a:pPr lvl="0"/>
            <a:r>
              <a:rPr lang="it-IT" dirty="0" err="1"/>
              <a:t>Foursquare</a:t>
            </a:r>
            <a:r>
              <a:rPr lang="it-IT" dirty="0"/>
              <a:t> </a:t>
            </a:r>
            <a:r>
              <a:rPr lang="it-IT" dirty="0" smtClean="0"/>
              <a:t>api </a:t>
            </a:r>
            <a:endParaRPr lang="it-IT" dirty="0"/>
          </a:p>
          <a:p>
            <a:pPr lvl="0"/>
            <a:r>
              <a:rPr lang="it-IT" dirty="0" smtClean="0"/>
              <a:t>Wikipedia source</a:t>
            </a:r>
            <a:endParaRPr lang="it-IT" dirty="0"/>
          </a:p>
          <a:p>
            <a:pPr lvl="0"/>
            <a:r>
              <a:rPr lang="it-IT" dirty="0" err="1" smtClean="0"/>
              <a:t>Edited</a:t>
            </a:r>
            <a:r>
              <a:rPr lang="it-IT" dirty="0" smtClean="0"/>
              <a:t> </a:t>
            </a:r>
            <a:r>
              <a:rPr lang="it-IT" dirty="0" err="1" smtClean="0"/>
              <a:t>csv.dataframe</a:t>
            </a: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890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impression</a:t>
            </a:r>
            <a:r>
              <a:rPr lang="it-IT" dirty="0" smtClean="0"/>
              <a:t> </a:t>
            </a:r>
            <a:r>
              <a:rPr lang="it-IT" sz="1800" dirty="0" err="1" smtClean="0"/>
              <a:t>visual</a:t>
            </a:r>
            <a:r>
              <a:rPr lang="it-IT" sz="1800" dirty="0" smtClean="0"/>
              <a:t> </a:t>
            </a:r>
            <a:r>
              <a:rPr lang="it-IT" sz="1800" dirty="0" err="1" smtClean="0"/>
              <a:t>rappresentation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0" y="1986144"/>
            <a:ext cx="9613861" cy="819686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Foursquare</a:t>
            </a:r>
            <a:r>
              <a:rPr lang="it-IT" dirty="0" smtClean="0"/>
              <a:t> API </a:t>
            </a: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clear</a:t>
            </a:r>
            <a:r>
              <a:rPr lang="it-IT" dirty="0" smtClean="0"/>
              <a:t> </a:t>
            </a:r>
            <a:r>
              <a:rPr lang="it-IT" dirty="0" err="1" smtClean="0"/>
              <a:t>rappresentation</a:t>
            </a:r>
            <a:r>
              <a:rPr lang="it-IT" dirty="0" smtClean="0"/>
              <a:t> of the </a:t>
            </a:r>
            <a:r>
              <a:rPr lang="it-IT" dirty="0" err="1" smtClean="0"/>
              <a:t>place</a:t>
            </a:r>
            <a:r>
              <a:rPr lang="it-IT" dirty="0" smtClean="0"/>
              <a:t> location in the center of Rome (</a:t>
            </a:r>
            <a:r>
              <a:rPr lang="it-IT" dirty="0" err="1" smtClean="0"/>
              <a:t>as</a:t>
            </a:r>
            <a:r>
              <a:rPr lang="it-IT" dirty="0" smtClean="0"/>
              <a:t> show </a:t>
            </a:r>
            <a:r>
              <a:rPr lang="it-IT" dirty="0" err="1" smtClean="0"/>
              <a:t>below</a:t>
            </a:r>
            <a:r>
              <a:rPr lang="it-IT" dirty="0" smtClean="0"/>
              <a:t> </a:t>
            </a:r>
            <a:r>
              <a:rPr lang="it-IT" dirty="0" err="1" smtClean="0"/>
              <a:t>picture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3" t="8326" r="27846" b="28458"/>
          <a:stretch/>
        </p:blipFill>
        <p:spPr>
          <a:xfrm>
            <a:off x="514416" y="2805830"/>
            <a:ext cx="4972834" cy="346434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468477" y="6363222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MUSEUM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8" t="15342" r="25445" b="22557"/>
          <a:stretch/>
        </p:blipFill>
        <p:spPr>
          <a:xfrm>
            <a:off x="6292241" y="2805830"/>
            <a:ext cx="4764253" cy="343916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142011" y="6363222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HOTEL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4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impression</a:t>
            </a:r>
            <a:r>
              <a:rPr lang="it-IT" dirty="0" smtClean="0"/>
              <a:t> </a:t>
            </a:r>
            <a:r>
              <a:rPr lang="it-IT" sz="1800" dirty="0" err="1" smtClean="0"/>
              <a:t>visual</a:t>
            </a:r>
            <a:r>
              <a:rPr lang="it-IT" sz="1800" dirty="0" smtClean="0"/>
              <a:t> </a:t>
            </a:r>
            <a:r>
              <a:rPr lang="it-IT" sz="1800" dirty="0" err="1" smtClean="0"/>
              <a:t>rappresentation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0" y="1986144"/>
            <a:ext cx="9613861" cy="819686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Foursquare</a:t>
            </a:r>
            <a:r>
              <a:rPr lang="it-IT" dirty="0" smtClean="0"/>
              <a:t> API </a:t>
            </a: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clear</a:t>
            </a:r>
            <a:r>
              <a:rPr lang="it-IT" dirty="0" smtClean="0"/>
              <a:t> </a:t>
            </a:r>
            <a:r>
              <a:rPr lang="it-IT" dirty="0" err="1" smtClean="0"/>
              <a:t>rappresentation</a:t>
            </a:r>
            <a:r>
              <a:rPr lang="it-IT" dirty="0" smtClean="0"/>
              <a:t> of the </a:t>
            </a:r>
            <a:r>
              <a:rPr lang="it-IT" dirty="0" err="1" smtClean="0"/>
              <a:t>place</a:t>
            </a:r>
            <a:r>
              <a:rPr lang="it-IT" dirty="0" smtClean="0"/>
              <a:t> location in the center of Rome (</a:t>
            </a:r>
            <a:r>
              <a:rPr lang="it-IT" dirty="0" err="1" smtClean="0"/>
              <a:t>as</a:t>
            </a:r>
            <a:r>
              <a:rPr lang="it-IT" dirty="0" smtClean="0"/>
              <a:t> show </a:t>
            </a:r>
            <a:r>
              <a:rPr lang="it-IT" dirty="0" err="1" smtClean="0"/>
              <a:t>below</a:t>
            </a:r>
            <a:r>
              <a:rPr lang="it-IT" dirty="0" smtClean="0"/>
              <a:t> </a:t>
            </a:r>
            <a:r>
              <a:rPr lang="it-IT" dirty="0" err="1" smtClean="0"/>
              <a:t>picture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910933" y="6203608"/>
            <a:ext cx="57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SPA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54746" y="6203608"/>
            <a:ext cx="172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RESTAURANT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9" t="9497" r="11799" b="8572"/>
          <a:stretch/>
        </p:blipFill>
        <p:spPr>
          <a:xfrm>
            <a:off x="1021757" y="2974867"/>
            <a:ext cx="4465493" cy="310109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7" t="18265" r="32953" b="29680"/>
          <a:stretch/>
        </p:blipFill>
        <p:spPr>
          <a:xfrm>
            <a:off x="6563640" y="2974867"/>
            <a:ext cx="4755003" cy="31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Classification</a:t>
            </a:r>
            <a:r>
              <a:rPr lang="it-IT" dirty="0" smtClean="0"/>
              <a:t> of </a:t>
            </a:r>
            <a:r>
              <a:rPr lang="it-IT" dirty="0" err="1" smtClean="0"/>
              <a:t>Venues</a:t>
            </a:r>
            <a:r>
              <a:rPr lang="it-IT" dirty="0" smtClean="0"/>
              <a:t> (</a:t>
            </a:r>
            <a:r>
              <a:rPr lang="it-IT" dirty="0" err="1" smtClean="0"/>
              <a:t>example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16" y="1956496"/>
            <a:ext cx="3806684" cy="35424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496"/>
            <a:ext cx="8396614" cy="32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/>
              <a:t>work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what</a:t>
            </a:r>
            <a:r>
              <a:rPr lang="it-IT" dirty="0"/>
              <a:t> can be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combining</a:t>
            </a:r>
            <a:r>
              <a:rPr lang="it-IT" dirty="0"/>
              <a:t> data 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sources</a:t>
            </a:r>
            <a:r>
              <a:rPr lang="it-IT" dirty="0"/>
              <a:t> and </a:t>
            </a:r>
            <a:r>
              <a:rPr lang="it-IT" dirty="0" smtClean="0"/>
              <a:t>with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 </a:t>
            </a:r>
            <a:endParaRPr lang="it-IT" dirty="0"/>
          </a:p>
          <a:p>
            <a:r>
              <a:rPr lang="it-IT" dirty="0" err="1"/>
              <a:t>Serves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for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. </a:t>
            </a:r>
            <a:r>
              <a:rPr lang="it-IT" dirty="0" smtClean="0"/>
              <a:t>For </a:t>
            </a:r>
            <a:r>
              <a:rPr lang="it-IT" dirty="0" err="1" smtClean="0"/>
              <a:t>example</a:t>
            </a:r>
            <a:r>
              <a:rPr lang="it-IT" dirty="0" smtClean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time, create </a:t>
            </a:r>
            <a:r>
              <a:rPr lang="it-IT" dirty="0" err="1"/>
              <a:t>personalized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distances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places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and the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optimizing</a:t>
            </a:r>
            <a:r>
              <a:rPr lang="it-IT" dirty="0"/>
              <a:t> </a:t>
            </a:r>
            <a:r>
              <a:rPr lang="it-IT" dirty="0" err="1"/>
              <a:t>timetables</a:t>
            </a:r>
            <a:r>
              <a:rPr lang="it-IT" dirty="0"/>
              <a:t> and </a:t>
            </a:r>
            <a:r>
              <a:rPr lang="it-IT" dirty="0" err="1" smtClean="0"/>
              <a:t>routes,as</a:t>
            </a:r>
            <a:r>
              <a:rPr lang="it-IT" dirty="0" smtClean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classify</a:t>
            </a:r>
            <a:r>
              <a:rPr lang="it-IT" dirty="0"/>
              <a:t> the </a:t>
            </a:r>
            <a:r>
              <a:rPr lang="it-IT" dirty="0" err="1"/>
              <a:t>places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visitors</a:t>
            </a:r>
            <a:r>
              <a:rPr lang="it-IT" dirty="0"/>
              <a:t>' </a:t>
            </a:r>
            <a:r>
              <a:rPr lang="it-IT" dirty="0" err="1"/>
              <a:t>opinions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6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61725" y="32586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8800" dirty="0" smtClean="0"/>
              <a:t>THANKS</a:t>
            </a:r>
            <a:endParaRPr lang="it-IT" sz="8800" dirty="0"/>
          </a:p>
        </p:txBody>
      </p:sp>
    </p:spTree>
    <p:extLst>
      <p:ext uri="{BB962C8B-B14F-4D97-AF65-F5344CB8AC3E}">
        <p14:creationId xmlns:p14="http://schemas.microsoft.com/office/powerpoint/2010/main" val="14242418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104</TotalTime>
  <Words>402</Words>
  <Application>Microsoft Macintosh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Berlino</vt:lpstr>
      <vt:lpstr> Ibm DateScience Professional Certificate _ Capstone </vt:lpstr>
      <vt:lpstr>Introduction </vt:lpstr>
      <vt:lpstr>Business Problem </vt:lpstr>
      <vt:lpstr>Data 4 Analysis </vt:lpstr>
      <vt:lpstr>First impression visual rappresentation</vt:lpstr>
      <vt:lpstr>First impression visual rappresentation</vt:lpstr>
      <vt:lpstr>Classification of Venues (example)</vt:lpstr>
      <vt:lpstr>Conclusion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Ibm DateScience Professional Certificate _ Capstone </dc:title>
  <dc:creator>Utente di Microsoft Office</dc:creator>
  <cp:lastModifiedBy>Utente di Microsoft Office</cp:lastModifiedBy>
  <cp:revision>4</cp:revision>
  <dcterms:created xsi:type="dcterms:W3CDTF">2019-08-12T10:06:10Z</dcterms:created>
  <dcterms:modified xsi:type="dcterms:W3CDTF">2019-08-12T16:00:17Z</dcterms:modified>
</cp:coreProperties>
</file>