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Pose‑Invariant Face Frontalization with Conditional GANs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EE655 Computer Vision &amp; Deep Learning  |  Abhinav Sinha · Ashish Kumar Soni · Rudransh Verma · Tanvi Pooranmal Meena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400"/>
            </a:pPr>
            <a:r>
              <a:t>[Insert image here: Low‑poly silhouette of a face rotating from profile to front view (clean tech background)]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Side‑by‑side: profile vs generated frontal vs ground‑truth</a:t>
            </a:r>
          </a:p>
          <a:p>
            <a:pPr>
              <a:defRPr sz="1800"/>
            </a:pPr>
            <a:r>
              <a:t>Model recovers facial symmetry &amp; identity under 70° yaw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400"/>
            </a:pPr>
            <a:r>
              <a:t>[Insert image here: Before/after collage of faces]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Peak Signal‑to‑Noise Ratio (PSNR): 28.7 dB</a:t>
            </a:r>
          </a:p>
          <a:p>
            <a:pPr>
              <a:defRPr sz="1800"/>
            </a:pPr>
            <a:r>
              <a:t>Structural Similarity Index (SSIM): 0.88</a:t>
            </a:r>
          </a:p>
          <a:p>
            <a:pPr>
              <a:defRPr sz="1800"/>
            </a:pPr>
            <a:r>
              <a:t>Competitive with state‑of‑the‑art GAN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400"/>
            </a:pPr>
            <a:r>
              <a:t>[Insert image here: Bar chart for PSNR &amp; SSIM]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High‑fidelity frontalization without 3D priors</a:t>
            </a:r>
          </a:p>
          <a:p>
            <a:pPr>
              <a:defRPr sz="1800"/>
            </a:pPr>
            <a:r>
              <a:t>PatchGAN improves local realism (skin, hair)</a:t>
            </a:r>
          </a:p>
          <a:p>
            <a:pPr>
              <a:defRPr sz="1800"/>
            </a:pPr>
            <a:r>
              <a:t>Limitations: occasional artefacts near hairline &amp; 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400"/>
            </a:pPr>
            <a:r>
              <a:t>[Insert image here: Annotated success &amp; failure cases]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Boosts face recognition accuracy in surveillance</a:t>
            </a:r>
          </a:p>
          <a:p>
            <a:pPr>
              <a:defRPr sz="1800"/>
            </a:pPr>
            <a:r>
              <a:t>Enables AR/VR avatar generation from a single selfie</a:t>
            </a:r>
          </a:p>
          <a:p>
            <a:pPr>
              <a:defRPr sz="1800"/>
            </a:pPr>
            <a:r>
              <a:t>Digital forensics – reconstruct partial faces</a:t>
            </a:r>
          </a:p>
          <a:p>
            <a:pPr>
              <a:defRPr sz="1800"/>
            </a:pPr>
            <a:r>
              <a:t>Novelty: pose‑invariant, label‑free, lightweight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400"/>
            </a:pPr>
            <a:r>
              <a:t>[Insert image here: Icons for security, AR headset, forensics]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Higher‑resolution (512×512) inference</a:t>
            </a:r>
          </a:p>
          <a:p>
            <a:pPr>
              <a:defRPr sz="1800"/>
            </a:pPr>
            <a:r>
              <a:t>Add identity/perceptual losses for sharper detail</a:t>
            </a:r>
          </a:p>
          <a:p>
            <a:pPr>
              <a:defRPr sz="1800"/>
            </a:pPr>
            <a:r>
              <a:t>Real‑time mobile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400"/>
            </a:pPr>
            <a:r>
              <a:t>[Insert image here: Roadmap arrow with milestones]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Code &amp; data: github.com/tanvincible/ee655-project</a:t>
            </a:r>
          </a:p>
          <a:p>
            <a:pPr>
              <a:defRPr sz="1800"/>
            </a:pPr>
            <a:r>
              <a:t>Questions?  rudranshv23@domain • abhinavsi23@domain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400"/>
            </a:pPr>
            <a:r>
              <a:t>[Insert image here: Simple team photo or QR code linking to repo]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Input → 256×256 RGB profile face (arbitrary yaw/pitch/roll)</a:t>
            </a:r>
          </a:p>
          <a:p>
            <a:pPr>
              <a:defRPr sz="1800"/>
            </a:pPr>
            <a:r>
              <a:t>Output → Identity‑preserving frontal face of same resolution</a:t>
            </a:r>
          </a:p>
          <a:p>
            <a:pPr>
              <a:defRPr sz="1800"/>
            </a:pPr>
            <a:r>
              <a:t>Constraints: No 3D priors • Robust to occlusion • Lightweight single‑pass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400"/>
            </a:pPr>
            <a:r>
              <a:t>[Insert image here: Profile portrait morphing into frontal portrait with arrow]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3D Morphable Models (Blanz &amp; Vetter 1999; Zhu 2015) – accurate but heavy</a:t>
            </a:r>
          </a:p>
          <a:p>
            <a:pPr>
              <a:defRPr sz="1800"/>
            </a:pPr>
            <a:r>
              <a:t>Landmark‑based warping – fragile under occlusions</a:t>
            </a:r>
          </a:p>
          <a:p>
            <a:pPr>
              <a:defRPr sz="1800"/>
            </a:pPr>
            <a:r>
              <a:t>GAN variants (DA‑GAN, FFWM) – need pose/identity labels</a:t>
            </a:r>
          </a:p>
          <a:p>
            <a:pPr>
              <a:defRPr sz="1800"/>
            </a:pPr>
            <a:r>
              <a:t>⚡ Our twist: pure cGAN, PatchGAN + U‑Net, no 3D/labels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400"/>
            </a:pPr>
            <a:r>
              <a:t>[Insert image here: Timeline infographic of face‑frontalization techniques]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Formulate as profile→frontal image‑to‑image translation</a:t>
            </a:r>
          </a:p>
          <a:p>
            <a:pPr>
              <a:defRPr sz="1800"/>
            </a:pPr>
            <a:r>
              <a:t>U‑Net generator with skip connections retains spatial detail</a:t>
            </a:r>
          </a:p>
          <a:p>
            <a:pPr>
              <a:defRPr sz="1800"/>
            </a:pPr>
            <a:r>
              <a:t>PatchGAN discriminator enforces local realism</a:t>
            </a:r>
          </a:p>
          <a:p>
            <a:pPr>
              <a:defRPr sz="1800"/>
            </a:pPr>
            <a:r>
              <a:t>Loss: Adversarial + L1 (λ = 100) for identity fidelity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400"/>
            </a:pPr>
            <a:r>
              <a:t>[Insert image here: Flow diagram: profile → generator → frontal, discriminator loop]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Encoder: 8 conv blocks (64→512) with LeakyReLU &amp; InstanceNorm</a:t>
            </a:r>
          </a:p>
          <a:p>
            <a:pPr>
              <a:defRPr sz="1800"/>
            </a:pPr>
            <a:r>
              <a:t>Decoder: 8 deconv blocks, symmetric filters, dropout in early layers</a:t>
            </a:r>
          </a:p>
          <a:p>
            <a:pPr>
              <a:defRPr sz="1800"/>
            </a:pPr>
            <a:r>
              <a:t>Skip connections fuse low‑ &amp; high‑level features</a:t>
            </a:r>
          </a:p>
          <a:p>
            <a:pPr>
              <a:defRPr sz="1800"/>
            </a:pPr>
            <a:r>
              <a:t>Output: 256×256 RGB frontal 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400"/>
            </a:pPr>
            <a:r>
              <a:t>[Insert image here: Stylized U‑Net diagram]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Input: concatenated profile &amp; real/generated frontal image</a:t>
            </a:r>
          </a:p>
          <a:p>
            <a:pPr>
              <a:defRPr sz="1800"/>
            </a:pPr>
            <a:r>
              <a:t>5 conv layers (64 → 512) classify 70×70 patches</a:t>
            </a:r>
          </a:p>
          <a:p>
            <a:pPr>
              <a:defRPr sz="1800"/>
            </a:pPr>
            <a:r>
              <a:t>Encourages photorealistic textures &amp; sharp local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400"/>
            </a:pPr>
            <a:r>
              <a:t>[Insert image here: PatchGAN schematic with overlapping patches]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Adversarial loss – tricks D into labeling G(x) as real</a:t>
            </a:r>
          </a:p>
          <a:p>
            <a:pPr>
              <a:defRPr sz="1800"/>
            </a:pPr>
            <a:r>
              <a:t>L1 reconstruction loss – preserves overall structure &amp; identity</a:t>
            </a:r>
          </a:p>
          <a:p>
            <a:pPr>
              <a:defRPr sz="1800"/>
            </a:pPr>
            <a:r>
              <a:t>Total loss  L = Ladv + λ · LL1   (λ = 100)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400"/>
            </a:pPr>
            <a:r>
              <a:t>[Insert image here: Equation graphic showing GAN + L1]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300W‑LP: 114 k profile‑frontal pairs (Multi‑PIE derived)</a:t>
            </a:r>
          </a:p>
          <a:p>
            <a:pPr>
              <a:defRPr sz="1800"/>
            </a:pPr>
            <a:r>
              <a:t>Data augmentation: horizontal flip for pose diversity</a:t>
            </a:r>
          </a:p>
          <a:p>
            <a:pPr>
              <a:defRPr sz="1800"/>
            </a:pPr>
            <a:r>
              <a:t>Resize to 256×256, normalize to [‑1,1]</a:t>
            </a:r>
          </a:p>
          <a:p>
            <a:pPr>
              <a:defRPr sz="1800"/>
            </a:pPr>
            <a:r>
              <a:t>Train/Test split: 80 / 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400"/>
            </a:pPr>
            <a:r>
              <a:t>[Insert image here: Grid of diverse face poses]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Hardware: NVIDIA RTX GPU 12 GB VRAM</a:t>
            </a:r>
          </a:p>
          <a:p>
            <a:pPr>
              <a:defRPr sz="1800"/>
            </a:pPr>
            <a:r>
              <a:t>Hyper‑params: Adam lr 2e‑4 · β1 0.5 · batch 32 · 10 epochs</a:t>
            </a:r>
          </a:p>
          <a:p>
            <a:pPr>
              <a:defRPr sz="1800"/>
            </a:pPr>
            <a:r>
              <a:t>Mixed‑precision training for speed &amp; memory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400"/>
            </a:pPr>
            <a:r>
              <a:t>[Insert image here: GPU training concept art]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