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276" r:id="rId4"/>
    <p:sldId id="278" r:id="rId5"/>
    <p:sldId id="279" r:id="rId6"/>
    <p:sldId id="292" r:id="rId7"/>
    <p:sldId id="299" r:id="rId8"/>
    <p:sldId id="300" r:id="rId9"/>
    <p:sldId id="301" r:id="rId10"/>
    <p:sldId id="302" r:id="rId11"/>
    <p:sldId id="280" r:id="rId12"/>
    <p:sldId id="289" r:id="rId13"/>
    <p:sldId id="290" r:id="rId14"/>
    <p:sldId id="291" r:id="rId15"/>
    <p:sldId id="295" r:id="rId16"/>
    <p:sldId id="296" r:id="rId17"/>
    <p:sldId id="297" r:id="rId18"/>
    <p:sldId id="298" r:id="rId19"/>
    <p:sldId id="282" r:id="rId20"/>
    <p:sldId id="293" r:id="rId21"/>
    <p:sldId id="285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400" y="-14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2020/5/8 Friday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2020/5/8 Friday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93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60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47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925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9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06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58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zh-CN" sz="800" dirty="0"/>
              <a:t>V</a:t>
            </a:r>
            <a:r>
              <a:rPr lang="zh-CN" altLang="en-US" sz="800" dirty="0"/>
              <a:t>模型大体可以划分为以下几个不同的阶段步骤：需求分析、概要设计、详细设计、软件编码、单元测试、集成测试、系统测试、验收测试。对概要设计中表述的各模块进行深入分析，对各模块组合进行分析等，这一阶段要求达到伪代码级别，已经把程序的具体实现的功能，现象等描述出来。</a:t>
            </a:r>
            <a:endParaRPr lang="en-US" altLang="zh-CN" sz="800" dirty="0"/>
          </a:p>
          <a:p>
            <a:r>
              <a:rPr lang="zh-CN" altLang="en-US" sz="800" dirty="0"/>
              <a:t>１、需求分析　　即首先要明确客户需要的是什么，需要软件作成什么样子，需要有那几项功能，这一点上比较关键的是分析师和客户沟通时的理解能力与交互性。要求分析师能准确的把客户所需要达到的功能，实现方式，等表述出来，给出分析结果，写出需求规格说明书。</a:t>
            </a:r>
            <a:endParaRPr lang="en-US" altLang="zh-CN" sz="800" dirty="0"/>
          </a:p>
          <a:p>
            <a:r>
              <a:rPr lang="zh-CN" altLang="en-US" sz="800" dirty="0"/>
              <a:t>２、概要设计　　主要是架构的实现，指搭建架构、表述各模块功能、模块接口连接和数据传递的实现等项事务。</a:t>
            </a:r>
            <a:endParaRPr lang="en-US" altLang="zh-CN" sz="800" dirty="0"/>
          </a:p>
          <a:p>
            <a:r>
              <a:rPr lang="zh-CN" altLang="en-US" sz="800" dirty="0"/>
              <a:t>３、详细设计　　对概要设计中表述的各模块进行深入分析，对各模块组合进行分析等，这一阶段要求达到伪代码级别，已经把程序的具体实现的功能，现象等描述出来。其中需要包含数据库设计说明。</a:t>
            </a:r>
            <a:endParaRPr lang="en-US" altLang="zh-CN" sz="800" dirty="0"/>
          </a:p>
          <a:p>
            <a:r>
              <a:rPr lang="zh-CN" altLang="en-US" sz="800" dirty="0"/>
              <a:t>４软件编码　　按照详细设计好的模块功能表，编程人员编写出实际的代码。５单元测试　　按照设定好的最小测试单元进行按单元测试，主要是测试程序代码，为的是确保各单元模块被正确的编译，单元的具体划分按不同的单位与不同的软件有不同，比如有具体到模块的测试，也有具体到类，函数的测试等。６集成测试　　经过了单元测试后，将各单元组合成完整的体系，主要测试各模块间组合后的功能实现情况，以及模块接口连接的成功与否，数据传递的正确性等，其主要目的是检查软件单位之间的接口是否正确。根据集成测试计划，一边将模块或其他软件单位组合成系统，一边运行该系统，以分析所组成的系统是否正确，各组成部分是否合拍。</a:t>
            </a:r>
            <a:endParaRPr lang="en-US" altLang="zh-CN" sz="800" dirty="0"/>
          </a:p>
          <a:p>
            <a:r>
              <a:rPr lang="zh-CN" altLang="en-US" sz="800" dirty="0"/>
              <a:t>７系统测试　　经过了单元测试和集成测试以后，我们要把软件系统搭建起来，按照软件规格说明书中所要求，测试软件其性能功能等是否和用户需求相符合，在系统中运行是否存在漏洞，等。</a:t>
            </a:r>
            <a:endParaRPr lang="en-US" altLang="zh-CN" sz="800" dirty="0"/>
          </a:p>
          <a:p>
            <a:r>
              <a:rPr lang="zh-CN" altLang="en-US" sz="800" dirty="0"/>
              <a:t>８验收测试　　主要就是用户在拿到软件的时候，在使用现场，会根据前边所提到的需求，以及规格说明书来做相应测试，以确定软件达到符合效果的。</a:t>
            </a:r>
            <a:endParaRPr lang="en-US" altLang="zh-CN" sz="800" dirty="0"/>
          </a:p>
          <a:p>
            <a:endParaRPr lang="zh-CN" altLang="en-US" sz="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A4AA1-9F98-43FC-B574-749EA5A6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70" y="5646617"/>
            <a:ext cx="4276429" cy="26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25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50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12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4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2020/5/8 Friday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2020/5/8 Friday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</a:t>
            </a:r>
            <a:b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0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人脸识别考勤系统</a:t>
            </a: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AB5A460-6381-4047-B7E1-63E5790AB6F1}"/>
              </a:ext>
            </a:extLst>
          </p:cNvPr>
          <p:cNvSpPr txBox="1"/>
          <p:nvPr/>
        </p:nvSpPr>
        <p:spPr>
          <a:xfrm>
            <a:off x="9341055" y="60362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指导教师：刘晋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66097"/>
            <a:ext cx="12192000" cy="553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项目准备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80A35-EFF5-4438-9D99-47FB64FE3436}"/>
              </a:ext>
            </a:extLst>
          </p:cNvPr>
          <p:cNvSpPr txBox="1"/>
          <p:nvPr/>
        </p:nvSpPr>
        <p:spPr>
          <a:xfrm>
            <a:off x="568172" y="12491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风险计划与执行情况：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D53BB7-FC6A-4DAF-B3EF-77AEFED6C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47395"/>
              </p:ext>
            </p:extLst>
          </p:nvPr>
        </p:nvGraphicFramePr>
        <p:xfrm>
          <a:off x="1106127" y="1618465"/>
          <a:ext cx="9979746" cy="4593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286">
                  <a:extLst>
                    <a:ext uri="{9D8B030D-6E8A-4147-A177-3AD203B41FA5}">
                      <a16:colId xmlns:a16="http://schemas.microsoft.com/office/drawing/2014/main" val="2839375023"/>
                    </a:ext>
                  </a:extLst>
                </a:gridCol>
                <a:gridCol w="1663492">
                  <a:extLst>
                    <a:ext uri="{9D8B030D-6E8A-4147-A177-3AD203B41FA5}">
                      <a16:colId xmlns:a16="http://schemas.microsoft.com/office/drawing/2014/main" val="1662930488"/>
                    </a:ext>
                  </a:extLst>
                </a:gridCol>
                <a:gridCol w="1663492">
                  <a:extLst>
                    <a:ext uri="{9D8B030D-6E8A-4147-A177-3AD203B41FA5}">
                      <a16:colId xmlns:a16="http://schemas.microsoft.com/office/drawing/2014/main" val="3829742961"/>
                    </a:ext>
                  </a:extLst>
                </a:gridCol>
                <a:gridCol w="1663492">
                  <a:extLst>
                    <a:ext uri="{9D8B030D-6E8A-4147-A177-3AD203B41FA5}">
                      <a16:colId xmlns:a16="http://schemas.microsoft.com/office/drawing/2014/main" val="2139777441"/>
                    </a:ext>
                  </a:extLst>
                </a:gridCol>
                <a:gridCol w="1663492">
                  <a:extLst>
                    <a:ext uri="{9D8B030D-6E8A-4147-A177-3AD203B41FA5}">
                      <a16:colId xmlns:a16="http://schemas.microsoft.com/office/drawing/2014/main" val="2819745596"/>
                    </a:ext>
                  </a:extLst>
                </a:gridCol>
                <a:gridCol w="1663492">
                  <a:extLst>
                    <a:ext uri="{9D8B030D-6E8A-4147-A177-3AD203B41FA5}">
                      <a16:colId xmlns:a16="http://schemas.microsoft.com/office/drawing/2014/main" val="1808737754"/>
                    </a:ext>
                  </a:extLst>
                </a:gridCol>
              </a:tblGrid>
              <a:tr h="257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风险内容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引起问题特征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可能的后果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风险等级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应对措施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572857344"/>
                  </a:ext>
                </a:extLst>
              </a:tr>
              <a:tr h="54583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体制风险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内部制度，组织体系，分工体系不合理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结构比较松散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团队间人员调动困难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改变组织结构，分部明确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223940980"/>
                  </a:ext>
                </a:extLst>
              </a:tr>
              <a:tr h="5458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激励机制不当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后续人员之间的不当竞争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人员之间以及人员与团队之间关系竞争，团队不良风气助长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完善修订奖励制度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552713947"/>
                  </a:ext>
                </a:extLst>
              </a:tr>
              <a:tr h="5458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市场管理不规范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各团队间不正当竞争现象剧增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顾客利益受损，团队形象急剧下降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遵循市场价值规律以及国家政策相结合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8609076"/>
                  </a:ext>
                </a:extLst>
              </a:tr>
              <a:tr h="257403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11163"/>
                  </a:ext>
                </a:extLst>
              </a:tr>
              <a:tr h="54583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技术风险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软件产品支持包更新换代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软件或架构更新，新更新受限或出现更新错误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产品无法交付，无法为顾客提供服务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产品提前进行测试版开发，通过的初代测试版有试运行阶段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146177722"/>
                  </a:ext>
                </a:extLst>
              </a:tr>
              <a:tr h="5458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</a:t>
                      </a:r>
                      <a:r>
                        <a:rPr lang="en-US" sz="900" kern="100">
                          <a:effectLst/>
                        </a:rPr>
                        <a:t>bug</a:t>
                      </a:r>
                      <a:r>
                        <a:rPr lang="zh-CN" sz="900" kern="100">
                          <a:effectLst/>
                        </a:rPr>
                        <a:t>风险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出现软硬件兼容问题或实现技术难题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产品无法交付，后续研发停滞或终止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试推广前进行软件测试，（功能，兼容性），组建技术团队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507371856"/>
                  </a:ext>
                </a:extLst>
              </a:tr>
              <a:tr h="257403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36818"/>
                  </a:ext>
                </a:extLst>
              </a:tr>
              <a:tr h="54583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公关风险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重大软件故障曝光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顾客软件故障未进行及时处理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团队的公信力下降，团队能力怀疑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重新推广市场，树立产品形象，产品维修善后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4209841363"/>
                  </a:ext>
                </a:extLst>
              </a:tr>
              <a:tr h="5458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知识产权受侵害问题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代码外泄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丢失核心竞争力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利用相关法律保护自己的知识产权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61892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1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项目实施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：空心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855297"/>
            <a:ext cx="803267" cy="803267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圆：空心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1805271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圆：空心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4750186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圆：空心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3766495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圆：空心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2785883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圆：空心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5727719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534925" y="1161090"/>
            <a:ext cx="190615" cy="191680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3" name="组 52" descr="书籍图标。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29459" y="2122175"/>
            <a:ext cx="180197" cy="200096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长方形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(F)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(F)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(F)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(F)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(F)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长方形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长方形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长方形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(F)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0" name="任意多边形(F) 1671" descr="复选标记图标。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559581" y="5067643"/>
            <a:ext cx="198990" cy="198990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任意多边形(F) 3850" descr="闪电图标。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584142" y="4083952"/>
            <a:ext cx="140398" cy="198990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任意多边形(F) 3886" descr="表示搜索的放大镜图标。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545504" y="3124227"/>
            <a:ext cx="200096" cy="19899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3" name="组 72" descr="计算机监视器图标。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545504" y="6044623"/>
            <a:ext cx="200096" cy="200095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任意多边形(F)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(F)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(F)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(F)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1D7FD7E-CC3C-4241-B7A7-E71FFF54DC0B}"/>
              </a:ext>
            </a:extLst>
          </p:cNvPr>
          <p:cNvSpPr txBox="1"/>
          <p:nvPr/>
        </p:nvSpPr>
        <p:spPr>
          <a:xfrm>
            <a:off x="758571" y="106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项目进度分配：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7A0125-F223-4F58-B187-8F35E35224A7}"/>
              </a:ext>
            </a:extLst>
          </p:cNvPr>
          <p:cNvSpPr txBox="1"/>
          <p:nvPr/>
        </p:nvSpPr>
        <p:spPr>
          <a:xfrm>
            <a:off x="1837853" y="104962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按项目开发流程将项目做以下任务拆分（四个阶段）：</a:t>
            </a:r>
            <a:endParaRPr lang="zh-CN" altLang="zh-CN" dirty="0"/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32744BD0-DDA3-411F-84E8-41384510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81079"/>
              </p:ext>
            </p:extLst>
          </p:nvPr>
        </p:nvGraphicFramePr>
        <p:xfrm>
          <a:off x="1935507" y="1612997"/>
          <a:ext cx="8128000" cy="41282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84855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0100700"/>
                    </a:ext>
                  </a:extLst>
                </a:gridCol>
              </a:tblGrid>
              <a:tr h="2064129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</a:t>
                      </a:r>
                      <a:r>
                        <a:rPr lang="zh-CN" altLang="en-US" b="0" dirty="0"/>
                        <a:t>准备阶段：</a:t>
                      </a:r>
                      <a:endParaRPr lang="en-US" altLang="zh-CN" b="0" dirty="0"/>
                    </a:p>
                    <a:p>
                      <a:r>
                        <a:rPr lang="en-US" altLang="zh-CN" b="0" dirty="0"/>
                        <a:t>	</a:t>
                      </a:r>
                      <a:r>
                        <a:rPr lang="zh-CN" altLang="en-US" b="0" dirty="0"/>
                        <a:t>项目开发计划</a:t>
                      </a:r>
                      <a:endParaRPr lang="en-US" altLang="zh-CN" b="0" dirty="0"/>
                    </a:p>
                    <a:p>
                      <a:r>
                        <a:rPr lang="en-US" altLang="zh-CN" b="0" dirty="0"/>
                        <a:t>	</a:t>
                      </a:r>
                      <a:r>
                        <a:rPr lang="zh-CN" altLang="en-US" b="0" dirty="0"/>
                        <a:t>产品计划</a:t>
                      </a:r>
                      <a:endParaRPr lang="en-US" altLang="zh-CN" b="0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</a:t>
                      </a:r>
                      <a:r>
                        <a:rPr lang="zh-CN" altLang="en-US" b="0" dirty="0"/>
                        <a:t>软件设计阶段：</a:t>
                      </a:r>
                    </a:p>
                    <a:p>
                      <a:r>
                        <a:rPr lang="en-US" altLang="zh-CN" b="0" dirty="0"/>
                        <a:t>	</a:t>
                      </a:r>
                      <a:r>
                        <a:rPr lang="zh-CN" altLang="en-US" b="0" dirty="0"/>
                        <a:t>软件需求分析</a:t>
                      </a:r>
                    </a:p>
                    <a:p>
                      <a:r>
                        <a:rPr lang="en-US" altLang="zh-CN" b="0" dirty="0"/>
                        <a:t>	</a:t>
                      </a:r>
                      <a:r>
                        <a:rPr lang="zh-CN" altLang="en-US" b="0" dirty="0"/>
                        <a:t>数据库设计</a:t>
                      </a:r>
                    </a:p>
                    <a:p>
                      <a:pPr lvl="2"/>
                      <a:r>
                        <a:rPr lang="zh-CN" altLang="en-US" b="0" dirty="0"/>
                        <a:t>总体设计</a:t>
                      </a:r>
                    </a:p>
                    <a:p>
                      <a:pPr lvl="2"/>
                      <a:r>
                        <a:rPr lang="zh-CN" altLang="en-US" b="0" dirty="0"/>
                        <a:t>界面设计</a:t>
                      </a:r>
                    </a:p>
                    <a:p>
                      <a:pPr lvl="2"/>
                      <a:r>
                        <a:rPr lang="zh-CN" altLang="en-US" b="0" dirty="0"/>
                        <a:t>网页设计</a:t>
                      </a:r>
                    </a:p>
                    <a:p>
                      <a:r>
                        <a:rPr lang="en-US" altLang="zh-CN" b="0" dirty="0"/>
                        <a:t>	</a:t>
                      </a:r>
                      <a:r>
                        <a:rPr lang="zh-CN" altLang="en-US" b="0" dirty="0"/>
                        <a:t>操作手册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194533"/>
                  </a:ext>
                </a:extLst>
              </a:tr>
              <a:tr h="2064129">
                <a:tc>
                  <a:txBody>
                    <a:bodyPr/>
                    <a:lstStyle/>
                    <a:p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风险评估及测试阶段：</a:t>
                      </a:r>
                      <a:endParaRPr lang="en-US" altLang="zh-CN" dirty="0"/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项目风险计划</a:t>
                      </a:r>
                      <a:endParaRPr lang="en-US" altLang="zh-CN" dirty="0"/>
                    </a:p>
                    <a:p>
                      <a:pPr lvl="2"/>
                      <a:r>
                        <a:rPr lang="zh-CN" altLang="en-US" dirty="0"/>
                        <a:t>测试计划</a:t>
                      </a:r>
                    </a:p>
                    <a:p>
                      <a:pPr lvl="2"/>
                      <a:r>
                        <a:rPr lang="zh-CN" altLang="en-US" dirty="0"/>
                        <a:t>测试分析报告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总结与维护阶段：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	</a:t>
                      </a:r>
                      <a:r>
                        <a:rPr lang="zh-CN" altLang="en-US" dirty="0"/>
                        <a:t>项目开发总结</a:t>
                      </a:r>
                    </a:p>
                    <a:p>
                      <a:pPr lvl="2"/>
                      <a:r>
                        <a:rPr lang="zh-CN" altLang="en-US" dirty="0"/>
                        <a:t>维护修改建议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6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项目实施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：空心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855297"/>
            <a:ext cx="803267" cy="803267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圆：空心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1805271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圆：空心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4750186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圆：空心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3766495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圆：空心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2785883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圆：空心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5727719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534925" y="1161090"/>
            <a:ext cx="190615" cy="191680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3" name="组 52" descr="书籍图标。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29459" y="2122175"/>
            <a:ext cx="180197" cy="200096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长方形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(F)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(F)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(F)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(F)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(F)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长方形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长方形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长方形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(F)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0" name="任意多边形(F) 1671" descr="复选标记图标。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559581" y="5067643"/>
            <a:ext cx="198990" cy="198990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任意多边形(F) 3850" descr="闪电图标。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584142" y="4083952"/>
            <a:ext cx="140398" cy="198990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任意多边形(F) 3886" descr="表示搜索的放大镜图标。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545504" y="3124227"/>
            <a:ext cx="200096" cy="19899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3" name="组 72" descr="计算机监视器图标。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545504" y="6044623"/>
            <a:ext cx="200096" cy="200095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任意多边形(F)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(F)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(F)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(F)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1D7FD7E-CC3C-4241-B7A7-E71FFF54DC0B}"/>
              </a:ext>
            </a:extLst>
          </p:cNvPr>
          <p:cNvSpPr txBox="1"/>
          <p:nvPr/>
        </p:nvSpPr>
        <p:spPr>
          <a:xfrm>
            <a:off x="822190" y="106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项目进度分配：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7A0125-F223-4F58-B187-8F35E35224A7}"/>
              </a:ext>
            </a:extLst>
          </p:cNvPr>
          <p:cNvSpPr txBox="1"/>
          <p:nvPr/>
        </p:nvSpPr>
        <p:spPr>
          <a:xfrm>
            <a:off x="1713336" y="9660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时间安排表：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F429A6-42BB-4713-9770-7E9B078F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96" y="1432893"/>
            <a:ext cx="7481574" cy="407116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39EE195-4A28-43C2-8008-F2DBD4DC7674}"/>
              </a:ext>
            </a:extLst>
          </p:cNvPr>
          <p:cNvSpPr txBox="1"/>
          <p:nvPr/>
        </p:nvSpPr>
        <p:spPr>
          <a:xfrm>
            <a:off x="2230696" y="5727719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平均五天完成一个小模块，在当下模块完成下才进行下一模块的开发工作</a:t>
            </a:r>
          </a:p>
        </p:txBody>
      </p:sp>
    </p:spTree>
    <p:extLst>
      <p:ext uri="{BB962C8B-B14F-4D97-AF65-F5344CB8AC3E}">
        <p14:creationId xmlns:p14="http://schemas.microsoft.com/office/powerpoint/2010/main" val="258560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项目实施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：空心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855297"/>
            <a:ext cx="803267" cy="803267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圆：空心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1805271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圆：空心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4750186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圆：空心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3766495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圆：空心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2785883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圆：空心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5727719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534925" y="1161090"/>
            <a:ext cx="190615" cy="191680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3" name="组 52" descr="书籍图标。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29459" y="2122175"/>
            <a:ext cx="180197" cy="200096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长方形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(F)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(F)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(F)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(F)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(F)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长方形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长方形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长方形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(F)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0" name="任意多边形(F) 1671" descr="复选标记图标。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559581" y="5067643"/>
            <a:ext cx="198990" cy="198990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任意多边形(F) 3850" descr="闪电图标。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584142" y="4083952"/>
            <a:ext cx="140398" cy="198990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任意多边形(F) 3886" descr="表示搜索的放大镜图标。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545504" y="3124227"/>
            <a:ext cx="200096" cy="19899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3" name="组 72" descr="计算机监视器图标。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545504" y="6044623"/>
            <a:ext cx="200096" cy="200095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任意多边形(F)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(F)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(F)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(F)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1D7FD7E-CC3C-4241-B7A7-E71FFF54DC0B}"/>
              </a:ext>
            </a:extLst>
          </p:cNvPr>
          <p:cNvSpPr txBox="1"/>
          <p:nvPr/>
        </p:nvSpPr>
        <p:spPr>
          <a:xfrm>
            <a:off x="758571" y="126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项目进度分配：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7A0125-F223-4F58-B187-8F35E35224A7}"/>
              </a:ext>
            </a:extLst>
          </p:cNvPr>
          <p:cNvSpPr txBox="1"/>
          <p:nvPr/>
        </p:nvSpPr>
        <p:spPr>
          <a:xfrm>
            <a:off x="1473620" y="966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项目实际执行情况：</a:t>
            </a:r>
            <a:endParaRPr lang="zh-CN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48214-DEC1-4F74-8355-8FDDE492322A}"/>
              </a:ext>
            </a:extLst>
          </p:cNvPr>
          <p:cNvSpPr/>
          <p:nvPr/>
        </p:nvSpPr>
        <p:spPr>
          <a:xfrm>
            <a:off x="1624614" y="1544715"/>
            <a:ext cx="9614516" cy="49004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B3570B-C1AA-4F69-B63D-DE211BA74B03}"/>
              </a:ext>
            </a:extLst>
          </p:cNvPr>
          <p:cNvSpPr txBox="1"/>
          <p:nvPr/>
        </p:nvSpPr>
        <p:spPr>
          <a:xfrm>
            <a:off x="1980968" y="1658564"/>
            <a:ext cx="8729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</a:p>
          <a:p>
            <a:r>
              <a:rPr lang="zh-CN" altLang="en-US" dirty="0"/>
              <a:t>进行需求分析的时间：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参与需求分析的人员：李万秀、阳升、曹建勇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项目计划</a:t>
            </a:r>
          </a:p>
          <a:p>
            <a:r>
              <a:rPr lang="zh-CN" altLang="en-US" dirty="0"/>
              <a:t>进行项目计划的时间：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参与项目计划的人员：李万秀</a:t>
            </a:r>
          </a:p>
          <a:p>
            <a:r>
              <a:rPr lang="zh-CN" altLang="en-US" dirty="0"/>
              <a:t>产生结果：</a:t>
            </a:r>
            <a:r>
              <a:rPr lang="en-US" altLang="zh-CN" dirty="0"/>
              <a:t>《</a:t>
            </a:r>
            <a:r>
              <a:rPr lang="zh-CN" altLang="en-US" dirty="0"/>
              <a:t>人脸识别考勤系统项目计划书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产品计划</a:t>
            </a:r>
          </a:p>
          <a:p>
            <a:r>
              <a:rPr lang="zh-CN" altLang="en-US" dirty="0"/>
              <a:t>进行产品计划的时间：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参与产品计划的人员：阳升</a:t>
            </a:r>
          </a:p>
          <a:p>
            <a:r>
              <a:rPr lang="zh-CN" altLang="en-US" dirty="0"/>
              <a:t>产生结果：</a:t>
            </a:r>
            <a:r>
              <a:rPr lang="en-US" altLang="zh-CN" dirty="0"/>
              <a:t>《</a:t>
            </a:r>
            <a:r>
              <a:rPr lang="zh-CN" altLang="en-US" dirty="0"/>
              <a:t>人脸识别考勤系统产品计划书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项目风险分析</a:t>
            </a:r>
          </a:p>
          <a:p>
            <a:r>
              <a:rPr lang="zh-CN" altLang="en-US" dirty="0"/>
              <a:t>进行项目风险分析的时间：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参与项目风险分析的人员：阳升</a:t>
            </a:r>
          </a:p>
          <a:p>
            <a:r>
              <a:rPr lang="zh-CN" altLang="en-US" dirty="0"/>
              <a:t>产生结果：</a:t>
            </a:r>
            <a:r>
              <a:rPr lang="en-US" altLang="zh-CN" dirty="0"/>
              <a:t>《</a:t>
            </a:r>
            <a:r>
              <a:rPr lang="zh-CN" altLang="en-US" dirty="0"/>
              <a:t>人脸识别考勤系统项目风险计划书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039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项目实施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：空心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855297"/>
            <a:ext cx="803267" cy="803267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圆：空心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1805271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圆：空心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4750186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圆：空心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3766495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圆：空心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984" y="2785883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圆：空心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5727719"/>
            <a:ext cx="833905" cy="83390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534925" y="1161090"/>
            <a:ext cx="190615" cy="191680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3" name="组 52" descr="书籍图标。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29459" y="2122175"/>
            <a:ext cx="180197" cy="200096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长方形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(F)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(F)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(F)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(F)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(F)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长方形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长方形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长方形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(F)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0" name="任意多边形(F) 1671" descr="复选标记图标。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559581" y="5067643"/>
            <a:ext cx="198990" cy="198990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任意多边形(F) 3850" descr="闪电图标。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584142" y="4083952"/>
            <a:ext cx="140398" cy="198990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任意多边形(F) 3886" descr="表示搜索的放大镜图标。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545504" y="3124227"/>
            <a:ext cx="200096" cy="19899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3" name="组 72" descr="计算机监视器图标。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545504" y="6044623"/>
            <a:ext cx="200096" cy="200095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任意多边形(F)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(F)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(F)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(F)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1D7FD7E-CC3C-4241-B7A7-E71FFF54DC0B}"/>
              </a:ext>
            </a:extLst>
          </p:cNvPr>
          <p:cNvSpPr txBox="1"/>
          <p:nvPr/>
        </p:nvSpPr>
        <p:spPr>
          <a:xfrm>
            <a:off x="758571" y="126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项目进度分配：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7A0125-F223-4F58-B187-8F35E35224A7}"/>
              </a:ext>
            </a:extLst>
          </p:cNvPr>
          <p:cNvSpPr txBox="1"/>
          <p:nvPr/>
        </p:nvSpPr>
        <p:spPr>
          <a:xfrm>
            <a:off x="1473620" y="966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项目实际执行情况：</a:t>
            </a:r>
            <a:endParaRPr lang="zh-CN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48214-DEC1-4F74-8355-8FDDE492322A}"/>
              </a:ext>
            </a:extLst>
          </p:cNvPr>
          <p:cNvSpPr/>
          <p:nvPr/>
        </p:nvSpPr>
        <p:spPr>
          <a:xfrm>
            <a:off x="1624614" y="1544715"/>
            <a:ext cx="9614516" cy="49004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B3570B-C1AA-4F69-B63D-DE211BA74B03}"/>
              </a:ext>
            </a:extLst>
          </p:cNvPr>
          <p:cNvSpPr txBox="1"/>
          <p:nvPr/>
        </p:nvSpPr>
        <p:spPr>
          <a:xfrm>
            <a:off x="1906356" y="1661668"/>
            <a:ext cx="8729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系统开发</a:t>
            </a:r>
          </a:p>
          <a:p>
            <a:r>
              <a:rPr lang="zh-CN" altLang="en-US" dirty="0"/>
              <a:t>进行系统开发的时间：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参与系统开发的人员：曹建勇</a:t>
            </a:r>
          </a:p>
          <a:p>
            <a:r>
              <a:rPr lang="zh-CN" altLang="en-US" dirty="0"/>
              <a:t>产生结果：产生稳定的程序源代码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产品测试计划与测试</a:t>
            </a:r>
          </a:p>
          <a:p>
            <a:r>
              <a:rPr lang="zh-CN" altLang="en-US" dirty="0"/>
              <a:t>进行产品测试计划与测试的时间：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参与产品测试计划与测试的人员：李万秀、曹建勇</a:t>
            </a:r>
          </a:p>
          <a:p>
            <a:r>
              <a:rPr lang="zh-CN" altLang="en-US" dirty="0"/>
              <a:t>产生结果：</a:t>
            </a:r>
            <a:r>
              <a:rPr lang="en-US" altLang="zh-CN" dirty="0"/>
              <a:t>《</a:t>
            </a:r>
            <a:r>
              <a:rPr lang="zh-CN" altLang="en-US" dirty="0"/>
              <a:t>人脸识别考勤系统测试计划和测试情况书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代码改进</a:t>
            </a:r>
          </a:p>
          <a:p>
            <a:r>
              <a:rPr lang="zh-CN" altLang="en-US" dirty="0"/>
              <a:t>进行代码改进的时间：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参与代码改进的人员：曹建勇</a:t>
            </a:r>
          </a:p>
          <a:p>
            <a:r>
              <a:rPr lang="zh-CN" altLang="en-US" dirty="0"/>
              <a:t>产生结果：产生改进后的程序源代码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项目总结</a:t>
            </a:r>
          </a:p>
          <a:p>
            <a:r>
              <a:rPr lang="zh-CN" altLang="en-US" dirty="0"/>
              <a:t>进行项目总结的时间：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-2020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参与项目总结的人员：李万秀、阳升、曹建勇</a:t>
            </a:r>
          </a:p>
          <a:p>
            <a:r>
              <a:rPr lang="zh-CN" altLang="en-US" dirty="0"/>
              <a:t>产生结果：</a:t>
            </a:r>
            <a:r>
              <a:rPr lang="en-US" altLang="zh-CN" dirty="0"/>
              <a:t>《</a:t>
            </a:r>
            <a:r>
              <a:rPr lang="zh-CN" altLang="en-US" dirty="0"/>
              <a:t>人脸识别考勤系统总结报告</a:t>
            </a:r>
            <a:r>
              <a:rPr lang="en-US" altLang="zh-CN" dirty="0"/>
              <a:t>》</a:t>
            </a:r>
            <a:r>
              <a:rPr lang="zh-CN" altLang="en-US" dirty="0"/>
              <a:t>、总结演讲</a:t>
            </a:r>
            <a:r>
              <a:rPr lang="en-US" altLang="zh-CN" dirty="0"/>
              <a:t>PPT </a:t>
            </a:r>
          </a:p>
        </p:txBody>
      </p:sp>
    </p:spTree>
    <p:extLst>
      <p:ext uri="{BB962C8B-B14F-4D97-AF65-F5344CB8AC3E}">
        <p14:creationId xmlns:p14="http://schemas.microsoft.com/office/powerpoint/2010/main" val="42039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项目测试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7433D3DF-4226-40C0-9735-6CF61A12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5" y="762431"/>
            <a:ext cx="10718330" cy="54929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081662-ABD2-43D2-9745-5E0CDE741F34}"/>
              </a:ext>
            </a:extLst>
          </p:cNvPr>
          <p:cNvSpPr txBox="1"/>
          <p:nvPr/>
        </p:nvSpPr>
        <p:spPr>
          <a:xfrm>
            <a:off x="736835" y="153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D903D47-EE96-4DA4-A62D-A25D684BF01F}"/>
              </a:ext>
            </a:extLst>
          </p:cNvPr>
          <p:cNvSpPr txBox="1"/>
          <p:nvPr/>
        </p:nvSpPr>
        <p:spPr>
          <a:xfrm>
            <a:off x="736835" y="163761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  <a:r>
              <a:rPr lang="en-US" altLang="zh-CN" dirty="0"/>
              <a:t>1: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23E2CC-8F2E-4362-B702-244D033C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062" y="602634"/>
            <a:ext cx="5321243" cy="60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项目测试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7433D3DF-4226-40C0-9735-6CF61A12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5" y="762431"/>
            <a:ext cx="10718330" cy="54929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081662-ABD2-43D2-9745-5E0CDE741F34}"/>
              </a:ext>
            </a:extLst>
          </p:cNvPr>
          <p:cNvSpPr txBox="1"/>
          <p:nvPr/>
        </p:nvSpPr>
        <p:spPr>
          <a:xfrm>
            <a:off x="736835" y="153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D903D47-EE96-4DA4-A62D-A25D684BF01F}"/>
              </a:ext>
            </a:extLst>
          </p:cNvPr>
          <p:cNvSpPr txBox="1"/>
          <p:nvPr/>
        </p:nvSpPr>
        <p:spPr>
          <a:xfrm>
            <a:off x="736835" y="163761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  <a:r>
              <a:rPr lang="en-US" altLang="zh-CN" dirty="0"/>
              <a:t>2: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4F55B4-4993-4533-9968-F6F37D61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089" y="602634"/>
            <a:ext cx="5965822" cy="61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项目测试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7433D3DF-4226-40C0-9735-6CF61A12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5" y="762431"/>
            <a:ext cx="10718330" cy="54929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081662-ABD2-43D2-9745-5E0CDE741F34}"/>
              </a:ext>
            </a:extLst>
          </p:cNvPr>
          <p:cNvSpPr txBox="1"/>
          <p:nvPr/>
        </p:nvSpPr>
        <p:spPr>
          <a:xfrm>
            <a:off x="736835" y="153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D903D47-EE96-4DA4-A62D-A25D684BF01F}"/>
              </a:ext>
            </a:extLst>
          </p:cNvPr>
          <p:cNvSpPr txBox="1"/>
          <p:nvPr/>
        </p:nvSpPr>
        <p:spPr>
          <a:xfrm>
            <a:off x="736835" y="163761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  <a:r>
              <a:rPr lang="en-US" altLang="zh-CN" dirty="0"/>
              <a:t>3: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0C7E9F-8D44-434E-96A0-81AA5DB9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511" y="548646"/>
            <a:ext cx="5966977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项目测试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7433D3DF-4226-40C0-9735-6CF61A12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5" y="762431"/>
            <a:ext cx="10718330" cy="54929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081662-ABD2-43D2-9745-5E0CDE741F34}"/>
              </a:ext>
            </a:extLst>
          </p:cNvPr>
          <p:cNvSpPr txBox="1"/>
          <p:nvPr/>
        </p:nvSpPr>
        <p:spPr>
          <a:xfrm>
            <a:off x="736835" y="153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D903D47-EE96-4DA4-A62D-A25D684BF01F}"/>
              </a:ext>
            </a:extLst>
          </p:cNvPr>
          <p:cNvSpPr txBox="1"/>
          <p:nvPr/>
        </p:nvSpPr>
        <p:spPr>
          <a:xfrm>
            <a:off x="736835" y="163761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  <a:r>
              <a:rPr lang="en-US" altLang="zh-CN" dirty="0"/>
              <a:t>4: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8C04D-88DC-423B-82DF-6C7868D3C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736" y="655087"/>
            <a:ext cx="6096528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8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项目演示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小组成员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梯形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081014" y="2673356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市场分析</a:t>
            </a:r>
          </a:p>
        </p:txBody>
      </p:sp>
      <p:sp>
        <p:nvSpPr>
          <p:cNvPr id="47" name="长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086371" y="4342466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技术分析</a:t>
            </a:r>
          </a:p>
        </p:txBody>
      </p:sp>
      <p:sp>
        <p:nvSpPr>
          <p:cNvPr id="48" name="长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3512050" y="2943662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财务分析</a:t>
            </a: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3481434" y="4337264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经济分析</a:t>
            </a:r>
          </a:p>
        </p:txBody>
      </p:sp>
      <p:sp>
        <p:nvSpPr>
          <p:cNvPr id="56" name="任意多边形(F) 4197" descr="购物车图标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任意多边形(F) 4344" descr="扳手图标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468639" y="381764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8" name="组 57" descr="金钱图标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008762" y="236880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任意多边形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7" name="组 66" descr="算盘图标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3968615" y="3835287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任意多边形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69D96B7-4D9B-401D-8D83-CD3A37229D39}"/>
              </a:ext>
            </a:extLst>
          </p:cNvPr>
          <p:cNvSpPr/>
          <p:nvPr/>
        </p:nvSpPr>
        <p:spPr>
          <a:xfrm>
            <a:off x="6376844" y="1416057"/>
            <a:ext cx="5328362" cy="4447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B3329D-CF2F-4247-9A46-D83A1401F890}"/>
              </a:ext>
            </a:extLst>
          </p:cNvPr>
          <p:cNvSpPr txBox="1"/>
          <p:nvPr/>
        </p:nvSpPr>
        <p:spPr>
          <a:xfrm>
            <a:off x="7781144" y="240683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项目经理：曹建勇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FDD65-7C08-4737-88D6-A391E61CE430}"/>
              </a:ext>
            </a:extLst>
          </p:cNvPr>
          <p:cNvSpPr txBox="1"/>
          <p:nvPr/>
        </p:nvSpPr>
        <p:spPr>
          <a:xfrm>
            <a:off x="7970100" y="2946014"/>
            <a:ext cx="23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学号：</a:t>
            </a:r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201930310221</a:t>
            </a:r>
            <a:endParaRPr lang="zh-CN" altLang="en-US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7B7C03-96C2-429E-B941-31C47B575C3E}"/>
              </a:ext>
            </a:extLst>
          </p:cNvPr>
          <p:cNvSpPr txBox="1"/>
          <p:nvPr/>
        </p:nvSpPr>
        <p:spPr>
          <a:xfrm>
            <a:off x="7757118" y="3470562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小组成员</a:t>
            </a:r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：阳升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581803-B857-4C23-82F9-75A9CB9E2F73}"/>
              </a:ext>
            </a:extLst>
          </p:cNvPr>
          <p:cNvSpPr txBox="1"/>
          <p:nvPr/>
        </p:nvSpPr>
        <p:spPr>
          <a:xfrm>
            <a:off x="7757118" y="4490583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小组成员</a:t>
            </a:r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：李万秀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F580271-C6AC-484D-8FEA-9BA039021B34}"/>
              </a:ext>
            </a:extLst>
          </p:cNvPr>
          <p:cNvSpPr txBox="1"/>
          <p:nvPr/>
        </p:nvSpPr>
        <p:spPr>
          <a:xfrm>
            <a:off x="7970986" y="3995356"/>
            <a:ext cx="23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学号：</a:t>
            </a:r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201930310219</a:t>
            </a:r>
            <a:endParaRPr lang="zh-CN" altLang="en-US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BA40CF-95AA-442B-88F6-DE55C9620EEB}"/>
              </a:ext>
            </a:extLst>
          </p:cNvPr>
          <p:cNvSpPr txBox="1"/>
          <p:nvPr/>
        </p:nvSpPr>
        <p:spPr>
          <a:xfrm>
            <a:off x="7970100" y="4964405"/>
            <a:ext cx="23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学号：</a:t>
            </a:r>
            <a:r>
              <a:rPr lang="en-US" altLang="zh-CN"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201730310109</a:t>
            </a:r>
            <a:endParaRPr lang="zh-CN" altLang="en-US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9" name="组 35" descr="带有人类和齿轮的图标。 ">
            <a:extLst>
              <a:ext uri="{FF2B5EF4-FFF2-40B4-BE49-F238E27FC236}">
                <a16:creationId xmlns:a16="http://schemas.microsoft.com/office/drawing/2014/main" id="{4E620C82-ADFF-4B3C-BFB8-F4FA4B4F2C9C}"/>
              </a:ext>
            </a:extLst>
          </p:cNvPr>
          <p:cNvGrpSpPr/>
          <p:nvPr/>
        </p:nvGrpSpPr>
        <p:grpSpPr>
          <a:xfrm>
            <a:off x="6692928" y="1764525"/>
            <a:ext cx="775560" cy="779971"/>
            <a:chOff x="6450013" y="5349875"/>
            <a:chExt cx="279399" cy="280988"/>
          </a:xfrm>
          <a:solidFill>
            <a:schemeClr val="bg1"/>
          </a:solidFill>
          <a:effectLst/>
        </p:grpSpPr>
        <p:sp>
          <p:nvSpPr>
            <p:cNvPr id="90" name="任意多边形(F) 3673">
              <a:extLst>
                <a:ext uri="{FF2B5EF4-FFF2-40B4-BE49-F238E27FC236}">
                  <a16:creationId xmlns:a16="http://schemas.microsoft.com/office/drawing/2014/main" id="{2B9A6E03-721B-4BC3-B7CE-A378FFFD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1" name="任意多边形(F) 3674">
              <a:extLst>
                <a:ext uri="{FF2B5EF4-FFF2-40B4-BE49-F238E27FC236}">
                  <a16:creationId xmlns:a16="http://schemas.microsoft.com/office/drawing/2014/main" id="{4827D402-C6AD-453A-85D6-2B97CC70B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E89FCC-8262-45BC-8AD6-46630E9A83B5}"/>
              </a:ext>
            </a:extLst>
          </p:cNvPr>
          <p:cNvCxnSpPr/>
          <p:nvPr/>
        </p:nvCxnSpPr>
        <p:spPr>
          <a:xfrm>
            <a:off x="5805996" y="1979720"/>
            <a:ext cx="0" cy="341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总结展望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：圆角 1">
            <a:extLst>
              <a:ext uri="{FF2B5EF4-FFF2-40B4-BE49-F238E27FC236}">
                <a16:creationId xmlns:a16="http://schemas.microsoft.com/office/drawing/2014/main" id="{030B68DD-6A86-441C-BD10-2589459D4EE5}"/>
              </a:ext>
            </a:extLst>
          </p:cNvPr>
          <p:cNvSpPr/>
          <p:nvPr/>
        </p:nvSpPr>
        <p:spPr>
          <a:xfrm>
            <a:off x="790113" y="9660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经验与教训</a:t>
            </a:r>
          </a:p>
        </p:txBody>
      </p:sp>
      <p:sp>
        <p:nvSpPr>
          <p:cNvPr id="18" name="矩形：圆角 27">
            <a:extLst>
              <a:ext uri="{FF2B5EF4-FFF2-40B4-BE49-F238E27FC236}">
                <a16:creationId xmlns:a16="http://schemas.microsoft.com/office/drawing/2014/main" id="{62F40CC1-E47F-4F5E-98EA-13CDDD2B4138}"/>
              </a:ext>
            </a:extLst>
          </p:cNvPr>
          <p:cNvSpPr/>
          <p:nvPr/>
        </p:nvSpPr>
        <p:spPr>
          <a:xfrm rot="16200000">
            <a:off x="3698291" y="-1213156"/>
            <a:ext cx="4118674" cy="103102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zh-CN"/>
              <a:t>1.</a:t>
            </a:r>
            <a:r>
              <a:rPr lang="zh-CN" altLang="en-US"/>
              <a:t>部分技术不熟练。开发人员对</a:t>
            </a:r>
            <a:r>
              <a:rPr lang="en-US" altLang="zh-CN"/>
              <a:t>gui</a:t>
            </a:r>
            <a:r>
              <a:rPr lang="zh-CN" altLang="en-US"/>
              <a:t>和数据库技术不熟练，导致开发过程中花费了大量时间学习和摸索。</a:t>
            </a:r>
          </a:p>
          <a:p>
            <a:r>
              <a:rPr lang="zh-CN" altLang="en-US"/>
              <a:t>教训：在开发之前，要明确需要哪些技术，并提前进行学习，或者找会该技术的人员进行开发。</a:t>
            </a:r>
          </a:p>
          <a:p>
            <a:r>
              <a:rPr lang="en-US" altLang="zh-CN"/>
              <a:t>2.</a:t>
            </a:r>
            <a:r>
              <a:rPr lang="zh-CN" altLang="en-US"/>
              <a:t>测试时出现问题。</a:t>
            </a:r>
          </a:p>
          <a:p>
            <a:r>
              <a:rPr lang="zh-CN" altLang="en-US"/>
              <a:t>教训：在开发过程中，需要每完成一个功能就得进行测试，不能等代码全部写完再进行测试，因为出问题很难定位和修改。</a:t>
            </a:r>
          </a:p>
          <a:p>
            <a:r>
              <a:rPr lang="en-US" altLang="zh-CN"/>
              <a:t>3.</a:t>
            </a:r>
            <a:r>
              <a:rPr lang="zh-CN" altLang="en-US"/>
              <a:t>开发过程中团队交流较少，导致部分需求不明确。</a:t>
            </a:r>
          </a:p>
          <a:p>
            <a:r>
              <a:rPr lang="zh-CN" altLang="en-US"/>
              <a:t>教训：团队之间需要经常的交流沟通，明确需求和开发。同时需要跨团队的交流，借鉴他人的开发经验。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2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zh-CN" altLang="en-US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形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项目开发流程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</a:p>
        </p:txBody>
      </p:sp>
      <p:sp>
        <p:nvSpPr>
          <p:cNvPr id="16" name="矩形：圆角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项目测试</a:t>
            </a: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：圆角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项目演示</a:t>
            </a: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：圆角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总结展望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：圆角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项目背景</a:t>
            </a: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项目准备</a:t>
            </a: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：圆角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项目实施</a:t>
            </a: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1" name="组 30" descr="带有条形图和线状图的图标。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任意多边形(F)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任意多边形(F) 1676" descr="复选框图标。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任意多边形(F) 4665" descr="图形图标。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20143" y="353138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 descr="齿轮图标。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任意多边形(F)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(F)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2" name="任意多边形(F) 4346" descr="箱形图图标。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3" name="组 40" descr="一个图标，上面有人和对话气泡。 ">
            <a:extLst>
              <a:ext uri="{FF2B5EF4-FFF2-40B4-BE49-F238E27FC236}">
                <a16:creationId xmlns:a16="http://schemas.microsoft.com/office/drawing/2014/main" id="{48DA5320-1E33-453F-A2A7-8EDDF6A8AB09}"/>
              </a:ext>
            </a:extLst>
          </p:cNvPr>
          <p:cNvGrpSpPr/>
          <p:nvPr/>
        </p:nvGrpSpPr>
        <p:grpSpPr>
          <a:xfrm>
            <a:off x="7129621" y="5353558"/>
            <a:ext cx="378221" cy="380335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44" name="任意多边形(F) 2993">
              <a:extLst>
                <a:ext uri="{FF2B5EF4-FFF2-40B4-BE49-F238E27FC236}">
                  <a16:creationId xmlns:a16="http://schemas.microsoft.com/office/drawing/2014/main" id="{A0822104-E5B5-405E-9706-9B3B9351FE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(F) 2994">
              <a:extLst>
                <a:ext uri="{FF2B5EF4-FFF2-40B4-BE49-F238E27FC236}">
                  <a16:creationId xmlns:a16="http://schemas.microsoft.com/office/drawing/2014/main" id="{0C7FC8DB-2D64-4D44-B3A0-7515BE99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项目背景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形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499" y="1005846"/>
            <a:ext cx="922314" cy="9223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椭圆形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499" y="2104140"/>
            <a:ext cx="922314" cy="9223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椭圆形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499" y="3202434"/>
            <a:ext cx="922314" cy="922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椭圆形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499" y="4299911"/>
            <a:ext cx="922314" cy="9223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椭圆形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499" y="5397388"/>
            <a:ext cx="922314" cy="922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EA79E9-A0C7-45EC-A390-EEBD13D93EEC}"/>
              </a:ext>
            </a:extLst>
          </p:cNvPr>
          <p:cNvSpPr/>
          <p:nvPr/>
        </p:nvSpPr>
        <p:spPr>
          <a:xfrm>
            <a:off x="1712188" y="892230"/>
            <a:ext cx="10173810" cy="56616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AD4375-31CA-4C6D-BA47-87D19B62635E}"/>
              </a:ext>
            </a:extLst>
          </p:cNvPr>
          <p:cNvCxnSpPr/>
          <p:nvPr/>
        </p:nvCxnSpPr>
        <p:spPr>
          <a:xfrm>
            <a:off x="1423902" y="1467003"/>
            <a:ext cx="0" cy="449879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F42C399-0AB3-4380-9256-05DE9177DEE6}"/>
              </a:ext>
            </a:extLst>
          </p:cNvPr>
          <p:cNvSpPr txBox="1"/>
          <p:nvPr/>
        </p:nvSpPr>
        <p:spPr>
          <a:xfrm>
            <a:off x="2121764" y="1298495"/>
            <a:ext cx="941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84035E-90FE-462C-935C-F06ECE1082B4}"/>
              </a:ext>
            </a:extLst>
          </p:cNvPr>
          <p:cNvSpPr txBox="1"/>
          <p:nvPr/>
        </p:nvSpPr>
        <p:spPr>
          <a:xfrm>
            <a:off x="2041865" y="1919474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项目开发环境：基于</a:t>
            </a:r>
            <a:r>
              <a:rPr lang="en-US" altLang="zh-CN" dirty="0"/>
              <a:t>windows</a:t>
            </a:r>
            <a:r>
              <a:rPr lang="zh-CN" altLang="en-US" dirty="0"/>
              <a:t>平台，</a:t>
            </a:r>
            <a:r>
              <a:rPr lang="en-US" altLang="zh-CN" dirty="0"/>
              <a:t>python3.7+pyqt5+MySQL8.0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BA0B7F-11CB-4EE1-98DD-D4897F81860D}"/>
              </a:ext>
            </a:extLst>
          </p:cNvPr>
          <p:cNvSpPr txBox="1"/>
          <p:nvPr/>
        </p:nvSpPr>
        <p:spPr>
          <a:xfrm>
            <a:off x="2041865" y="2423777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软件开发模型：</a:t>
            </a:r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9772DA-C19F-416B-A2AF-5EEE0360CABD}"/>
              </a:ext>
            </a:extLst>
          </p:cNvPr>
          <p:cNvSpPr txBox="1"/>
          <p:nvPr/>
        </p:nvSpPr>
        <p:spPr>
          <a:xfrm>
            <a:off x="2041865" y="14151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小组开发课题：人脸识别考勤系统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EF43ED-3DC4-46E1-9CAB-70FF86AC608C}"/>
              </a:ext>
            </a:extLst>
          </p:cNvPr>
          <p:cNvSpPr txBox="1"/>
          <p:nvPr/>
        </p:nvSpPr>
        <p:spPr>
          <a:xfrm>
            <a:off x="177407" y="1689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简要介绍项目开发背景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61749B-BE09-401B-B6E8-6D00F56BA7CD}"/>
              </a:ext>
            </a:extLst>
          </p:cNvPr>
          <p:cNvSpPr txBox="1"/>
          <p:nvPr/>
        </p:nvSpPr>
        <p:spPr>
          <a:xfrm>
            <a:off x="1905278" y="4213685"/>
            <a:ext cx="9225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本系统主要功能描述：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zh-CN" altLang="en-US" dirty="0"/>
              <a:t>在光照环境下，通过摄像头对系统前的测试人员进行面部图像抓取，对人脸数</a:t>
            </a:r>
            <a:endParaRPr lang="en-US" altLang="zh-CN" dirty="0"/>
          </a:p>
          <a:p>
            <a:r>
              <a:rPr lang="zh-CN" altLang="en-US" dirty="0"/>
              <a:t>        据进行采集并存储，通过与后台数据库联合实现图像数据的录入比对操作，对考勤人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的人脸特征点进行识别，实现测试人员的基本信息管理，该系统可以高效取代传统考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勤工作，提高企业生产效率。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6E6AF7-DA3F-487D-A984-56B9E9FFA51F}"/>
              </a:ext>
            </a:extLst>
          </p:cNvPr>
          <p:cNvSpPr txBox="1"/>
          <p:nvPr/>
        </p:nvSpPr>
        <p:spPr>
          <a:xfrm>
            <a:off x="2504297" y="2928080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选用依据：简单、高效，快速应用开发，开发和测试同时进行的方式来缩短开发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周期，提高开发效率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DA82B7-5561-46E6-94BF-EF100650B3AE}"/>
              </a:ext>
            </a:extLst>
          </p:cNvPr>
          <p:cNvSpPr txBox="1"/>
          <p:nvPr/>
        </p:nvSpPr>
        <p:spPr>
          <a:xfrm>
            <a:off x="2504297" y="367666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适用范围：小型项目、规模道较小的公司、业务需求稳定的项目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553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项目准备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80A35-EFF5-4438-9D99-47FB64FE3436}"/>
              </a:ext>
            </a:extLst>
          </p:cNvPr>
          <p:cNvSpPr txBox="1"/>
          <p:nvPr/>
        </p:nvSpPr>
        <p:spPr>
          <a:xfrm>
            <a:off x="568172" y="15388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人员分工：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266560-D58F-4E05-9CDC-00407F67F2D8}"/>
              </a:ext>
            </a:extLst>
          </p:cNvPr>
          <p:cNvSpPr txBox="1"/>
          <p:nvPr/>
        </p:nvSpPr>
        <p:spPr>
          <a:xfrm>
            <a:off x="1040770" y="2049673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产品经理（项目经理）：曹建勇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对产品成功负责，总体对项目进度统筹规划，实施推进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负责功能模块的总体开发代码编写，后续按需可调用小组成员进行不同功能模块开发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工作内容：产品代码编写、测试，改进产品代码、测试代码</a:t>
            </a:r>
          </a:p>
          <a:p>
            <a:r>
              <a:rPr lang="zh-CN" altLang="en-US" dirty="0"/>
              <a:t>产品策划及风险管控：阳升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负责市场推广，产品宣传，撰写开发过程中的报告文档，系统需求分析，功能分析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工作内容：产品计划书、项目风险计划书、演讲</a:t>
            </a:r>
            <a:r>
              <a:rPr lang="en-US" altLang="zh-CN" dirty="0"/>
              <a:t>PPT</a:t>
            </a:r>
            <a:endParaRPr lang="zh-CN" altLang="en-US" dirty="0"/>
          </a:p>
          <a:p>
            <a:r>
              <a:rPr lang="zh-CN" altLang="en-US" dirty="0"/>
              <a:t>软件测试及编辑人员：立万秀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负责市场推广，产品宣传，撰写开发过程中的报告文档，系统需求分析，功能分析，协助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技术人员完成项目测试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工作内容：项目计划书、产品测试计划与测试情况说明书、总结报告</a:t>
            </a:r>
            <a:endParaRPr lang="en-US" altLang="zh-CN" dirty="0"/>
          </a:p>
          <a:p>
            <a:r>
              <a:rPr lang="zh-CN" altLang="en-US" dirty="0"/>
              <a:t>合作：完成</a:t>
            </a:r>
            <a:r>
              <a:rPr lang="zh-CN" altLang="zh-CN" dirty="0"/>
              <a:t>系统上线前的</a:t>
            </a:r>
            <a:r>
              <a:rPr lang="zh-CN" altLang="en-US" dirty="0"/>
              <a:t>调试</a:t>
            </a:r>
            <a:r>
              <a:rPr lang="zh-CN" altLang="zh-CN" dirty="0"/>
              <a:t>工作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553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项目准备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C648096-C317-4108-B25B-E18941A5AEBE}"/>
              </a:ext>
            </a:extLst>
          </p:cNvPr>
          <p:cNvSpPr txBox="1"/>
          <p:nvPr/>
        </p:nvSpPr>
        <p:spPr>
          <a:xfrm>
            <a:off x="550416" y="12491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风险计划表：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80A35-EFF5-4438-9D99-47FB64FE3436}"/>
              </a:ext>
            </a:extLst>
          </p:cNvPr>
          <p:cNvSpPr txBox="1"/>
          <p:nvPr/>
        </p:nvSpPr>
        <p:spPr>
          <a:xfrm>
            <a:off x="363985" y="1413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风险计划与执行情况：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876C68-6FAF-4FA8-B86D-70B2C0EB8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65946"/>
              </p:ext>
            </p:extLst>
          </p:nvPr>
        </p:nvGraphicFramePr>
        <p:xfrm>
          <a:off x="1952815" y="1642969"/>
          <a:ext cx="6933731" cy="458389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10965">
                  <a:extLst>
                    <a:ext uri="{9D8B030D-6E8A-4147-A177-3AD203B41FA5}">
                      <a16:colId xmlns:a16="http://schemas.microsoft.com/office/drawing/2014/main" val="740384617"/>
                    </a:ext>
                  </a:extLst>
                </a:gridCol>
                <a:gridCol w="2310965">
                  <a:extLst>
                    <a:ext uri="{9D8B030D-6E8A-4147-A177-3AD203B41FA5}">
                      <a16:colId xmlns:a16="http://schemas.microsoft.com/office/drawing/2014/main" val="1594040165"/>
                    </a:ext>
                  </a:extLst>
                </a:gridCol>
                <a:gridCol w="2311801">
                  <a:extLst>
                    <a:ext uri="{9D8B030D-6E8A-4147-A177-3AD203B41FA5}">
                      <a16:colId xmlns:a16="http://schemas.microsoft.com/office/drawing/2014/main" val="1527383001"/>
                    </a:ext>
                  </a:extLst>
                </a:gridCol>
              </a:tblGrid>
              <a:tr h="655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风险等级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风险特征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风险值范围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3421248"/>
                  </a:ext>
                </a:extLst>
              </a:tr>
              <a:tr h="65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零风险（</a:t>
                      </a:r>
                      <a:r>
                        <a:rPr lang="en-US" sz="1050" kern="100">
                          <a:effectLst/>
                        </a:rPr>
                        <a:t> 0 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没有任何风险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6132410"/>
                  </a:ext>
                </a:extLst>
              </a:tr>
              <a:tr h="65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低风险（</a:t>
                      </a:r>
                      <a:r>
                        <a:rPr lang="en-US" sz="1050" kern="100">
                          <a:effectLst/>
                        </a:rPr>
                        <a:t> 1 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可以忽略的风险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(0,0.2)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8448622"/>
                  </a:ext>
                </a:extLst>
              </a:tr>
              <a:tr h="65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较低风险（</a:t>
                      </a:r>
                      <a:r>
                        <a:rPr lang="en-US" sz="1050" kern="100">
                          <a:effectLst/>
                        </a:rPr>
                        <a:t> 2 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可接受的风险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[0.2,0.4)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581578"/>
                  </a:ext>
                </a:extLst>
              </a:tr>
              <a:tr h="65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中风险（</a:t>
                      </a:r>
                      <a:r>
                        <a:rPr lang="en-US" sz="1050" kern="100">
                          <a:effectLst/>
                        </a:rPr>
                        <a:t> 3 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边缘风险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[0.4,0.6)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3902474"/>
                  </a:ext>
                </a:extLst>
              </a:tr>
              <a:tr h="65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较高风险（</a:t>
                      </a:r>
                      <a:r>
                        <a:rPr lang="en-US" sz="1050" kern="100">
                          <a:effectLst/>
                        </a:rPr>
                        <a:t> 4 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不可接受风险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[0.6,0.8)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3519283"/>
                  </a:ext>
                </a:extLst>
              </a:tr>
              <a:tr h="654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高风险（</a:t>
                      </a:r>
                      <a:r>
                        <a:rPr lang="en-US" sz="1050" kern="100">
                          <a:effectLst/>
                        </a:rPr>
                        <a:t> 5 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灾变风险，系统受到严重破坏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[0.8,1]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975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0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66097"/>
            <a:ext cx="12192000" cy="553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项目准备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80A35-EFF5-4438-9D99-47FB64FE3436}"/>
              </a:ext>
            </a:extLst>
          </p:cNvPr>
          <p:cNvSpPr txBox="1"/>
          <p:nvPr/>
        </p:nvSpPr>
        <p:spPr>
          <a:xfrm>
            <a:off x="568172" y="12491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风险计划与执行情况：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D53BB7-FC6A-4DAF-B3EF-77AEFED6C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95605"/>
              </p:ext>
            </p:extLst>
          </p:nvPr>
        </p:nvGraphicFramePr>
        <p:xfrm>
          <a:off x="1505621" y="1618466"/>
          <a:ext cx="9360646" cy="4976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166">
                  <a:extLst>
                    <a:ext uri="{9D8B030D-6E8A-4147-A177-3AD203B41FA5}">
                      <a16:colId xmlns:a16="http://schemas.microsoft.com/office/drawing/2014/main" val="2839375023"/>
                    </a:ext>
                  </a:extLst>
                </a:gridCol>
                <a:gridCol w="1560296">
                  <a:extLst>
                    <a:ext uri="{9D8B030D-6E8A-4147-A177-3AD203B41FA5}">
                      <a16:colId xmlns:a16="http://schemas.microsoft.com/office/drawing/2014/main" val="1662930488"/>
                    </a:ext>
                  </a:extLst>
                </a:gridCol>
                <a:gridCol w="1560296">
                  <a:extLst>
                    <a:ext uri="{9D8B030D-6E8A-4147-A177-3AD203B41FA5}">
                      <a16:colId xmlns:a16="http://schemas.microsoft.com/office/drawing/2014/main" val="3829742961"/>
                    </a:ext>
                  </a:extLst>
                </a:gridCol>
                <a:gridCol w="1560296">
                  <a:extLst>
                    <a:ext uri="{9D8B030D-6E8A-4147-A177-3AD203B41FA5}">
                      <a16:colId xmlns:a16="http://schemas.microsoft.com/office/drawing/2014/main" val="2139777441"/>
                    </a:ext>
                  </a:extLst>
                </a:gridCol>
                <a:gridCol w="1560296">
                  <a:extLst>
                    <a:ext uri="{9D8B030D-6E8A-4147-A177-3AD203B41FA5}">
                      <a16:colId xmlns:a16="http://schemas.microsoft.com/office/drawing/2014/main" val="2819745596"/>
                    </a:ext>
                  </a:extLst>
                </a:gridCol>
                <a:gridCol w="1560296">
                  <a:extLst>
                    <a:ext uri="{9D8B030D-6E8A-4147-A177-3AD203B41FA5}">
                      <a16:colId xmlns:a16="http://schemas.microsoft.com/office/drawing/2014/main" val="1808737754"/>
                    </a:ext>
                  </a:extLst>
                </a:gridCol>
              </a:tblGrid>
              <a:tr h="203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风险内容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引起问题特征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可能的后果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风险等级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应对措施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572857344"/>
                  </a:ext>
                </a:extLst>
              </a:tr>
              <a:tr h="43134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政策风险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国家对技术产业的支持度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行业规范整治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产品因为隐私权问题被下架审查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了解国家相关法律，保护用户隐私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357258051"/>
                  </a:ext>
                </a:extLst>
              </a:tr>
              <a:tr h="431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管理体制，政策的变动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软件在不同机构推广受限（隐私保密程度）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软件被不断修改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了解客户对考勤软件要求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459227906"/>
                  </a:ext>
                </a:extLst>
              </a:tr>
              <a:tr h="431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国际政治局势的变化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贸易摩擦对科技产品的限制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硬件成本上涨，或未来造成技术封锁，使项目整体成本上涨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软件定价前预留一部分浮动价格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769622997"/>
                  </a:ext>
                </a:extLst>
              </a:tr>
              <a:tr h="203410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07548"/>
                  </a:ext>
                </a:extLst>
              </a:tr>
              <a:tr h="431340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战略风险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战略与规划错误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本产品得不到行业的关注和认可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与项目设计初衷脱轨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依据市场状况的及时反馈修订战略目标以及战略规划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348383187"/>
                  </a:ext>
                </a:extLst>
              </a:tr>
              <a:tr h="65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战略目标或项目发展方向不明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客户获得信息不明确，对于本产品了解不明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客户量流失，营业额降低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就市场状况分析及时明确战略目标以及产品发展路线（售前产品试推广）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699254883"/>
                  </a:ext>
                </a:extLst>
              </a:tr>
              <a:tr h="431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经营目标不明确确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经营模式发生紊乱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经营系统活动停滞不前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根据团队战略目标，制定清晰明了的经营目标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346026341"/>
                  </a:ext>
                </a:extLst>
              </a:tr>
              <a:tr h="65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技术落后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现有产品不能满足市场需求（产品功能不完善）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产品竞争力下降，客户源流失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技术改进，后续及时引进高科技人才，同时建立自己的研发团队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504212343"/>
                  </a:ext>
                </a:extLst>
              </a:tr>
              <a:tr h="8866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战略合作伙伴的缺少或突然解约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资金来源单一（销售客户单一），产品涉及度片面（各行业推广不到位）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资金周转困难，后续研发部门资金来源受限，团队形 象推广度狭窄，产品市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场范围偏小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积极寻找可信赖战略合作伙伴，拒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绝与信用度低的商家合作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348179789"/>
                  </a:ext>
                </a:extLst>
              </a:tr>
              <a:tr h="207652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0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6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66097"/>
            <a:ext cx="12192000" cy="553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项目准备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80A35-EFF5-4438-9D99-47FB64FE3436}"/>
              </a:ext>
            </a:extLst>
          </p:cNvPr>
          <p:cNvSpPr txBox="1"/>
          <p:nvPr/>
        </p:nvSpPr>
        <p:spPr>
          <a:xfrm>
            <a:off x="568172" y="12491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风险计划与执行情况：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D53BB7-FC6A-4DAF-B3EF-77AEFED6C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6913"/>
              </p:ext>
            </p:extLst>
          </p:nvPr>
        </p:nvGraphicFramePr>
        <p:xfrm>
          <a:off x="1314752" y="1741694"/>
          <a:ext cx="9562496" cy="4758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786">
                  <a:extLst>
                    <a:ext uri="{9D8B030D-6E8A-4147-A177-3AD203B41FA5}">
                      <a16:colId xmlns:a16="http://schemas.microsoft.com/office/drawing/2014/main" val="2839375023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1662930488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3829742961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2139777441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2819745596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1808737754"/>
                    </a:ext>
                  </a:extLst>
                </a:gridCol>
              </a:tblGrid>
              <a:tr h="214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风险内容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引起问题特征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可能的后果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风险等级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应对措施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572857344"/>
                  </a:ext>
                </a:extLst>
              </a:tr>
              <a:tr h="454484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财务风险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后续资金周转不畅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由于项目研发周期过长，团队研发需要的开销超预算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团队日常开销维持困难，新技术的开发延期或终止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实行开发人员筹资的方式，共度难关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998272487"/>
                  </a:ext>
                </a:extLst>
              </a:tr>
              <a:tr h="694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推广产品失败，产品存货高，投入金额损失，人员负债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产品滞留度偏高，研发资金周转不灵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产品推销失败，市场占有率下降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积极开阔市场，多渠道多方式，线上线下推广，吸引合伙人，筹集资金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522519411"/>
                  </a:ext>
                </a:extLst>
              </a:tr>
              <a:tr h="4544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效率低，利润低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前期研发产品投入大量资金，但事实没有获得预计的利润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研发团队失去研发动力，研发的产品不能获得广泛市场效应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进行团队积极性动员，采用新的技术降低成本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389142962"/>
                  </a:ext>
                </a:extLst>
              </a:tr>
              <a:tr h="694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项目早期预算出错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在研发产品的某个阶段时间分配不均，照成研发进度变慢，消耗运作资金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因为资金不 能有计划的 灵活运用，团队的各项目运行滞留。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认真分析团队的工作重心，进行有效地市场调研，制定出有弹性的资金分配。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592122068"/>
                  </a:ext>
                </a:extLst>
              </a:tr>
              <a:tr h="214324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23027"/>
                  </a:ext>
                </a:extLst>
              </a:tr>
              <a:tr h="454484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市场风险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市场需求降低或客户订单数下降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市场不活跃，目标客户购买欲下降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团队运作速度变慢，市场占有量下降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制定出适合消费者现有消费水平的定价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477840976"/>
                  </a:ext>
                </a:extLst>
              </a:tr>
              <a:tr h="4544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同行业急剧增加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市场突变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市场占有量急剧下降，行业压力增加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加强技术研发，完善功能，增强产品核心竞争力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122574321"/>
                  </a:ext>
                </a:extLst>
              </a:tr>
              <a:tr h="4544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出现市场垄断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其它产品在市场中占主导力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团队技术受限，降低竞争力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及时与市场监管部门沟通获得政策信息，做好调整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768612640"/>
                  </a:ext>
                </a:extLst>
              </a:tr>
              <a:tr h="4544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市场市场开阔被动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市场预见性滞后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市场覆盖率降低，研发被动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充分进行市场调研，紧密结合市场状况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4100121083"/>
                  </a:ext>
                </a:extLst>
              </a:tr>
              <a:tr h="214324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0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182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66097"/>
            <a:ext cx="12192000" cy="553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项目准备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80A35-EFF5-4438-9D99-47FB64FE3436}"/>
              </a:ext>
            </a:extLst>
          </p:cNvPr>
          <p:cNvSpPr txBox="1"/>
          <p:nvPr/>
        </p:nvSpPr>
        <p:spPr>
          <a:xfrm>
            <a:off x="568172" y="12491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风险计划与执行情况：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D53BB7-FC6A-4DAF-B3EF-77AEFED6C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57576"/>
              </p:ext>
            </p:extLst>
          </p:nvPr>
        </p:nvGraphicFramePr>
        <p:xfrm>
          <a:off x="1314752" y="1581531"/>
          <a:ext cx="9562496" cy="5202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786">
                  <a:extLst>
                    <a:ext uri="{9D8B030D-6E8A-4147-A177-3AD203B41FA5}">
                      <a16:colId xmlns:a16="http://schemas.microsoft.com/office/drawing/2014/main" val="2839375023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1662930488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3829742961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2139777441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2819745596"/>
                    </a:ext>
                  </a:extLst>
                </a:gridCol>
                <a:gridCol w="1593942">
                  <a:extLst>
                    <a:ext uri="{9D8B030D-6E8A-4147-A177-3AD203B41FA5}">
                      <a16:colId xmlns:a16="http://schemas.microsoft.com/office/drawing/2014/main" val="1808737754"/>
                    </a:ext>
                  </a:extLst>
                </a:gridCol>
              </a:tblGrid>
              <a:tr h="2037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风险内容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引起问题特征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可能的后果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风险等级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应对措施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3572857344"/>
                  </a:ext>
                </a:extLst>
              </a:tr>
              <a:tr h="43155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管理风险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（经营风险）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团队内部管理混乱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团队人员职责分工不到位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团队执行力下降，产品研发进度下降或停滞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完善相应制度，明了人员结构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523060387"/>
                  </a:ext>
                </a:extLst>
              </a:tr>
              <a:tr h="111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后台维护不到位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产品质量低下，不能及 时为顾客提 供相关信息及服务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顾客满意度 降低，后续产品推送困难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提高产品质量， 提供优质产品，开展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售后服务，提高员工的素质，树立顾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客至上的服务关念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28870023"/>
                  </a:ext>
                </a:extLst>
              </a:tr>
              <a:tr h="431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产品运行不畅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后续产品研发资金筹措困难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团队丧失核心竞争力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积极开发新产品，根据顾客需要研发扩展功能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959375824"/>
                  </a:ext>
                </a:extLst>
              </a:tr>
              <a:tr h="203511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08093"/>
                  </a:ext>
                </a:extLst>
              </a:tr>
              <a:tr h="659317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人员风险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团队人员对工作不满意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人员工作效率大幅降低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严重影响项目实施周期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对员工进行动员，提高员工积极性，推行激励制度，激发后续工作积极性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613648547"/>
                  </a:ext>
                </a:extLst>
              </a:tr>
              <a:tr h="431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团队内部人员分工失调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内部组织混乱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导致团队凝聚力下降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根据员工实际情况重组结构，加强团队精神理念的培养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4208522364"/>
                  </a:ext>
                </a:extLst>
              </a:tr>
              <a:tr h="431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项目经理对人员任用不当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项目各个模块人员之间沟通存在困难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团队内部的链接脱落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根据员工实际情况调整人员安排，并做到各施其职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2936318006"/>
                  </a:ext>
                </a:extLst>
              </a:tr>
              <a:tr h="659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核心研发人员流失，管理人才匮乏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团队无合格的员工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团队技术差，发展缓慢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重新任用有丰富管理经验技术的，可以独挡一面且具有高管理的人才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236173476"/>
                  </a:ext>
                </a:extLst>
              </a:tr>
              <a:tr h="431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团队人员离队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人员士气丧失，没有信心与毅力坚持下去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造成项目停滞或终止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做好团队人员的思想动员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extLst>
                  <a:ext uri="{0D108BD9-81ED-4DB2-BD59-A6C34878D82A}">
                    <a16:rowId xmlns:a16="http://schemas.microsoft.com/office/drawing/2014/main" val="1803576092"/>
                  </a:ext>
                </a:extLst>
              </a:tr>
              <a:tr h="203511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9" marR="731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7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526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项目分析，来自 24Slides</Template>
  <TotalTime>0</TotalTime>
  <Words>2310</Words>
  <Application>Microsoft Office PowerPoint</Application>
  <PresentationFormat>宽屏</PresentationFormat>
  <Paragraphs>415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Microsoft YaHei UI</vt:lpstr>
      <vt:lpstr>等线</vt:lpstr>
      <vt:lpstr>Arial</vt:lpstr>
      <vt:lpstr>Segoe UI Light</vt:lpstr>
      <vt:lpstr>Office 主题</vt:lpstr>
      <vt:lpstr>项目分析 人脸识别考勤系统</vt:lpstr>
      <vt:lpstr>项目分析幻灯片 3</vt:lpstr>
      <vt:lpstr>项目分析幻灯片 2</vt:lpstr>
      <vt:lpstr>项目分析幻灯片 4</vt:lpstr>
      <vt:lpstr>项目分析幻灯片 5</vt:lpstr>
      <vt:lpstr>项目分析幻灯片 5</vt:lpstr>
      <vt:lpstr>项目分析幻灯片 5</vt:lpstr>
      <vt:lpstr>项目分析幻灯片 5</vt:lpstr>
      <vt:lpstr>项目分析幻灯片 5</vt:lpstr>
      <vt:lpstr>项目分析幻灯片 5</vt:lpstr>
      <vt:lpstr>项目分析幻灯片 6</vt:lpstr>
      <vt:lpstr>项目分析幻灯片 6</vt:lpstr>
      <vt:lpstr>项目分析幻灯片 6</vt:lpstr>
      <vt:lpstr>项目分析幻灯片 6</vt:lpstr>
      <vt:lpstr>项目分析幻灯片 7</vt:lpstr>
      <vt:lpstr>项目分析幻灯片 7</vt:lpstr>
      <vt:lpstr>项目分析幻灯片 7</vt:lpstr>
      <vt:lpstr>项目分析幻灯片 7</vt:lpstr>
      <vt:lpstr>项目分析幻灯片 10</vt:lpstr>
      <vt:lpstr>项目分析幻灯片 8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2020-05-07T03:04:03Z</dcterms:created>
  <dcterms:modified xsi:type="dcterms:W3CDTF">2020-05-08T01:54:35Z</dcterms:modified>
</cp:coreProperties>
</file>