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426" r:id="rId4"/>
    <p:sldId id="259" r:id="rId5"/>
    <p:sldId id="427" r:id="rId6"/>
    <p:sldId id="260" r:id="rId7"/>
    <p:sldId id="261" r:id="rId8"/>
    <p:sldId id="262" r:id="rId9"/>
    <p:sldId id="263" r:id="rId10"/>
    <p:sldId id="42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3156" autoAdjust="0"/>
  </p:normalViewPr>
  <p:slideViewPr>
    <p:cSldViewPr>
      <p:cViewPr varScale="1">
        <p:scale>
          <a:sx n="127" d="100"/>
          <a:sy n="127" d="100"/>
        </p:scale>
        <p:origin x="1760" y="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3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0"/>
              </a:rPr>
              <a:t>CHDIR can set working directory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4BDC23A-6497-6444-B9F1-C70B68E2077D}" type="slidenum">
              <a:rPr lang="zh-CN" altLang="en-US" sz="1200" b="0">
                <a:latin typeface="Times New Roman" charset="0"/>
              </a:rPr>
              <a:pPr/>
              <a:t>20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 file: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operations: open,</a:t>
            </a:r>
            <a:r>
              <a:rPr lang="en-US" baseline="0" dirty="0"/>
              <a:t> read, write, </a:t>
            </a:r>
            <a:r>
              <a:rPr lang="en-US" baseline="0" dirty="0" err="1"/>
              <a:t>ioctl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same naming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2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 file: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operations: open,</a:t>
            </a:r>
            <a:r>
              <a:rPr lang="en-US" baseline="0" dirty="0"/>
              <a:t> read, write, </a:t>
            </a:r>
            <a:r>
              <a:rPr lang="en-US" baseline="0" dirty="0" err="1"/>
              <a:t>ioctl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same naming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4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 file: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operations: open,</a:t>
            </a:r>
            <a:r>
              <a:rPr lang="en-US" baseline="0" dirty="0"/>
              <a:t> read, write, </a:t>
            </a:r>
            <a:r>
              <a:rPr lang="en-US" baseline="0" dirty="0" err="1"/>
              <a:t>ioctl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same naming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2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347310-73C7-47CD-A46E-FF3F2CF2950D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0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need to organize the blocks</a:t>
            </a:r>
            <a:r>
              <a:rPr kumimoji="1" lang="en-US" altLang="zh-CN" baseline="0" dirty="0"/>
              <a:t> to store larger size data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0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512 byte block size, and 4 byte block pointers, each indirect block can consist of 128 (512 / 4) pointers.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</a:rPr>
              <a:t>For one double indirect block: (128*128*512)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 / (1024*1024)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DD5C21B-AC00-194C-9537-51B5DB478376}" type="slidenum">
              <a:rPr lang="zh-CN" altLang="en-US" sz="1200" b="0">
                <a:latin typeface="Times New Roman" charset="0"/>
              </a:rPr>
              <a:pPr/>
              <a:t>15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31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4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2018/9/21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</a:rPr>
              <a:t>File</a:t>
            </a:r>
            <a:r>
              <a:rPr kumimoji="1" lang="zh-CN" altLang="en-US" sz="4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400" b="1" dirty="0">
                <a:solidFill>
                  <a:schemeClr val="bg1"/>
                </a:solidFill>
              </a:rPr>
              <a:t>System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Seven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layers abstraction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607" y="217207"/>
            <a:ext cx="7140793" cy="952500"/>
          </a:xfrm>
        </p:spPr>
        <p:txBody>
          <a:bodyPr>
            <a:normAutofit/>
          </a:bodyPr>
          <a:lstStyle/>
          <a:p>
            <a:r>
              <a:rPr lang="en-US" altLang="zh-CN" sz="2667" b="1" dirty="0">
                <a:solidFill>
                  <a:schemeClr val="tx1"/>
                </a:solidFill>
              </a:rPr>
              <a:t>FS sees storage as linear array of blocks</a:t>
            </a:r>
            <a:endParaRPr lang="zh-CN" altLang="en-US" sz="2667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3637587"/>
            <a:ext cx="6858000" cy="1467549"/>
          </a:xfrm>
        </p:spPr>
        <p:txBody>
          <a:bodyPr>
            <a:normAutofit/>
          </a:bodyPr>
          <a:lstStyle/>
          <a:p>
            <a:r>
              <a:rPr lang="en-US" altLang="zh-CN" dirty="0"/>
              <a:t>Common block size: 512 bytes or 4KB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750" y="1357333"/>
            <a:ext cx="746125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96ADD-A380-4D94-95EE-5F74FA6F34D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29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L1: Block Layer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Mapping: </a:t>
            </a:r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 number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-&gt; </a:t>
            </a:r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 data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How to know the size of block?</a:t>
            </a:r>
          </a:p>
          <a:p>
            <a:pPr lvl="1"/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How to know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which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free?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These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metadata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will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also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stored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on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same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lvl="2"/>
            <a:r>
              <a:rPr kumimoji="1"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Super block</a:t>
            </a:r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</a:p>
          <a:p>
            <a:endParaRPr kumimoji="1"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7420"/>
            <a:ext cx="705323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69668"/>
            <a:ext cx="501650" cy="38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3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Super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05800" cy="15875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One superblock per file system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Kernel reads superblock when mount the FS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Superblock contains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931379-6498-C04D-B35A-037E96CFA6C3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12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1269" name="Content Placeholder 2"/>
          <p:cNvSpPr txBox="1">
            <a:spLocks/>
          </p:cNvSpPr>
          <p:nvPr/>
        </p:nvSpPr>
        <p:spPr bwMode="auto">
          <a:xfrm>
            <a:off x="457200" y="2761208"/>
            <a:ext cx="8077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Size of the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Number of free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A list of free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Index to next free block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Lock field for free block and free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 lists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Flag to indicate modification of superblock</a:t>
            </a:r>
            <a:endParaRPr lang="en-US" altLang="zh-CN" sz="1800" b="0" dirty="0">
              <a:latin typeface="等线" panose="02010600030101010101" pitchFamily="2" charset="-122"/>
              <a:ea typeface="等线" panose="02010600030101010101" pitchFamily="2" charset="-122"/>
              <a:cs typeface="MS PGothic" charset="0"/>
            </a:endParaRPr>
          </a:p>
        </p:txBody>
      </p:sp>
      <p:sp>
        <p:nvSpPr>
          <p:cNvPr id="11270" name="Content Placeholder 2"/>
          <p:cNvSpPr txBox="1">
            <a:spLocks/>
          </p:cNvSpPr>
          <p:nvPr/>
        </p:nvSpPr>
        <p:spPr bwMode="auto">
          <a:xfrm>
            <a:off x="4343400" y="2689200"/>
            <a:ext cx="4038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Size of the inode list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Number of free inodes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A list of free inodes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Index to next free inode</a:t>
            </a:r>
          </a:p>
        </p:txBody>
      </p:sp>
      <p:pic>
        <p:nvPicPr>
          <p:cNvPr id="1127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57700"/>
            <a:ext cx="6375400" cy="90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5368105"/>
            <a:ext cx="501650" cy="31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5036" y="4924777"/>
            <a:ext cx="4841300" cy="554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3347864" y="4925036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923928" y="4929697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4499992" y="4932904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076056" y="4931151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652120" y="4926490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6228184" y="4931151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7020272" y="4929697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16216" y="5017740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...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73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L1: Block Layer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Block size: a trade-off</a:t>
            </a:r>
          </a:p>
          <a:p>
            <a:pPr lvl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Neither too small or too big</a:t>
            </a:r>
          </a:p>
          <a:p>
            <a:pPr lvl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Q: What will happen if the block size is too small? What if too big?</a:t>
            </a:r>
            <a:endParaRPr lang="en-US" altLang="zh-CN" sz="2400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1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93604"/>
            <a:ext cx="2560712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L2: File Layer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05800" cy="273050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 requirements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 items that are larger than one block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May grow or shrink over time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file is a linear array of bytes of arbitrary length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Record which blocks belong to each file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(index node)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container for metadata about the file </a:t>
            </a:r>
            <a:endParaRPr 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34B97E2-7996-684B-BAFD-F77D04382504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14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0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 for Larger Files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A63B2AD-74D9-EE40-9A39-42AFB6E98871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15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4389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90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839ED3A-BC6C-7F40-A32E-E08FA457EC6E}"/>
              </a:ext>
            </a:extLst>
          </p:cNvPr>
          <p:cNvGrpSpPr/>
          <p:nvPr/>
        </p:nvGrpSpPr>
        <p:grpSpPr>
          <a:xfrm>
            <a:off x="1100344" y="1171478"/>
            <a:ext cx="6748256" cy="4147708"/>
            <a:chOff x="971600" y="1281443"/>
            <a:chExt cx="6748256" cy="4147708"/>
          </a:xfrm>
        </p:grpSpPr>
        <p:pic>
          <p:nvPicPr>
            <p:cNvPr id="53" name="Picture 3">
              <a:extLst>
                <a:ext uri="{FF2B5EF4-FFF2-40B4-BE49-F238E27FC236}">
                  <a16:creationId xmlns:a16="http://schemas.microsoft.com/office/drawing/2014/main" id="{28CDA807-5220-D54F-85DC-4582047BD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1281443"/>
              <a:ext cx="6748256" cy="4147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F8D87FB-3750-E841-BC00-C1BDA54E73B8}"/>
                </a:ext>
              </a:extLst>
            </p:cNvPr>
            <p:cNvSpPr/>
            <p:nvPr/>
          </p:nvSpPr>
          <p:spPr>
            <a:xfrm>
              <a:off x="976732" y="1291888"/>
              <a:ext cx="3595267" cy="413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10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L2: File Layer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305800" cy="41042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Given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can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map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index number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(of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file) </a:t>
            </a:r>
            <a:b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-&gt;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 number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(of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disk)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Index number: e.g.,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b="1" baseline="30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block of a file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78</a:t>
            </a: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5990CCB-D0B7-F746-8366-04AFBB29C05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16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331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7" y="4541590"/>
            <a:ext cx="8079531" cy="54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8" y="3145532"/>
            <a:ext cx="72390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2195736" y="3937620"/>
            <a:ext cx="0" cy="60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Other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Choices than </a:t>
            </a:r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432048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Method-1: 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Use continue blocks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Re-allocate if the file expands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E.g., data in memory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Why not?</a:t>
            </a:r>
          </a:p>
          <a:p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空间浪费（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fragment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）         不能随机读写</a:t>
            </a:r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17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11960" y="1345332"/>
            <a:ext cx="4536504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Method-2: Use Linked List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Each block links to its next block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Use special one as EOF (End of File)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37903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L3: </a:t>
            </a:r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Number Layer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FD8B3AD-DA91-8B41-9EB3-420C67AC2406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18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Mapping: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inode number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-&gt;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1" dirty="0" err="1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4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table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at a fixed location on storage</a:t>
            </a:r>
          </a:p>
          <a:p>
            <a:pPr lvl="1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index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Track which inode number are in use,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e.g. free list, a field in inode</a:t>
            </a:r>
          </a:p>
        </p:txBody>
      </p:sp>
      <p:pic>
        <p:nvPicPr>
          <p:cNvPr id="1536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48" y="4019872"/>
            <a:ext cx="5537200" cy="78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 rot="5400000">
            <a:off x="4153124" y="4700686"/>
            <a:ext cx="222250" cy="123825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 rot="5400000">
            <a:off x="4034061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 rot="5400000">
            <a:off x="3918173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 rot="5400000">
            <a:off x="3803873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 rot="5400000">
            <a:off x="4621436" y="4700686"/>
            <a:ext cx="222250" cy="123825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 rot="5400000">
            <a:off x="4502373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 rot="5400000">
            <a:off x="4386486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 rot="5400000">
            <a:off x="4272186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376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77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78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21396"/>
            <a:ext cx="7499096" cy="5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0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Put Layers so far Together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0788130-05E7-274B-A568-B8B7EE358D67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19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97000"/>
            <a:ext cx="7753350" cy="14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Content Placeholder 2"/>
          <p:cNvSpPr>
            <a:spLocks noGrp="1"/>
          </p:cNvSpPr>
          <p:nvPr>
            <p:ph idx="1"/>
          </p:nvPr>
        </p:nvSpPr>
        <p:spPr>
          <a:xfrm>
            <a:off x="457200" y="3289548"/>
            <a:ext cx="8305800" cy="2185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enough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operate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Needs more user-friendly name</a:t>
            </a:r>
            <a:endParaRPr 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Numbers are convenient names only for computer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Numbers change on different storage device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9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based File System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 UNIX-v6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9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L4: File Name Layer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7B74C3A-76B0-1148-AADF-C12424506C91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20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177313"/>
            <a:ext cx="8229600" cy="4320480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File name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Hide metadata of file management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Files and I/O devices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Mapping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Mapping table is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saved in 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Default context: </a:t>
            </a:r>
            <a:r>
              <a:rPr lang="en-US" altLang="zh-CN" sz="18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current working directory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Context reference is also an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</a:rPr>
              <a:t> number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The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of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current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also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Max length of a file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name is </a:t>
            </a:r>
            <a:r>
              <a:rPr lang="en-US" altLang="zh-CN" sz="18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 bytes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UNIX version 6</a:t>
            </a:r>
            <a:endParaRPr 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27" y="2362692"/>
            <a:ext cx="2639273" cy="72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369668"/>
            <a:ext cx="7548562" cy="39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94" y="1282573"/>
            <a:ext cx="2611774" cy="77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12067" y="3091236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looks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like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60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LOOKUP in a Directory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4072508"/>
            <a:ext cx="8305800" cy="13772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Name compare method: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STRING_MATCH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LOOKUP(“program”,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dir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 will return 10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Next Problem: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 if too many files?</a:t>
            </a:r>
            <a:endParaRPr lang="zh-CN" altLang="en-US" sz="18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DBC0235-D74E-9F4A-8BA9-488F5E136CD0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21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8064"/>
            <a:ext cx="77724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80" y="4119723"/>
            <a:ext cx="3297234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72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L5: Path Name Layer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Hierarchy of directories and files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Structured naming: E.g. “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projects/paper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PLAIN_NAME()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returns true if no ‘/’ in the path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Context: the working directory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5E4069F-6511-F34A-AE3D-70E6C549E3F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87311"/>
            <a:ext cx="68580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4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5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697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Links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LINK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shortcut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for long names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LINK(“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Mail/inbox/new-assignment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”, “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assignment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”)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Turns strict hierarchy into a directed graph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Users cannot create links to directories -&gt; acyclic graph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Different names, same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number</a:t>
            </a: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UNLINK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Remove the binding of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filename to 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number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UNLINK last binding, put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/blocks to free-list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 reference counter is needed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95589CF-65B1-C94F-A523-A7F319D0BD35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pPr/>
              <a:t>23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519930" y="628078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600FF-85E8-8942-84BC-A0D74EE9E30D}"/>
              </a:ext>
            </a:extLst>
          </p:cNvPr>
          <p:cNvSpPr txBox="1"/>
          <p:nvPr/>
        </p:nvSpPr>
        <p:spPr>
          <a:xfrm>
            <a:off x="1312394" y="48872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硬链接，指向</a:t>
            </a:r>
            <a:r>
              <a:rPr lang="en-US" altLang="zh-CN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86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Links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Reference count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can bind multiple file names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+1 when </a:t>
            </a:r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-1 when </a:t>
            </a:r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UNLINK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file will be deleted when reference count is 0</a:t>
            </a:r>
          </a:p>
          <a:p>
            <a:pPr lvl="1"/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 cycle allowed</a:t>
            </a:r>
          </a:p>
          <a:p>
            <a:pPr lvl="2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Except for ‘.’ and ‘..’</a:t>
            </a:r>
          </a:p>
          <a:p>
            <a:pPr lvl="2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Naming current and parent </a:t>
            </a:r>
            <a:b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directory with no need to </a:t>
            </a:r>
            <a:b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know their names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84DAADE3-62A3-B343-BB57-326D304B3853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24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21596"/>
            <a:ext cx="310515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6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No Cycle for LINK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AAA6A53-16F1-8E4C-A3E3-66CC7810566F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25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01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92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087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92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087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9705" name="直接连接符 11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058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6" name="直接连接符 13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1058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7" name="直接连接符 17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1668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8" name="直接连接符 19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8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9" name="TextBox 20"/>
          <p:cNvSpPr txBox="1">
            <a:spLocks noChangeArrowheads="1"/>
          </p:cNvSpPr>
          <p:nvPr/>
        </p:nvSpPr>
        <p:spPr bwMode="auto">
          <a:xfrm>
            <a:off x="579140" y="3577580"/>
            <a:ext cx="25527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/a/b is a directory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a is 1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a’s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is 25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4068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459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754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25:2</a:t>
            </a:r>
            <a:endParaRPr lang="zh-CN" altLang="en-US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59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54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2547" name="直接连接符 27"/>
          <p:cNvCxnSpPr>
            <a:cxnSpLocks noChangeShapeType="1"/>
            <a:stCxn id="22" idx="2"/>
            <a:endCxn id="23" idx="0"/>
          </p:cNvCxnSpPr>
          <p:nvPr/>
        </p:nvCxnSpPr>
        <p:spPr bwMode="auto">
          <a:xfrm flipH="1">
            <a:off x="3725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8" name="直接连接符 28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3725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直接连接符 30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4335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0" name="直接连接符 31"/>
          <p:cNvCxnSpPr>
            <a:cxnSpLocks noChangeShapeType="1"/>
            <a:stCxn id="24" idx="2"/>
            <a:endCxn id="27" idx="0"/>
          </p:cNvCxnSpPr>
          <p:nvPr/>
        </p:nvCxnSpPr>
        <p:spPr bwMode="auto">
          <a:xfrm>
            <a:off x="5135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68119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endParaRPr lang="zh-CN" altLang="en-US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62023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74977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62023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4977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2556" name="直接连接符 38"/>
          <p:cNvCxnSpPr>
            <a:cxnSpLocks noChangeShapeType="1"/>
            <a:stCxn id="33" idx="2"/>
            <a:endCxn id="34" idx="0"/>
          </p:cNvCxnSpPr>
          <p:nvPr/>
        </p:nvCxnSpPr>
        <p:spPr bwMode="auto">
          <a:xfrm flipH="1">
            <a:off x="64690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7" name="直接连接符 39"/>
          <p:cNvCxnSpPr>
            <a:cxnSpLocks noChangeShapeType="1"/>
            <a:stCxn id="34" idx="2"/>
            <a:endCxn id="36" idx="0"/>
          </p:cNvCxnSpPr>
          <p:nvPr/>
        </p:nvCxnSpPr>
        <p:spPr bwMode="auto">
          <a:xfrm>
            <a:off x="64690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8" name="直接连接符 41"/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70786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直接连接符 42"/>
          <p:cNvCxnSpPr>
            <a:cxnSpLocks noChangeShapeType="1"/>
            <a:stCxn id="35" idx="2"/>
            <a:endCxn id="38" idx="0"/>
          </p:cNvCxnSpPr>
          <p:nvPr/>
        </p:nvCxnSpPr>
        <p:spPr bwMode="auto">
          <a:xfrm>
            <a:off x="78787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0" name="肘形连接符 48"/>
          <p:cNvCxnSpPr>
            <a:cxnSpLocks noChangeShapeType="1"/>
            <a:stCxn id="27" idx="1"/>
            <a:endCxn id="24" idx="1"/>
          </p:cNvCxnSpPr>
          <p:nvPr/>
        </p:nvCxnSpPr>
        <p:spPr bwMode="auto">
          <a:xfrm rot="10800000">
            <a:off x="4754563" y="2370668"/>
            <a:ext cx="12700" cy="645583"/>
          </a:xfrm>
          <a:prstGeom prst="bentConnector3">
            <a:avLst>
              <a:gd name="adj1" fmla="val 221379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" name="十字形 49"/>
          <p:cNvSpPr/>
          <p:nvPr/>
        </p:nvSpPr>
        <p:spPr bwMode="auto">
          <a:xfrm rot="18900000">
            <a:off x="7310438" y="1877219"/>
            <a:ext cx="342900" cy="285750"/>
          </a:xfrm>
          <a:prstGeom prst="plus">
            <a:avLst>
              <a:gd name="adj" fmla="val 43391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2562" name="肘形连接符 56"/>
          <p:cNvCxnSpPr>
            <a:cxnSpLocks noChangeShapeType="1"/>
            <a:stCxn id="38" idx="1"/>
            <a:endCxn id="35" idx="1"/>
          </p:cNvCxnSpPr>
          <p:nvPr/>
        </p:nvCxnSpPr>
        <p:spPr bwMode="auto">
          <a:xfrm rot="10800000">
            <a:off x="7497763" y="2370668"/>
            <a:ext cx="12700" cy="645583"/>
          </a:xfrm>
          <a:prstGeom prst="bentConnector3">
            <a:avLst>
              <a:gd name="adj1" fmla="val 2544829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31" name="TextBox 57"/>
          <p:cNvSpPr txBox="1">
            <a:spLocks noChangeArrowheads="1"/>
          </p:cNvSpPr>
          <p:nvPr/>
        </p:nvSpPr>
        <p:spPr bwMode="auto">
          <a:xfrm>
            <a:off x="1782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732" name="TextBox 58"/>
          <p:cNvSpPr txBox="1">
            <a:spLocks noChangeArrowheads="1"/>
          </p:cNvSpPr>
          <p:nvPr/>
        </p:nvSpPr>
        <p:spPr bwMode="auto">
          <a:xfrm>
            <a:off x="1935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5" name="TextBox 59"/>
          <p:cNvSpPr txBox="1">
            <a:spLocks noChangeArrowheads="1"/>
          </p:cNvSpPr>
          <p:nvPr/>
        </p:nvSpPr>
        <p:spPr bwMode="auto">
          <a:xfrm>
            <a:off x="3281536" y="3577581"/>
            <a:ext cx="251460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LINK (“/a/b/c”, a”)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Cause a cycle!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Refcnt of a is 2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6" name="TextBox 60"/>
          <p:cNvSpPr txBox="1">
            <a:spLocks noChangeArrowheads="1"/>
          </p:cNvSpPr>
          <p:nvPr/>
        </p:nvSpPr>
        <p:spPr bwMode="auto">
          <a:xfrm>
            <a:off x="4449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7" name="TextBox 61"/>
          <p:cNvSpPr txBox="1">
            <a:spLocks noChangeArrowheads="1"/>
          </p:cNvSpPr>
          <p:nvPr/>
        </p:nvSpPr>
        <p:spPr bwMode="auto">
          <a:xfrm>
            <a:off x="4602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8" name="TextBox 64"/>
          <p:cNvSpPr txBox="1">
            <a:spLocks noChangeArrowheads="1"/>
          </p:cNvSpPr>
          <p:nvPr/>
        </p:nvSpPr>
        <p:spPr bwMode="auto">
          <a:xfrm>
            <a:off x="40116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9" name="TextBox 67"/>
          <p:cNvSpPr txBox="1">
            <a:spLocks noChangeArrowheads="1"/>
          </p:cNvSpPr>
          <p:nvPr/>
        </p:nvSpPr>
        <p:spPr bwMode="auto">
          <a:xfrm>
            <a:off x="73263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70" name="TextBox 68"/>
          <p:cNvSpPr txBox="1">
            <a:spLocks noChangeArrowheads="1"/>
          </p:cNvSpPr>
          <p:nvPr/>
        </p:nvSpPr>
        <p:spPr bwMode="auto">
          <a:xfrm>
            <a:off x="67357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71" name="TextBox 69"/>
          <p:cNvSpPr txBox="1">
            <a:spLocks noChangeArrowheads="1"/>
          </p:cNvSpPr>
          <p:nvPr/>
        </p:nvSpPr>
        <p:spPr bwMode="auto">
          <a:xfrm>
            <a:off x="6018659" y="3577580"/>
            <a:ext cx="30178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UNLINK (“/a”)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a is 1, so 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25 is not deleted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Now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25 is dis-connected from graph</a:t>
            </a:r>
          </a:p>
        </p:txBody>
      </p:sp>
      <p:sp>
        <p:nvSpPr>
          <p:cNvPr id="22572" name="TextBox 70"/>
          <p:cNvSpPr txBox="1">
            <a:spLocks noChangeArrowheads="1"/>
          </p:cNvSpPr>
          <p:nvPr/>
        </p:nvSpPr>
        <p:spPr bwMode="auto">
          <a:xfrm>
            <a:off x="7269163" y="1796635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8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50" grpId="0" animBg="1"/>
      <p:bldP spid="22565" grpId="0"/>
      <p:bldP spid="22566" grpId="0"/>
      <p:bldP spid="22567" grpId="0"/>
      <p:bldP spid="22568" grpId="0"/>
      <p:bldP spid="22569" grpId="0"/>
      <p:bldP spid="22570" grpId="0"/>
      <p:bldP spid="22571" grpId="0"/>
      <p:bldP spid="225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Renaming - 1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540000"/>
            <a:ext cx="8305800" cy="295779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Text edit usually save editing file in a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tmp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file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Edit in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a.txt.swp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then rename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a.txt.swp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to 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a.txt</a:t>
            </a:r>
            <a:endParaRPr lang="en-US" altLang="zh-CN" sz="18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if the computer fails between 1 &amp; 2?</a:t>
            </a:r>
          </a:p>
          <a:p>
            <a:pPr lvl="1"/>
            <a:r>
              <a:rPr lang="en-US" altLang="zh-CN" sz="18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to_name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will be lost, which surprises the user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Need atomic action in chap-9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202FE45-0473-F046-BB2E-B106C57E1E09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26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0000"/>
            <a:ext cx="4614664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0276A-16B8-174E-81F6-7B0FE664FA23}"/>
              </a:ext>
            </a:extLst>
          </p:cNvPr>
          <p:cNvSpPr txBox="1"/>
          <p:nvPr/>
        </p:nvSpPr>
        <p:spPr>
          <a:xfrm>
            <a:off x="533400" y="4729708"/>
            <a:ext cx="519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需要原子操作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Renaming - 2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2366516"/>
            <a:ext cx="8305800" cy="315528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Weaker specification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without atomic actions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1. Changes the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number in for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to_name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to the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number of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from_name</a:t>
            </a:r>
            <a:endParaRPr lang="en-US" altLang="zh-CN" sz="1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2. Removes the directory entry for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from_name</a:t>
            </a:r>
            <a:endParaRPr lang="en-US" altLang="zh-CN" sz="1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fails between 1 &amp; 2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Must increase reference count of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from_name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’s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on recovery</a:t>
            </a:r>
          </a:p>
          <a:p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 sz="18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to_name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already exist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It will always exist even if machine fails between 1 &amp; 2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235CB27-B5B0-B645-BA38-F5093D4374A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27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399232"/>
            <a:ext cx="4430716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89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76222"/>
            <a:ext cx="858107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L6: Absolute Path </a:t>
            </a:r>
            <a:br>
              <a:rPr lang="en-US" altLang="zh-CN" sz="2800" dirty="0"/>
            </a:br>
            <a:r>
              <a:rPr lang="en-US" altLang="zh-CN" sz="2800" dirty="0"/>
              <a:t>Name Layer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457200" y="1462876"/>
            <a:ext cx="8229600" cy="3642260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HOME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Every user’s default working 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Problem: no sharing of HOME files between users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Context: the </a:t>
            </a:r>
            <a:r>
              <a:rPr lang="en-US" altLang="zh-CN" sz="20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 universal context for all users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Well-known name: ‘/’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Both ‘/.’ and ‘/..’ are linked to ‘/’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6BDFDF0-1E08-A94F-9CA7-CE3BFA05947F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519930" y="3332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6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D952D1A-ECCA-2247-8DF4-C1FAEF05A6B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2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2"/>
          </a:xfrm>
        </p:spPr>
        <p:txBody>
          <a:bodyPr>
            <a:noAutofit/>
          </a:bodyPr>
          <a:lstStyle/>
          <a:p>
            <a:r>
              <a:rPr lang="en-US" altLang="zh-CN" sz="2200" dirty="0"/>
              <a:t>A file has two key properties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A07DD86-4574-9541-9399-7D7443422F7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6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B9537D4-3386-0546-89BF-72B0A8799FB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圆角矩形 4"/>
          <p:cNvSpPr>
            <a:spLocks noChangeArrowheads="1"/>
          </p:cNvSpPr>
          <p:nvPr/>
        </p:nvSpPr>
        <p:spPr bwMode="auto">
          <a:xfrm>
            <a:off x="457200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4822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‘/’ root directory: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is 1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43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2D1F0F0-4B09-2843-8E99-19132CBAFB0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圆角矩形 4"/>
          <p:cNvSpPr>
            <a:spLocks noChangeArrowheads="1"/>
          </p:cNvSpPr>
          <p:nvPr/>
        </p:nvSpPr>
        <p:spPr bwMode="auto">
          <a:xfrm>
            <a:off x="457200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Find the first directory in ‘/’ by block number</a:t>
            </a:r>
            <a:endParaRPr lang="zh-CN" altLang="en-US" sz="28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47" name="圆角矩形 8"/>
          <p:cNvSpPr>
            <a:spLocks noChangeArrowheads="1"/>
          </p:cNvSpPr>
          <p:nvPr/>
        </p:nvSpPr>
        <p:spPr bwMode="auto">
          <a:xfrm>
            <a:off x="5189538" y="214180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56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10989B-7333-B142-A839-84FE41F8676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‘/programs’ by comparing name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870" name="圆角矩形 6"/>
          <p:cNvSpPr>
            <a:spLocks noChangeArrowheads="1"/>
          </p:cNvSpPr>
          <p:nvPr/>
        </p:nvSpPr>
        <p:spPr bwMode="auto">
          <a:xfrm>
            <a:off x="4724400" y="2509573"/>
            <a:ext cx="9144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2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865BB70-5E88-8B42-9E21-A01140D9C5EC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圆角矩形 4"/>
          <p:cNvSpPr>
            <a:spLocks noChangeArrowheads="1"/>
          </p:cNvSpPr>
          <p:nvPr/>
        </p:nvSpPr>
        <p:spPr bwMode="auto">
          <a:xfrm>
            <a:off x="5638800" y="2493698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‘/programs’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by its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number 7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895" name="圆角矩形 8"/>
          <p:cNvSpPr>
            <a:spLocks noChangeArrowheads="1"/>
          </p:cNvSpPr>
          <p:nvPr/>
        </p:nvSpPr>
        <p:spPr bwMode="auto">
          <a:xfrm>
            <a:off x="2112963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40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DDE52B2-C570-8C48-BE11-3BBC8206BC1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圆角矩形 4"/>
          <p:cNvSpPr>
            <a:spLocks noChangeArrowheads="1"/>
          </p:cNvSpPr>
          <p:nvPr/>
        </p:nvSpPr>
        <p:spPr bwMode="auto">
          <a:xfrm>
            <a:off x="6400800" y="2139157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the first file in ‘/programs/’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919" name="圆角矩形 8"/>
          <p:cNvSpPr>
            <a:spLocks noChangeArrowheads="1"/>
          </p:cNvSpPr>
          <p:nvPr/>
        </p:nvSpPr>
        <p:spPr bwMode="auto">
          <a:xfrm>
            <a:off x="2112963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CB8CBDD-E4DB-6548-A047-6A349EEA66F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‘/programs/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pong.c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’ by comparing its name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942" name="圆角矩形 8"/>
          <p:cNvSpPr>
            <a:spLocks noChangeArrowheads="1"/>
          </p:cNvSpPr>
          <p:nvPr/>
        </p:nvSpPr>
        <p:spPr bwMode="auto">
          <a:xfrm>
            <a:off x="6075363" y="2509573"/>
            <a:ext cx="762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23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DFD7301-B3AE-6249-9999-23E65DFB873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/>
          <p:cNvSpPr>
            <a:spLocks noGrp="1"/>
          </p:cNvSpPr>
          <p:nvPr>
            <p:ph idx="1"/>
          </p:nvPr>
        </p:nvSpPr>
        <p:spPr>
          <a:xfrm>
            <a:off x="457200" y="4635499"/>
            <a:ext cx="8305800" cy="64161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Find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of ‘/programs/</a:t>
            </a:r>
            <a:r>
              <a:rPr lang="en-US" altLang="zh-CN" sz="2000" dirty="0" err="1"/>
              <a:t>pong.c</a:t>
            </a:r>
            <a:r>
              <a:rPr lang="en-US" altLang="zh-CN" sz="2000" dirty="0"/>
              <a:t>’ by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9</a:t>
            </a:r>
            <a:endParaRPr lang="zh-CN" altLang="en-US" sz="2000" dirty="0"/>
          </a:p>
        </p:txBody>
      </p:sp>
      <p:sp>
        <p:nvSpPr>
          <p:cNvPr id="40966" name="圆角矩形 8"/>
          <p:cNvSpPr>
            <a:spLocks noChangeArrowheads="1"/>
          </p:cNvSpPr>
          <p:nvPr/>
        </p:nvSpPr>
        <p:spPr bwMode="auto">
          <a:xfrm>
            <a:off x="6837363" y="250957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0967" name="圆角矩形 6"/>
          <p:cNvSpPr>
            <a:spLocks noChangeArrowheads="1"/>
          </p:cNvSpPr>
          <p:nvPr/>
        </p:nvSpPr>
        <p:spPr bwMode="auto">
          <a:xfrm>
            <a:off x="2698750" y="3492500"/>
            <a:ext cx="3048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95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6B62FE-A102-AA44-8ED7-C6F8562B232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8629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Find block number of ‘/programs/</a:t>
            </a:r>
            <a:r>
              <a:rPr lang="en-US" altLang="zh-CN" sz="2000" dirty="0" err="1"/>
              <a:t>pong.c</a:t>
            </a:r>
            <a:r>
              <a:rPr lang="en-US" altLang="zh-CN" sz="2000" dirty="0"/>
              <a:t>’</a:t>
            </a:r>
            <a:endParaRPr lang="zh-CN" altLang="en-US" sz="2000" dirty="0"/>
          </a:p>
        </p:txBody>
      </p:sp>
      <p:sp>
        <p:nvSpPr>
          <p:cNvPr id="41990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6654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52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A0D5308-A692-2742-AA13-308D44D3DC0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1428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/>
              <a:t>Find data of block 61 by its block number</a:t>
            </a:r>
          </a:p>
          <a:p>
            <a:pPr lvl="1"/>
            <a:r>
              <a:rPr lang="en-US" altLang="zh-CN" sz="2400"/>
              <a:t>And data of block 44 &amp; 15</a:t>
            </a:r>
            <a:endParaRPr lang="zh-CN" altLang="en-US" sz="2400"/>
          </a:p>
        </p:txBody>
      </p:sp>
      <p:sp>
        <p:nvSpPr>
          <p:cNvPr id="43014" name="圆角矩形 6"/>
          <p:cNvSpPr>
            <a:spLocks noChangeArrowheads="1"/>
          </p:cNvSpPr>
          <p:nvPr/>
        </p:nvSpPr>
        <p:spPr bwMode="auto">
          <a:xfrm>
            <a:off x="2698750" y="239977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3015" name="圆角矩形 8"/>
          <p:cNvSpPr>
            <a:spLocks noChangeArrowheads="1"/>
          </p:cNvSpPr>
          <p:nvPr/>
        </p:nvSpPr>
        <p:spPr bwMode="auto">
          <a:xfrm>
            <a:off x="7904163" y="214974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3016" name="圆角矩形 9"/>
          <p:cNvSpPr>
            <a:spLocks noChangeArrowheads="1"/>
          </p:cNvSpPr>
          <p:nvPr/>
        </p:nvSpPr>
        <p:spPr bwMode="auto">
          <a:xfrm>
            <a:off x="7616828" y="2533386"/>
            <a:ext cx="917575" cy="76861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73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L7: Symbolic Link</a:t>
            </a:r>
            <a:b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Layer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63272" cy="418829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MOUNT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Record the device and the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 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number of the file system in memory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Record in the in-memory version of the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for “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dev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/fd1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” its parent’s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UNMOUNT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undoes the mount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Change to the file name layer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LOOKUP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runs into an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on which a file system is mount, it uses the root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of that file system for the lookup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BDF96DB-F56D-2048-B922-4153394FAA32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39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44042" name="TextBox 8"/>
          <p:cNvSpPr txBox="1">
            <a:spLocks noChangeArrowheads="1"/>
          </p:cNvSpPr>
          <p:nvPr/>
        </p:nvSpPr>
        <p:spPr bwMode="auto">
          <a:xfrm>
            <a:off x="352226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Symbolic link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52226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352226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EB944-8AD9-0848-B684-048DEC54048C}"/>
              </a:ext>
            </a:extLst>
          </p:cNvPr>
          <p:cNvSpPr txBox="1"/>
          <p:nvPr/>
        </p:nvSpPr>
        <p:spPr>
          <a:xfrm>
            <a:off x="1331640" y="965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符号链接（软），指向文件名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3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2"/>
          </a:xfrm>
        </p:spPr>
        <p:txBody>
          <a:bodyPr>
            <a:noAutofit/>
          </a:bodyPr>
          <a:lstStyle/>
          <a:p>
            <a:r>
              <a:rPr lang="en-US" altLang="zh-CN" sz="2200" dirty="0"/>
              <a:t>A file has two key properties</a:t>
            </a:r>
          </a:p>
          <a:p>
            <a:pPr lvl="1"/>
            <a:r>
              <a:rPr lang="en-US" altLang="zh-CN" sz="1800" dirty="0"/>
              <a:t>It is </a:t>
            </a:r>
            <a:r>
              <a:rPr lang="en-US" altLang="zh-CN" sz="1800" dirty="0">
                <a:solidFill>
                  <a:srgbClr val="0096FF"/>
                </a:solidFill>
              </a:rPr>
              <a:t>durable</a:t>
            </a:r>
            <a:r>
              <a:rPr lang="en-US" altLang="zh-CN" sz="1800" dirty="0"/>
              <a:t> &amp;  has a </a:t>
            </a:r>
            <a:r>
              <a:rPr lang="en-US" altLang="zh-CN" sz="1800" dirty="0">
                <a:solidFill>
                  <a:srgbClr val="0096FF"/>
                </a:solidFill>
              </a:rPr>
              <a:t>name</a:t>
            </a:r>
          </a:p>
          <a:p>
            <a:pPr lvl="1"/>
            <a:r>
              <a:rPr lang="en-US" altLang="zh-CN" sz="1800" dirty="0"/>
              <a:t>It is a high-level version of the memory abstraction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A07DD86-4574-9541-9399-7D7443422F7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86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L7: Symbolic Link </a:t>
            </a:r>
            <a:b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Layer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Name files on other disks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Inode is different on other disks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Supports to attach new disks to the name space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Two options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Make inodes unique across all disks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Create synonyms for the files on the other disks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Soft link (symbolic link)</a:t>
            </a:r>
          </a:p>
          <a:p>
            <a:pPr lvl="1"/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SYMLINK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Add another type of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7DAD453-D0D0-EB42-9687-FCFF493116A2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40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3" name="十字形 49"/>
          <p:cNvSpPr/>
          <p:nvPr/>
        </p:nvSpPr>
        <p:spPr bwMode="auto">
          <a:xfrm rot="18900000">
            <a:off x="4766828" y="3080902"/>
            <a:ext cx="342900" cy="285750"/>
          </a:xfrm>
          <a:prstGeom prst="plus">
            <a:avLst>
              <a:gd name="adj" fmla="val 43391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52574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Symbolic link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52574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352574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7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2"/>
          </a:xfrm>
        </p:spPr>
        <p:txBody>
          <a:bodyPr>
            <a:noAutofit/>
          </a:bodyPr>
          <a:lstStyle/>
          <a:p>
            <a:r>
              <a:rPr lang="en-US" altLang="zh-CN" sz="2200" dirty="0"/>
              <a:t>A file has two key properties</a:t>
            </a:r>
          </a:p>
          <a:p>
            <a:pPr lvl="1"/>
            <a:r>
              <a:rPr lang="en-US" altLang="zh-CN" sz="1800" dirty="0"/>
              <a:t>It is </a:t>
            </a:r>
            <a:r>
              <a:rPr lang="en-US" altLang="zh-CN" sz="1800" dirty="0">
                <a:solidFill>
                  <a:srgbClr val="0096FF"/>
                </a:solidFill>
              </a:rPr>
              <a:t>durable</a:t>
            </a:r>
            <a:r>
              <a:rPr lang="en-US" altLang="zh-CN" sz="1800" dirty="0"/>
              <a:t> &amp;  has a </a:t>
            </a:r>
            <a:r>
              <a:rPr lang="en-US" altLang="zh-CN" sz="1800" dirty="0">
                <a:solidFill>
                  <a:srgbClr val="0096FF"/>
                </a:solidFill>
              </a:rPr>
              <a:t>name</a:t>
            </a:r>
          </a:p>
          <a:p>
            <a:pPr lvl="1"/>
            <a:r>
              <a:rPr lang="en-US" altLang="zh-CN" sz="1800" dirty="0"/>
              <a:t>It is a high-level version of the memory abstraction</a:t>
            </a:r>
          </a:p>
          <a:p>
            <a:r>
              <a:rPr lang="en-US" altLang="zh-CN" sz="2000" dirty="0"/>
              <a:t>System layer implements files using modules from hardware layer</a:t>
            </a:r>
          </a:p>
          <a:p>
            <a:pPr lvl="1"/>
            <a:r>
              <a:rPr lang="en-US" altLang="zh-CN" sz="1800" u="sng" dirty="0"/>
              <a:t>Divide-and-conquer</a:t>
            </a:r>
            <a:r>
              <a:rPr lang="en-US" altLang="zh-CN" sz="1800" dirty="0"/>
              <a:t> strategy</a:t>
            </a:r>
          </a:p>
          <a:p>
            <a:pPr lvl="1"/>
            <a:r>
              <a:rPr lang="en-US" altLang="zh-CN" sz="1800" dirty="0"/>
              <a:t>Makes use of several hidden layers of machine-oriented names (addresses), one on another, to implement files</a:t>
            </a:r>
          </a:p>
          <a:p>
            <a:pPr lvl="1"/>
            <a:r>
              <a:rPr lang="en-US" altLang="zh-CN" sz="1800" dirty="0"/>
              <a:t>Maps user-friendly names to these files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A07DD86-4574-9541-9399-7D7443422F7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07704" y="235506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7704" y="4299284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2571092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File System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836" y="3432246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Disk Driver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44008" y="4804965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46442" y="4660949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44008" y="4516933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6059" y="5022613"/>
            <a:ext cx="734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Disk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6212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App-1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6134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App-2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App-3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6475" y="2983189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Kernel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424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026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9629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2316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8340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436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6038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7641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81368" y="5022613"/>
            <a:ext cx="1293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818" y="4445830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Hardware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3719" y="1448329"/>
            <a:ext cx="777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User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23837" y="1940226"/>
            <a:ext cx="18020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OPEN(“a.txt”, “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rw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”)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READ(…)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WRITE(…)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…</a:t>
            </a:r>
            <a:endParaRPr lang="zh-CN" alt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22391" y="3972208"/>
            <a:ext cx="2242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READ(block-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addr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, 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buf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WRITE(block-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addr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, 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buf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)</a:t>
            </a:r>
            <a:endParaRPr lang="zh-CN" alt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050" smtClean="0"/>
              <a:t>6</a:t>
            </a:fld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43084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Abstraction: API of UNIX File System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OPEN, READ, WRITE, SEEK, CLOSE</a:t>
            </a:r>
          </a:p>
          <a:p>
            <a:r>
              <a:rPr lang="en-US" altLang="zh-CN" sz="2000" dirty="0"/>
              <a:t>FSYNC</a:t>
            </a:r>
          </a:p>
          <a:p>
            <a:r>
              <a:rPr lang="en-US" altLang="zh-CN" sz="2000" dirty="0"/>
              <a:t>STAT, CHMOD, CHOWN</a:t>
            </a:r>
          </a:p>
          <a:p>
            <a:r>
              <a:rPr lang="en-US" altLang="zh-CN" sz="2000" dirty="0"/>
              <a:t>RENAME, LINK, UNLINK, SYMLINK</a:t>
            </a:r>
          </a:p>
          <a:p>
            <a:r>
              <a:rPr lang="en-US" altLang="zh-CN" sz="2000" dirty="0"/>
              <a:t>MKDIR, CHDIR, CHROOT</a:t>
            </a:r>
          </a:p>
          <a:p>
            <a:r>
              <a:rPr lang="en-US" altLang="zh-CN" sz="2000" dirty="0"/>
              <a:t>MOUNT, UNMOUNT</a:t>
            </a:r>
          </a:p>
          <a:p>
            <a:r>
              <a:rPr lang="en-US" altLang="zh-CN" sz="2000" dirty="0"/>
              <a:t>….</a:t>
            </a:r>
            <a:endParaRPr lang="zh-CN" altLang="en-US" sz="2000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315FA61-8901-B549-B657-C9EAE3269AB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software layers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6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Naming Layers of the UNIX FS (version 6)</a:t>
            </a:r>
            <a:endParaRPr lang="zh-CN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2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2781</TotalTime>
  <Words>1800</Words>
  <Application>Microsoft Macintosh PowerPoint</Application>
  <PresentationFormat>On-screen Show (16:10)</PresentationFormat>
  <Paragraphs>442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Adobe 楷体 Std R</vt:lpstr>
      <vt:lpstr>等线</vt:lpstr>
      <vt:lpstr>等线</vt:lpstr>
      <vt:lpstr>MS PGothic</vt:lpstr>
      <vt:lpstr>宋体</vt:lpstr>
      <vt:lpstr>Arial</vt:lpstr>
      <vt:lpstr>Calibri</vt:lpstr>
      <vt:lpstr>Times New Roman</vt:lpstr>
      <vt:lpstr>Office 主题​​</vt:lpstr>
      <vt:lpstr>File System</vt:lpstr>
      <vt:lpstr>iNode based File System</vt:lpstr>
      <vt:lpstr>File</vt:lpstr>
      <vt:lpstr>File</vt:lpstr>
      <vt:lpstr>File</vt:lpstr>
      <vt:lpstr>The Big Picture</vt:lpstr>
      <vt:lpstr>Abstraction: API of UNIX File System</vt:lpstr>
      <vt:lpstr>7 software layers</vt:lpstr>
      <vt:lpstr>The Naming Layers of the UNIX FS (version 6)</vt:lpstr>
      <vt:lpstr>FS sees storage as linear array of blocks</vt:lpstr>
      <vt:lpstr>L1: Block Layer</vt:lpstr>
      <vt:lpstr>Super Block</vt:lpstr>
      <vt:lpstr>L1: Block Layer</vt:lpstr>
      <vt:lpstr>L2: File Layer</vt:lpstr>
      <vt:lpstr>inode for Larger Files</vt:lpstr>
      <vt:lpstr>L2: File Layer</vt:lpstr>
      <vt:lpstr>Other Choices than inode</vt:lpstr>
      <vt:lpstr>L3: inode Number Layer</vt:lpstr>
      <vt:lpstr>Put Layers so far Together</vt:lpstr>
      <vt:lpstr>L4: File Name Layer</vt:lpstr>
      <vt:lpstr>LOOKUP in a Directory</vt:lpstr>
      <vt:lpstr>L5: Path Name Layer</vt:lpstr>
      <vt:lpstr>Links</vt:lpstr>
      <vt:lpstr>Links</vt:lpstr>
      <vt:lpstr>No Cycle for LINK</vt:lpstr>
      <vt:lpstr>Renaming - 1</vt:lpstr>
      <vt:lpstr>Renaming - 2</vt:lpstr>
      <vt:lpstr>L6: Absolute Path  Name Layer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L7: Symbolic Link Layer</vt:lpstr>
      <vt:lpstr>L7: Symbolic Link  Layer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ma nan</cp:lastModifiedBy>
  <cp:revision>44</cp:revision>
  <cp:lastPrinted>2016-06-13T07:55:34Z</cp:lastPrinted>
  <dcterms:created xsi:type="dcterms:W3CDTF">2017-05-12T06:55:38Z</dcterms:created>
  <dcterms:modified xsi:type="dcterms:W3CDTF">2018-09-21T05:32:28Z</dcterms:modified>
</cp:coreProperties>
</file>