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94" r:id="rId3"/>
    <p:sldId id="322" r:id="rId4"/>
    <p:sldId id="325" r:id="rId5"/>
    <p:sldId id="334" r:id="rId6"/>
    <p:sldId id="326" r:id="rId7"/>
    <p:sldId id="323" r:id="rId8"/>
    <p:sldId id="327" r:id="rId9"/>
    <p:sldId id="328" r:id="rId10"/>
    <p:sldId id="329" r:id="rId11"/>
    <p:sldId id="324" r:id="rId12"/>
    <p:sldId id="332" r:id="rId13"/>
    <p:sldId id="333" r:id="rId14"/>
    <p:sldId id="309" r:id="rId15"/>
    <p:sldId id="319" r:id="rId16"/>
    <p:sldId id="320" r:id="rId17"/>
    <p:sldId id="33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F8CBAD"/>
    <a:srgbClr val="3D3D3D"/>
    <a:srgbClr val="FEFEF4"/>
    <a:srgbClr val="FDFDDF"/>
    <a:srgbClr val="525252"/>
    <a:srgbClr val="FCFBFA"/>
    <a:srgbClr val="F8F8F6"/>
    <a:srgbClr val="F4F3EE"/>
    <a:srgbClr val="E0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1" autoAdjust="0"/>
  </p:normalViewPr>
  <p:slideViewPr>
    <p:cSldViewPr snapToGrid="0" showGuides="1">
      <p:cViewPr varScale="1">
        <p:scale>
          <a:sx n="114" d="100"/>
          <a:sy n="114" d="100"/>
        </p:scale>
        <p:origin x="590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92" d="100"/>
          <a:sy n="92" d="100"/>
        </p:scale>
        <p:origin x="3862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2020-09-24 (Thu)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2071312" y="3511199"/>
            <a:ext cx="4100888" cy="706672"/>
          </a:xfrm>
          <a:prstGeom prst="rtTriangle">
            <a:avLst/>
          </a:prstGeom>
          <a:solidFill>
            <a:srgbClr val="F8CBA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685799" y="3927944"/>
            <a:ext cx="4158533" cy="301156"/>
          </a:xfrm>
          <a:prstGeom prst="rtTriangle">
            <a:avLst/>
          </a:prstGeom>
          <a:solidFill>
            <a:srgbClr val="F8CBA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주제가 바뀌었습니다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AI</a:t>
            </a:r>
            <a:r>
              <a:rPr lang="ko-KR" altLang="en-US" dirty="0" smtClean="0"/>
              <a:t>기반 측면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정면 안면 분석 기술 개발</a:t>
            </a:r>
            <a:endParaRPr lang="en-US" altLang="ko-KR" dirty="0" smtClean="0"/>
          </a:p>
          <a:p>
            <a:r>
              <a:rPr lang="ko-KR" altLang="en-US" dirty="0" smtClean="0"/>
              <a:t>문현준 교수님께서 실시간이라는 단어는 빼도 된다고 하셨고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저희끼리 이야기해서 측면은 하지 않기로 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3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에 없는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1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당연히 바뀌었습니다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원래 만들어져 있는 </a:t>
            </a:r>
            <a:r>
              <a:rPr lang="en-US" altLang="ko-KR" dirty="0" err="1" smtClean="0"/>
              <a:t>Dlib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쓸거라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안씁니다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SKiA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Xamarin</a:t>
            </a:r>
            <a:r>
              <a:rPr lang="ko-KR" altLang="en-US" dirty="0" smtClean="0"/>
              <a:t>에서 화면에 선 긋는데 쓰입니다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랑 비슷하다고 보시면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0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당연히 바뀌었습니다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5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7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2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1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주제가 바뀌었으니 당연히 개발 목표도 바뀌었습니다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5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저번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에 없는 내용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에 없는 내용</a:t>
            </a:r>
            <a:endParaRPr lang="en-US" altLang="ko-KR" dirty="0" smtClean="0"/>
          </a:p>
          <a:p>
            <a:r>
              <a:rPr lang="en-US" altLang="ko-KR" dirty="0" smtClean="0"/>
              <a:t>CG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FZS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CT</a:t>
            </a:r>
            <a:r>
              <a:rPr lang="ko-KR" altLang="en-US" dirty="0" smtClean="0"/>
              <a:t>촬영해야 찾을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그게 안되니까 가까운 점으로 대체한다는</a:t>
            </a:r>
            <a:r>
              <a:rPr lang="ko-KR" altLang="en-US" baseline="0" dirty="0" smtClean="0"/>
              <a:t> 내용입니다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4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당연히 바뀌었습니다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DLib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머신러닝</a:t>
            </a:r>
            <a:r>
              <a:rPr lang="ko-KR" altLang="en-US" baseline="0" dirty="0" smtClean="0"/>
              <a:t> 알고리즘이랑 툴들이 포함한 </a:t>
            </a:r>
            <a:r>
              <a:rPr lang="ko-KR" altLang="en-US" baseline="0" dirty="0" err="1" smtClean="0"/>
              <a:t>툴킷입니다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객체 인식에서 쓰입니다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94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저번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에 없는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0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>
            <a:off x="0" y="6298263"/>
            <a:ext cx="12192000" cy="566003"/>
          </a:xfrm>
          <a:prstGeom prst="rtTriangle">
            <a:avLst/>
          </a:prstGeom>
          <a:solidFill>
            <a:srgbClr val="ED63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flipH="1">
            <a:off x="0" y="5835316"/>
            <a:ext cx="12192000" cy="1028951"/>
          </a:xfrm>
          <a:prstGeom prst="rtTriangle">
            <a:avLst/>
          </a:prstGeom>
          <a:solidFill>
            <a:srgbClr val="ED63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V="1">
            <a:off x="0" y="-2"/>
            <a:ext cx="12192000" cy="295089"/>
          </a:xfrm>
          <a:prstGeom prst="rtTriangle">
            <a:avLst/>
          </a:prstGeom>
          <a:solidFill>
            <a:srgbClr val="ED63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 flipH="1" flipV="1">
            <a:off x="0" y="-1045"/>
            <a:ext cx="12192000" cy="536450"/>
          </a:xfrm>
          <a:prstGeom prst="rtTriangle">
            <a:avLst/>
          </a:prstGeom>
          <a:solidFill>
            <a:srgbClr val="ED63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2020-09-24 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jp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dental.co.kr/news/article.html?no=10455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www.etoday.co.kr/news/view/189001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73921" y="5078472"/>
            <a:ext cx="5126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accent1">
                    <a:alpha val="70000"/>
                  </a:schemeClr>
                </a:solidFill>
              </a:rPr>
              <a:t>Capstone Design 5</a:t>
            </a:r>
            <a:r>
              <a:rPr lang="ko-KR" altLang="en-US" sz="4400" b="1" spc="-300" dirty="0">
                <a:solidFill>
                  <a:schemeClr val="accent1">
                    <a:alpha val="70000"/>
                  </a:schemeClr>
                </a:solidFill>
              </a:rPr>
              <a:t>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5164" y="1231007"/>
            <a:ext cx="6782414" cy="3197273"/>
            <a:chOff x="356506" y="412162"/>
            <a:chExt cx="6782414" cy="3197273"/>
          </a:xfrm>
        </p:grpSpPr>
        <p:sp>
          <p:nvSpPr>
            <p:cNvPr id="7" name="TextBox 6"/>
            <p:cNvSpPr txBox="1"/>
            <p:nvPr/>
          </p:nvSpPr>
          <p:spPr>
            <a:xfrm>
              <a:off x="422017" y="470114"/>
              <a:ext cx="6716903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AI</a:t>
              </a:r>
              <a:r>
                <a:rPr lang="ko-KR" altLang="en-US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를 활용한</a:t>
              </a:r>
            </a:p>
            <a:p>
              <a:r>
                <a:rPr lang="ko-KR" altLang="en-US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안면 비대칭 진단</a:t>
              </a:r>
            </a:p>
            <a:p>
              <a:r>
                <a:rPr lang="ko-KR" altLang="en-US" sz="66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애플리케이션 개발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6506" y="412162"/>
              <a:ext cx="6716903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300" dirty="0">
                  <a:solidFill>
                    <a:schemeClr val="accent1">
                      <a:alpha val="70000"/>
                    </a:schemeClr>
                  </a:solidFill>
                </a:rPr>
                <a:t>AI</a:t>
              </a:r>
              <a:r>
                <a:rPr lang="ko-KR" altLang="en-US" sz="6600" b="1" spc="-300" dirty="0">
                  <a:solidFill>
                    <a:schemeClr val="accent1">
                      <a:alpha val="70000"/>
                    </a:schemeClr>
                  </a:solidFill>
                </a:rPr>
                <a:t>를 활용한</a:t>
              </a:r>
              <a:endParaRPr lang="en-US" altLang="ko-KR" sz="66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6600" b="1" spc="-300" dirty="0">
                  <a:solidFill>
                    <a:schemeClr val="accent1">
                      <a:alpha val="70000"/>
                    </a:schemeClr>
                  </a:solidFill>
                </a:rPr>
                <a:t>안면 비대칭 진단</a:t>
              </a:r>
            </a:p>
            <a:p>
              <a:r>
                <a:rPr lang="ko-KR" altLang="en-US" sz="6600" b="1" spc="-300" dirty="0">
                  <a:solidFill>
                    <a:schemeClr val="accent1">
                      <a:alpha val="70000"/>
                    </a:schemeClr>
                  </a:solidFill>
                </a:rPr>
                <a:t>애플리케이션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41" y="1163097"/>
            <a:ext cx="8955723" cy="503759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808508" cy="691207"/>
            <a:chOff x="1188881" y="351819"/>
            <a:chExt cx="1808508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문제 해결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시스템 구조</a:t>
              </a:r>
              <a:endParaRPr lang="en-US" altLang="ko-K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05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사업성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및 활용방안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54706" y="3090072"/>
            <a:ext cx="1468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Capstone Design 5</a:t>
            </a:r>
            <a:r>
              <a:rPr lang="ko-KR" alt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조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09174" y="4219991"/>
            <a:ext cx="6911277" cy="167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사업성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활용방안</a:t>
            </a:r>
          </a:p>
        </p:txBody>
      </p:sp>
    </p:spTree>
    <p:extLst>
      <p:ext uri="{BB962C8B-B14F-4D97-AF65-F5344CB8AC3E}">
        <p14:creationId xmlns:p14="http://schemas.microsoft.com/office/powerpoint/2010/main" val="115088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502334" cy="691207"/>
            <a:chOff x="1188881" y="351819"/>
            <a:chExt cx="1502334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시장성 및 활용방안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사업성</a:t>
              </a:r>
              <a:endParaRPr lang="en-US" altLang="ko-KR" sz="24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3ABC6E1-13F2-4D9C-AAC8-DB1BEDDF3ED6}"/>
              </a:ext>
            </a:extLst>
          </p:cNvPr>
          <p:cNvSpPr/>
          <p:nvPr/>
        </p:nvSpPr>
        <p:spPr>
          <a:xfrm>
            <a:off x="1678927" y="1641969"/>
            <a:ext cx="850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대부분의 온라인을 통한 성형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상담은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상담사와 직접 카카오톡이나 상담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애플리케이션을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통하여 상담이 진행되고 있다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0073D6-EFD5-4A2C-B2A0-597D8D3F4F5C}"/>
              </a:ext>
            </a:extLst>
          </p:cNvPr>
          <p:cNvSpPr/>
          <p:nvPr/>
        </p:nvSpPr>
        <p:spPr>
          <a:xfrm>
            <a:off x="1742879" y="4892865"/>
            <a:ext cx="8444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얼굴 비대칭 판별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애플리케이션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뿐만 아니라 여러 가지 진단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앱들을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통합해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상담사와의 직접 상담하는 것을 줄임으로써 인건비 절감의 효과를 볼 수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있다</a:t>
            </a:r>
            <a:r>
              <a:rPr lang="en-US" altLang="ko-KR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26" name="Picture 2" descr="코 모양 AR by POKUPAI S UMOM, OOO">
            <a:extLst>
              <a:ext uri="{FF2B5EF4-FFF2-40B4-BE49-F238E27FC236}">
                <a16:creationId xmlns="" xmlns:a16="http://schemas.microsoft.com/office/drawing/2014/main" id="{9E72B97D-EE07-4725-BE0D-794B18C0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67" y="2593555"/>
            <a:ext cx="1670889" cy="16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232B0B6-1FCA-4D42-B36A-01DBB638CE85}"/>
              </a:ext>
            </a:extLst>
          </p:cNvPr>
          <p:cNvSpPr/>
          <p:nvPr/>
        </p:nvSpPr>
        <p:spPr>
          <a:xfrm>
            <a:off x="1644107" y="3221250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비대칭 진단 앱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4091B48-94DD-47FE-92B5-B6A15008590A}"/>
              </a:ext>
            </a:extLst>
          </p:cNvPr>
          <p:cNvSpPr/>
          <p:nvPr/>
        </p:nvSpPr>
        <p:spPr>
          <a:xfrm>
            <a:off x="3581478" y="322125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6AA98FC-E10C-47F9-9BE6-C30DA76C8635}"/>
              </a:ext>
            </a:extLst>
          </p:cNvPr>
          <p:cNvSpPr/>
          <p:nvPr/>
        </p:nvSpPr>
        <p:spPr>
          <a:xfrm>
            <a:off x="5920311" y="324433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7AFF201-33D2-4772-A756-8770A4DF60F2}"/>
              </a:ext>
            </a:extLst>
          </p:cNvPr>
          <p:cNvSpPr/>
          <p:nvPr/>
        </p:nvSpPr>
        <p:spPr>
          <a:xfrm>
            <a:off x="4186507" y="4393988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코 모양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AR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1028" name="Picture 4" descr="이아포(e.a.po) – 집에서하는 셀프 구강검진, 인공지능 구강질환 자가검진 솔루션 - Google Play 앱">
            <a:extLst>
              <a:ext uri="{FF2B5EF4-FFF2-40B4-BE49-F238E27FC236}">
                <a16:creationId xmlns="" xmlns:a16="http://schemas.microsoft.com/office/drawing/2014/main" id="{FBFECF72-CA90-4530-8202-3642791F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557" y="2501790"/>
            <a:ext cx="1808252" cy="180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A2E93E-AA98-439D-824C-501ADD8BFFC0}"/>
              </a:ext>
            </a:extLst>
          </p:cNvPr>
          <p:cNvSpPr/>
          <p:nvPr/>
        </p:nvSpPr>
        <p:spPr>
          <a:xfrm>
            <a:off x="6371664" y="4393988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a typeface="HY강M" panose="02030600000101010101" pitchFamily="18" charset="-127"/>
              </a:rPr>
              <a:t>사진을 통한 치아 진단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86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502334" cy="691207"/>
            <a:chOff x="1188881" y="351819"/>
            <a:chExt cx="1502334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시장성 및 활용방안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활용방안</a:t>
              </a:r>
              <a:endParaRPr lang="en-US" altLang="ko-KR" sz="2400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2A657CB-BB52-4EB4-B91F-F2F5C2EE6741}"/>
              </a:ext>
            </a:extLst>
          </p:cNvPr>
          <p:cNvSpPr/>
          <p:nvPr/>
        </p:nvSpPr>
        <p:spPr>
          <a:xfrm>
            <a:off x="1354421" y="1601141"/>
            <a:ext cx="8095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성형외과 및 성형관련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애플리케이션에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기능으로 추가하여 얼굴 비대칭 진단 후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적합한 병원을 소개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시켜줄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수 있다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pic>
        <p:nvPicPr>
          <p:cNvPr id="13" name="Picture 2" descr="강남언니 - 성형의 모든 것">
            <a:extLst>
              <a:ext uri="{FF2B5EF4-FFF2-40B4-BE49-F238E27FC236}">
                <a16:creationId xmlns="" xmlns:a16="http://schemas.microsoft.com/office/drawing/2014/main" id="{D6529241-1057-475F-95E3-F9708F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47" y="2624137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바비톡 - 대한민국 성형 &amp; 뷰티 커뮤니티 - Google Play 앱">
            <a:extLst>
              <a:ext uri="{FF2B5EF4-FFF2-40B4-BE49-F238E27FC236}">
                <a16:creationId xmlns="" xmlns:a16="http://schemas.microsoft.com/office/drawing/2014/main" id="{D79A23E0-1EF4-4E3C-BA79-00872056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74" y="2571982"/>
            <a:ext cx="3403529" cy="16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A82D5D8-301B-4178-BC52-DDE5309D4780}"/>
              </a:ext>
            </a:extLst>
          </p:cNvPr>
          <p:cNvSpPr/>
          <p:nvPr/>
        </p:nvSpPr>
        <p:spPr>
          <a:xfrm>
            <a:off x="2474304" y="4722759"/>
            <a:ext cx="6906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기존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대부분의 성형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애플리케이션에서는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사용자가 직접 성형을 원하는 부분을 입력함으로써 적합한 병원을 </a:t>
            </a:r>
            <a:r>
              <a:rPr lang="ko-KR" altLang="en-US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소개해줌</a:t>
            </a:r>
            <a:r>
              <a:rPr lang="en-US" altLang="ko-KR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9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향후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54706" y="3090072"/>
            <a:ext cx="1468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Capstone Design 5</a:t>
            </a:r>
            <a:r>
              <a:rPr lang="ko-KR" alt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조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09174" y="4219991"/>
            <a:ext cx="6911277" cy="167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개발 환경</a:t>
            </a:r>
            <a:r>
              <a:rPr lang="en-US" altLang="ko-KR" sz="1800" dirty="0"/>
              <a:t>, </a:t>
            </a:r>
            <a:r>
              <a:rPr lang="ko-KR" altLang="en-US" sz="1800" dirty="0"/>
              <a:t>툴 및 라이브러리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개발 계획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4234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3995004" cy="691207"/>
            <a:chOff x="1188881" y="351819"/>
            <a:chExt cx="3995004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향후 일정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3995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개발 환경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툴 및 라이브러리</a:t>
              </a:r>
              <a:endParaRPr lang="en-US" altLang="ko-KR" sz="2400" dirty="0"/>
            </a:p>
          </p:txBody>
        </p:sp>
      </p:grp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09799" y="1283458"/>
            <a:ext cx="5243413" cy="61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&lt;C# HTTP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565560" y="1278820"/>
            <a:ext cx="2276409" cy="61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협업</a:t>
            </a:r>
            <a:r>
              <a:rPr lang="en-US" altLang="ko-KR" dirty="0"/>
              <a:t>&gt;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49440" y="1281238"/>
            <a:ext cx="2696403" cy="61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비대칭 진단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9" y="4478134"/>
            <a:ext cx="1732925" cy="12635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870" y="1923585"/>
            <a:ext cx="1974868" cy="6384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212" y="2900866"/>
            <a:ext cx="1613107" cy="127221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55" y="1893059"/>
            <a:ext cx="1184053" cy="12294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90" y="1899917"/>
            <a:ext cx="1296248" cy="12055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85" y="4478134"/>
            <a:ext cx="1826130" cy="1263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45" y="3376884"/>
            <a:ext cx="1643671" cy="1090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41" y="4747779"/>
            <a:ext cx="1231280" cy="1355537"/>
          </a:xfrm>
          <a:prstGeom prst="rect">
            <a:avLst/>
          </a:prstGeom>
        </p:spPr>
      </p:pic>
      <p:sp>
        <p:nvSpPr>
          <p:cNvPr id="23" name="내용 개체 틀 2"/>
          <p:cNvSpPr txBox="1">
            <a:spLocks/>
          </p:cNvSpPr>
          <p:nvPr/>
        </p:nvSpPr>
        <p:spPr>
          <a:xfrm>
            <a:off x="3900384" y="3866313"/>
            <a:ext cx="5243413" cy="611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/Android </a:t>
            </a:r>
            <a:r>
              <a:rPr lang="ko-KR" altLang="en-US" dirty="0"/>
              <a:t>애</a:t>
            </a:r>
            <a:r>
              <a:rPr lang="ko-KR" altLang="en-US" dirty="0" smtClean="0"/>
              <a:t>플리케이션 구현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186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89" y="1131151"/>
            <a:ext cx="7317388" cy="508934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500732" cy="691207"/>
            <a:chOff x="1188881" y="351819"/>
            <a:chExt cx="1500732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향후 일정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개발 계획</a:t>
              </a:r>
              <a:endParaRPr lang="en-US" altLang="ko-K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3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74747" y="2834624"/>
            <a:ext cx="3486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chemeClr val="tx2"/>
                </a:solidFill>
                <a:latin typeface="+mn-ea"/>
              </a:rPr>
              <a:t>감사합니다</a:t>
            </a:r>
            <a:endParaRPr lang="ko-KR" altLang="en-US" sz="5400" b="1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26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0891" y="105948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09883" y="1748131"/>
            <a:ext cx="6414486" cy="1125304"/>
            <a:chOff x="212651" y="3206557"/>
            <a:chExt cx="10613543" cy="1125304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6931176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개발 동기</a:t>
              </a: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개발 목표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5" y="3599353"/>
              <a:ext cx="3541394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2917057" cy="411842"/>
              <a:chOff x="212651" y="3255887"/>
              <a:chExt cx="2917057" cy="41184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1061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45210" y="3267619"/>
                <a:ext cx="1984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문제 인식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851001" cy="400110"/>
              <a:chOff x="2356877" y="3206557"/>
              <a:chExt cx="851001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8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851001" cy="400110"/>
              <a:chOff x="4952427" y="3207822"/>
              <a:chExt cx="85100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8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851001" cy="400110"/>
              <a:chOff x="6956206" y="3236652"/>
              <a:chExt cx="851001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7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7523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200891" y="1522563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1080111" y="3651759"/>
            <a:ext cx="6414486" cy="1421928"/>
            <a:chOff x="212651" y="3206557"/>
            <a:chExt cx="10613543" cy="1421928"/>
          </a:xfrm>
        </p:grpSpPr>
        <p:sp>
          <p:nvSpPr>
            <p:cNvPr id="80" name="TextBox 79"/>
            <p:cNvSpPr txBox="1"/>
            <p:nvPr/>
          </p:nvSpPr>
          <p:spPr>
            <a:xfrm>
              <a:off x="586180" y="3575889"/>
              <a:ext cx="6931176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기능 구성</a:t>
              </a: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안면 비대칭 진단에 사용할 기준</a:t>
              </a: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시스템 구조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28085" y="3599353"/>
              <a:ext cx="3541394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12651" y="3206557"/>
              <a:ext cx="2933765" cy="400110"/>
              <a:chOff x="212651" y="3255887"/>
              <a:chExt cx="2933765" cy="400110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212651" y="3255887"/>
                <a:ext cx="1061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161920" y="3255887"/>
                <a:ext cx="198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문제 해결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2356877" y="3206557"/>
              <a:ext cx="851001" cy="400110"/>
              <a:chOff x="2356877" y="3206557"/>
              <a:chExt cx="851001" cy="400110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356877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902218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510531" y="3206557"/>
              <a:ext cx="851001" cy="400110"/>
              <a:chOff x="4952427" y="3207822"/>
              <a:chExt cx="851001" cy="400110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4952427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497768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6787282" y="3206557"/>
              <a:ext cx="851001" cy="400110"/>
              <a:chOff x="6956206" y="3236652"/>
              <a:chExt cx="851001" cy="40011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56206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501547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7284800" y="3622817"/>
              <a:ext cx="3541394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233986" y="1759863"/>
            <a:ext cx="6414486" cy="1125304"/>
            <a:chOff x="212651" y="3206557"/>
            <a:chExt cx="10613543" cy="1125304"/>
          </a:xfrm>
        </p:grpSpPr>
        <p:sp>
          <p:nvSpPr>
            <p:cNvPr id="96" name="TextBox 95"/>
            <p:cNvSpPr txBox="1"/>
            <p:nvPr/>
          </p:nvSpPr>
          <p:spPr>
            <a:xfrm>
              <a:off x="586180" y="3575889"/>
              <a:ext cx="6931176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 smtClean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사업성</a:t>
              </a: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활용방안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828085" y="3599353"/>
              <a:ext cx="3541394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212651" y="3206557"/>
              <a:ext cx="4580970" cy="400110"/>
              <a:chOff x="212651" y="3255887"/>
              <a:chExt cx="4580970" cy="40011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12651" y="3255887"/>
                <a:ext cx="1061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30178" y="3255887"/>
                <a:ext cx="36634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smtClean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사업성 </a:t>
                </a:r>
                <a:r>
                  <a:rPr lang="ko-KR" altLang="en-US" sz="2000" spc="-15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및 활용방안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356877" y="3206557"/>
              <a:ext cx="851001" cy="400110"/>
              <a:chOff x="2356877" y="3206557"/>
              <a:chExt cx="851001" cy="40011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2356877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902218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510531" y="3206557"/>
              <a:ext cx="851001" cy="400110"/>
              <a:chOff x="4952427" y="3207822"/>
              <a:chExt cx="851001" cy="40011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4952427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497768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6787282" y="3206557"/>
              <a:ext cx="851001" cy="400110"/>
              <a:chOff x="6956206" y="3236652"/>
              <a:chExt cx="851001" cy="40011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6956206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501547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7284800" y="3622817"/>
              <a:ext cx="3541394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5214312" y="3647773"/>
            <a:ext cx="6414486" cy="1425914"/>
            <a:chOff x="212651" y="3202571"/>
            <a:chExt cx="10613543" cy="1425914"/>
          </a:xfrm>
        </p:grpSpPr>
        <p:sp>
          <p:nvSpPr>
            <p:cNvPr id="160" name="TextBox 159"/>
            <p:cNvSpPr txBox="1"/>
            <p:nvPr/>
          </p:nvSpPr>
          <p:spPr>
            <a:xfrm>
              <a:off x="586180" y="3575889"/>
              <a:ext cx="6931176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개발 환경</a:t>
              </a:r>
              <a:r>
                <a:rPr lang="en-US" altLang="ko-KR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툴 및 라이브러리</a:t>
              </a: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개발 계획</a:t>
              </a:r>
            </a:p>
            <a:p>
              <a:pPr>
                <a:lnSpc>
                  <a:spcPct val="130000"/>
                </a:lnSpc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828085" y="3599353"/>
              <a:ext cx="3541394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12651" y="3202571"/>
              <a:ext cx="2938225" cy="404096"/>
              <a:chOff x="212651" y="3251901"/>
              <a:chExt cx="2938225" cy="404096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212651" y="3255887"/>
                <a:ext cx="1061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166380" y="3251901"/>
                <a:ext cx="198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향후 일정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1977026" y="3206557"/>
              <a:ext cx="685511" cy="417667"/>
              <a:chOff x="1977026" y="3206557"/>
              <a:chExt cx="685511" cy="417667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356877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977026" y="3224114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510531" y="3206557"/>
              <a:ext cx="851001" cy="400110"/>
              <a:chOff x="4952427" y="3207822"/>
              <a:chExt cx="851001" cy="400110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952427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497768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6787282" y="3206557"/>
              <a:ext cx="851001" cy="400110"/>
              <a:chOff x="6956206" y="3236652"/>
              <a:chExt cx="851001" cy="400110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6956206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7501547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7284800" y="3622817"/>
              <a:ext cx="3541394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문제 인식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54706" y="3090072"/>
            <a:ext cx="1468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Capstone Design 5</a:t>
            </a:r>
            <a:r>
              <a:rPr lang="ko-KR" alt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조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09174" y="4219991"/>
            <a:ext cx="6911277" cy="167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개발 동기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개발 목표</a:t>
            </a:r>
          </a:p>
        </p:txBody>
      </p:sp>
    </p:spTree>
    <p:extLst>
      <p:ext uri="{BB962C8B-B14F-4D97-AF65-F5344CB8AC3E}">
        <p14:creationId xmlns:p14="http://schemas.microsoft.com/office/powerpoint/2010/main" val="90536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500732" cy="691207"/>
            <a:chOff x="1188881" y="351819"/>
            <a:chExt cx="1500732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문제 인식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개발 동기</a:t>
              </a:r>
              <a:endParaRPr lang="en-US" altLang="ko-KR" sz="2400" dirty="0"/>
            </a:p>
          </p:txBody>
        </p:sp>
      </p:grp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429224" y="4521951"/>
            <a:ext cx="10515600" cy="1869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aseline="30000" dirty="0"/>
              <a:t>1)</a:t>
            </a:r>
            <a:r>
              <a:rPr lang="en-US" altLang="ko-KR" sz="1400" dirty="0"/>
              <a:t>18</a:t>
            </a:r>
            <a:r>
              <a:rPr lang="ko-KR" altLang="en-US" sz="1400" dirty="0"/>
              <a:t>년도 한 뉴스기사 자료에 따르면</a:t>
            </a:r>
            <a:r>
              <a:rPr lang="en-US" altLang="ko-KR" sz="1400" dirty="0"/>
              <a:t>, </a:t>
            </a:r>
            <a:r>
              <a:rPr lang="ko-KR" altLang="en-US" sz="1400" dirty="0"/>
              <a:t>인구 감소에도 불구하고 연령별 교정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환자수는 크게 줄지 않았고 오히려 </a:t>
            </a:r>
            <a:r>
              <a:rPr lang="en-US" altLang="ko-KR" sz="1400" dirty="0"/>
              <a:t>10</a:t>
            </a:r>
            <a:r>
              <a:rPr lang="ko-KR" altLang="en-US" sz="1400" dirty="0"/>
              <a:t>대 미만과 </a:t>
            </a:r>
            <a:r>
              <a:rPr lang="en-US" altLang="ko-KR" sz="1400" dirty="0"/>
              <a:t>40</a:t>
            </a:r>
            <a:r>
              <a:rPr lang="ko-KR" altLang="en-US" sz="1400" dirty="0"/>
              <a:t>대 이상에서는 증가 추세를 </a:t>
            </a:r>
            <a:r>
              <a:rPr lang="ko-KR" altLang="en-US" sz="1400" dirty="0" smtClean="0"/>
              <a:t>보임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aseline="30000" dirty="0"/>
              <a:t>2)</a:t>
            </a:r>
            <a:r>
              <a:rPr lang="ko-KR" altLang="en-US" sz="1400" dirty="0"/>
              <a:t>생활의 불편함이나 장애를 위한 치료목적으로 발달한 양악수술은 최근 미용 목적으로도 찾는 환자가 증가하는 추세</a:t>
            </a:r>
            <a:endParaRPr lang="en-US" altLang="ko-KR" sz="1400" dirty="0"/>
          </a:p>
        </p:txBody>
      </p:sp>
      <p:sp>
        <p:nvSpPr>
          <p:cNvPr id="9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569514" y="6391335"/>
            <a:ext cx="4868807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https://www.dailydental.co.kr/news/article.html?no=104558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4"/>
              </a:rPr>
              <a:t>https://www.etoday.co.kr/news/view/1890011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02" y="1417916"/>
            <a:ext cx="4095048" cy="28408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24" y="1417916"/>
            <a:ext cx="4431460" cy="2837508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 rot="10800000">
            <a:off x="10507781" y="700531"/>
            <a:ext cx="298669" cy="528034"/>
          </a:xfrm>
          <a:prstGeom prst="down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90711" y="828455"/>
            <a:ext cx="5214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교정 및 양악수술에 대한 사람들의 관심 증가</a:t>
            </a:r>
            <a:endParaRPr lang="en-US" altLang="ko-KR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7507" y="5822843"/>
            <a:ext cx="7563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쉽고 간단하게 안면 비대칭을 진단함으로써 사람들의 관심을 해소</a:t>
            </a:r>
            <a:endParaRPr lang="en-US" altLang="ko-KR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1619031" y="5758881"/>
            <a:ext cx="298669" cy="528034"/>
          </a:xfrm>
          <a:prstGeom prst="down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3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500732" cy="691207"/>
            <a:chOff x="1188881" y="351819"/>
            <a:chExt cx="1500732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문제 인식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개발 동기</a:t>
              </a:r>
              <a:endParaRPr lang="en-US" altLang="ko-KR" sz="2400" dirty="0"/>
            </a:p>
          </p:txBody>
        </p:sp>
      </p:grp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697843" y="1855707"/>
            <a:ext cx="4960004" cy="186938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800" dirty="0" smtClean="0"/>
              <a:t>자세 진단 </a:t>
            </a:r>
            <a:r>
              <a:rPr lang="ko-KR" altLang="en-US" sz="1800" dirty="0" err="1"/>
              <a:t>앱인</a:t>
            </a:r>
            <a:r>
              <a:rPr lang="ko-KR" altLang="en-US" sz="1800" dirty="0"/>
              <a:t> </a:t>
            </a:r>
            <a:r>
              <a:rPr lang="en-US" altLang="ko-KR" sz="1800" dirty="0"/>
              <a:t>SNPE</a:t>
            </a:r>
            <a:r>
              <a:rPr lang="ko-KR" altLang="en-US" sz="1800" dirty="0"/>
              <a:t>의 얼굴 비대칭 검사 기능을 사용해 보았으나 정확도가 매우 떨어짐</a:t>
            </a:r>
            <a:endParaRPr lang="en-US" altLang="ko-KR" sz="1800" dirty="0"/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r>
              <a:rPr lang="ko-KR" altLang="en-US" sz="1800" dirty="0"/>
              <a:t>수술 혹은 교정이 필요하지 않은 경우에도 치료를 제안하는 경우가 발생할 수 있음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97843" y="1134418"/>
            <a:ext cx="4124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신뢰성 있는 안면 비대칭 진단 필요</a:t>
            </a:r>
            <a:endParaRPr lang="en-US" altLang="ko-KR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73" y="1134418"/>
            <a:ext cx="2884413" cy="539023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49367" y="3674371"/>
            <a:ext cx="42931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연구 </a:t>
            </a:r>
            <a:r>
              <a:rPr lang="ko-KR" altLang="en-US" sz="2000" b="1">
                <a:latin typeface="HY강M" panose="02030600000101010101" pitchFamily="18" charset="-127"/>
                <a:ea typeface="HY강M" panose="02030600000101010101" pitchFamily="18" charset="-127"/>
              </a:rPr>
              <a:t>논문에 기재된 </a:t>
            </a:r>
            <a:r>
              <a:rPr lang="ko-KR" altLang="en-US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기준을 적용하여</a:t>
            </a:r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ko-KR" altLang="en-US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신뢰성 있는 진단 결과를 제공</a:t>
            </a:r>
            <a:endParaRPr lang="en-US" altLang="ko-KR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5994432" y="3645462"/>
            <a:ext cx="298669" cy="528034"/>
          </a:xfrm>
          <a:prstGeom prst="down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7" y="1903322"/>
            <a:ext cx="488818" cy="4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4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500732" cy="691207"/>
            <a:chOff x="1188881" y="351819"/>
            <a:chExt cx="1500732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문제 인식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개발 목표</a:t>
              </a:r>
              <a:endParaRPr lang="en-US" altLang="ko-KR" sz="2400" dirty="0"/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36606" y="1628155"/>
            <a:ext cx="8796728" cy="435133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신뢰성 </a:t>
            </a:r>
            <a:r>
              <a:rPr lang="ko-KR" altLang="en-US" dirty="0"/>
              <a:t>있는 진단 결과를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크로스플랫폼을 </a:t>
            </a:r>
            <a:r>
              <a:rPr lang="ko-KR" altLang="en-US" dirty="0"/>
              <a:t>지원하는 </a:t>
            </a:r>
            <a:r>
              <a:rPr lang="en-US" altLang="ko-KR" dirty="0" err="1"/>
              <a:t>Xamarin.Forms</a:t>
            </a:r>
            <a:r>
              <a:rPr lang="ko-KR" altLang="en-US" dirty="0"/>
              <a:t>를 </a:t>
            </a:r>
            <a:r>
              <a:rPr lang="ko-KR" altLang="en-US" dirty="0" smtClean="0"/>
              <a:t>통한 </a:t>
            </a:r>
            <a:r>
              <a:rPr lang="en-US" altLang="ko-KR" dirty="0" smtClean="0"/>
              <a:t>Android/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/>
              <a:t>운영체제 동시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 smtClean="0"/>
              <a:t>안면 </a:t>
            </a:r>
            <a:r>
              <a:rPr lang="ko-KR" altLang="en-US" b="1" dirty="0"/>
              <a:t>비대칭을 간단한 사진 촬영을 통해 진단하는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애플리케이션 개발을 목표로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63" y="3415574"/>
            <a:ext cx="694819" cy="694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10" y="1593767"/>
            <a:ext cx="706295" cy="706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5" y="2929280"/>
            <a:ext cx="697625" cy="697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7" y="4819344"/>
            <a:ext cx="969363" cy="9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문제 해결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54706" y="3090072"/>
            <a:ext cx="1468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Capstone Design 5</a:t>
            </a:r>
            <a:r>
              <a:rPr lang="ko-KR" alt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조</a:t>
            </a:r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09174" y="4219991"/>
            <a:ext cx="6911277" cy="167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기능 구성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안면 </a:t>
            </a:r>
            <a:r>
              <a:rPr lang="ko-KR" altLang="en-US" sz="1800" dirty="0" smtClean="0"/>
              <a:t>비대칭 진단에 </a:t>
            </a:r>
            <a:r>
              <a:rPr lang="ko-KR" altLang="en-US" sz="1800" dirty="0"/>
              <a:t>사용할 기준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396157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1500732" cy="691207"/>
            <a:chOff x="1188881" y="351819"/>
            <a:chExt cx="1500732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문제 해결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기능 구성</a:t>
              </a:r>
              <a:endParaRPr lang="en-US" altLang="ko-KR" sz="2400" dirty="0"/>
            </a:p>
          </p:txBody>
        </p:sp>
      </p:grpSp>
      <p:pic>
        <p:nvPicPr>
          <p:cNvPr id="1025" name="_x233533904" descr="EMB000023dc4e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91" y="1749628"/>
            <a:ext cx="2057531" cy="355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33533424" descr="EMB000023dc4e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74" y="1777284"/>
            <a:ext cx="2016125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33534544" descr="EMB000023dc4e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351" y="1824258"/>
            <a:ext cx="2016125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728433" y="3269591"/>
            <a:ext cx="1627539" cy="515154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933126" y="3283419"/>
            <a:ext cx="1627539" cy="515154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8009" y="3784745"/>
            <a:ext cx="189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백엔드</a:t>
            </a:r>
            <a:r>
              <a:rPr lang="ko-KR" altLang="en-US" sz="1400" b="1" dirty="0" smtClean="0"/>
              <a:t> 서버로 전송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7399" y="3802053"/>
            <a:ext cx="189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결과 반환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333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4695516" cy="691207"/>
            <a:chOff x="1188881" y="351819"/>
            <a:chExt cx="4695516" cy="691207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문제 해결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4695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안면 </a:t>
              </a:r>
              <a:r>
                <a:rPr lang="ko-KR" altLang="en-US" sz="2400" dirty="0" smtClean="0"/>
                <a:t>비대칭 </a:t>
              </a:r>
              <a:r>
                <a:rPr lang="ko-KR" altLang="en-US" sz="2400" dirty="0"/>
                <a:t>진단에 사용할 기준</a:t>
              </a:r>
              <a:endParaRPr lang="en-US" altLang="ko-KR" sz="2400" dirty="0"/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985814" y="3666616"/>
            <a:ext cx="11136114" cy="232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1)</a:t>
            </a:r>
            <a:r>
              <a:rPr lang="ko-KR" altLang="en-US" sz="1400" dirty="0"/>
              <a:t>한 논문에 따르면</a:t>
            </a:r>
            <a:r>
              <a:rPr lang="en-US" altLang="ko-KR" sz="1400" dirty="0"/>
              <a:t>, </a:t>
            </a:r>
            <a:r>
              <a:rPr lang="ko-KR" altLang="en-US" sz="1400" dirty="0"/>
              <a:t>정중 </a:t>
            </a:r>
            <a:r>
              <a:rPr lang="ko-KR" altLang="en-US" sz="1400" dirty="0" err="1"/>
              <a:t>시상면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Midsagittal</a:t>
            </a:r>
            <a:r>
              <a:rPr lang="en-US" altLang="ko-KR" sz="1400" dirty="0"/>
              <a:t> plane)</a:t>
            </a:r>
            <a:r>
              <a:rPr lang="ko-KR" altLang="en-US" sz="1400" dirty="0"/>
              <a:t>과 턱의 가장 아랫부분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 err="1"/>
              <a:t>Menton</a:t>
            </a:r>
            <a:r>
              <a:rPr lang="en-US" altLang="ko-KR" sz="1400" dirty="0"/>
              <a:t>, Me')</a:t>
            </a:r>
            <a:r>
              <a:rPr lang="ko-KR" altLang="en-US" sz="1400" dirty="0"/>
              <a:t>의 각도가 </a:t>
            </a:r>
            <a:r>
              <a:rPr lang="en-US" altLang="ko-KR" sz="1400" dirty="0"/>
              <a:t>4° </a:t>
            </a:r>
            <a:r>
              <a:rPr lang="ko-KR" altLang="en-US" sz="1400" dirty="0"/>
              <a:t>이상일 때</a:t>
            </a:r>
            <a:r>
              <a:rPr lang="en-US" altLang="ko-KR" sz="1400" dirty="0"/>
              <a:t>,</a:t>
            </a:r>
            <a:r>
              <a:rPr lang="ko-KR" altLang="en-US" sz="1400" dirty="0"/>
              <a:t> 비대칭으로 간주된다고 </a:t>
            </a:r>
            <a:r>
              <a:rPr lang="ko-KR" altLang="en-US" sz="1400" dirty="0" smtClean="0"/>
              <a:t>함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정중 </a:t>
            </a:r>
            <a:r>
              <a:rPr lang="ko-KR" altLang="en-US" sz="1400" dirty="0" err="1"/>
              <a:t>시상면을</a:t>
            </a:r>
            <a:r>
              <a:rPr lang="ko-KR" altLang="en-US" sz="1400" dirty="0"/>
              <a:t> 정의하는 정해진 기준이 없기 때문에</a:t>
            </a:r>
            <a:r>
              <a:rPr lang="en-US" altLang="ko-KR" sz="1400" dirty="0"/>
              <a:t>, 2)</a:t>
            </a:r>
            <a:r>
              <a:rPr lang="ko-KR" altLang="en-US" sz="1400" dirty="0"/>
              <a:t>한 논문에서는 정중 </a:t>
            </a:r>
            <a:r>
              <a:rPr lang="ko-KR" altLang="en-US" sz="1400" dirty="0" err="1"/>
              <a:t>시상면을</a:t>
            </a:r>
            <a:r>
              <a:rPr lang="ko-KR" altLang="en-US" sz="1400" dirty="0"/>
              <a:t> 이마 쪽에 있는 </a:t>
            </a:r>
            <a:r>
              <a:rPr lang="ko-KR" altLang="en-US" sz="1400" dirty="0" err="1"/>
              <a:t>볏돌기</a:t>
            </a:r>
            <a:r>
              <a:rPr lang="ko-KR" altLang="en-US" sz="1400" dirty="0"/>
              <a:t> </a:t>
            </a:r>
            <a:r>
              <a:rPr lang="en-US" altLang="ko-KR" sz="1400" dirty="0"/>
              <a:t>(Crista </a:t>
            </a:r>
            <a:r>
              <a:rPr lang="en-US" altLang="ko-KR" sz="1400" dirty="0" err="1"/>
              <a:t>galli</a:t>
            </a:r>
            <a:r>
              <a:rPr lang="en-US" altLang="ko-KR" sz="1400" dirty="0"/>
              <a:t>, CG’)</a:t>
            </a:r>
            <a:r>
              <a:rPr lang="ko-KR" altLang="en-US" sz="1400" dirty="0"/>
              <a:t>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지나고</a:t>
            </a:r>
            <a:r>
              <a:rPr lang="en-US" altLang="ko-KR" sz="1400" dirty="0"/>
              <a:t>, 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골봉함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Frontozygomatic</a:t>
            </a:r>
            <a:r>
              <a:rPr lang="en-US" altLang="ko-KR" sz="1400" dirty="0"/>
              <a:t> suture, FZS’)</a:t>
            </a:r>
            <a:r>
              <a:rPr lang="ko-KR" altLang="en-US" sz="1400" dirty="0"/>
              <a:t>이 만드는 직선과 수직인 평면으로 </a:t>
            </a:r>
            <a:r>
              <a:rPr lang="ko-KR" altLang="en-US" sz="1400" dirty="0" smtClean="0"/>
              <a:t>정의함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우리는 </a:t>
            </a:r>
            <a:r>
              <a:rPr lang="en-US" altLang="ko-KR" sz="1400" dirty="0"/>
              <a:t>CT </a:t>
            </a:r>
            <a:r>
              <a:rPr lang="ko-KR" altLang="en-US" sz="1400" dirty="0"/>
              <a:t>등을 활용할 수 없기 때문에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볏돌기를</a:t>
            </a:r>
            <a:r>
              <a:rPr lang="ko-KR" altLang="en-US" sz="1400" dirty="0"/>
              <a:t> 양 눈썹의 중간 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골봉함을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양눈의</a:t>
            </a:r>
            <a:r>
              <a:rPr lang="ko-KR" altLang="en-US" sz="1400" dirty="0"/>
              <a:t> 끝점으로 대체해</a:t>
            </a:r>
            <a:r>
              <a:rPr lang="en-US" altLang="ko-KR" sz="1400" dirty="0"/>
              <a:t>, </a:t>
            </a:r>
            <a:r>
              <a:rPr lang="ko-KR" altLang="en-US" sz="1400" dirty="0"/>
              <a:t>정중 </a:t>
            </a:r>
            <a:r>
              <a:rPr lang="ko-KR" altLang="en-US" sz="1400" dirty="0" err="1"/>
              <a:t>시상면을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직선으로 대체하여 </a:t>
            </a:r>
            <a:r>
              <a:rPr lang="ko-KR" altLang="en-US" sz="1400" dirty="0" smtClean="0"/>
              <a:t>진단함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10" y="699652"/>
            <a:ext cx="4554882" cy="3670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33" y="1216606"/>
            <a:ext cx="2690182" cy="229446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85815" y="5989865"/>
            <a:ext cx="10418428" cy="802441"/>
          </a:xfrm>
        </p:spPr>
        <p:txBody>
          <a:bodyPr/>
          <a:lstStyle/>
          <a:p>
            <a:pPr algn="l"/>
            <a:r>
              <a:rPr lang="en-US" altLang="ko-KR" sz="1050" dirty="0"/>
              <a:t>1)Kang Young Choi. (2015). Analysis of Facial Asymmetry. Archives of Craniofacial Surgery Vol.16 No.1, 1-10.</a:t>
            </a:r>
          </a:p>
          <a:p>
            <a:pPr algn="l"/>
            <a:endParaRPr lang="en-US" altLang="ko-KR" sz="1050" dirty="0"/>
          </a:p>
          <a:p>
            <a:pPr algn="l"/>
            <a:r>
              <a:rPr lang="en-US" altLang="ko-KR" sz="1050" dirty="0"/>
              <a:t>2)Tae-Young Kim, </a:t>
            </a:r>
            <a:r>
              <a:rPr lang="en-US" altLang="ko-KR" sz="1050" dirty="0" err="1"/>
              <a:t>Jee-Seon</a:t>
            </a:r>
            <a:r>
              <a:rPr lang="en-US" altLang="ko-KR" sz="1050" dirty="0"/>
              <a:t> </a:t>
            </a:r>
            <a:r>
              <a:rPr lang="en-US" altLang="ko-KR" sz="1050" dirty="0" err="1"/>
              <a:t>Baik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Joo</a:t>
            </a:r>
            <a:r>
              <a:rPr lang="en-US" altLang="ko-KR" sz="1050" dirty="0"/>
              <a:t>-Young Park, </a:t>
            </a:r>
            <a:r>
              <a:rPr lang="en-US" altLang="ko-KR" sz="1050" dirty="0" err="1"/>
              <a:t>Hwa</a:t>
            </a:r>
            <a:r>
              <a:rPr lang="en-US" altLang="ko-KR" sz="1050" dirty="0"/>
              <a:t>-Sung </a:t>
            </a:r>
            <a:r>
              <a:rPr lang="en-US" altLang="ko-KR" sz="1050" dirty="0" err="1"/>
              <a:t>Chae</a:t>
            </a:r>
            <a:r>
              <a:rPr lang="en-US" altLang="ko-KR" sz="1050" dirty="0"/>
              <a:t>, Kyung-Hoe Huh, Soon-</a:t>
            </a:r>
            <a:r>
              <a:rPr lang="en-US" altLang="ko-KR" sz="1050" dirty="0" err="1"/>
              <a:t>Chul</a:t>
            </a:r>
            <a:r>
              <a:rPr lang="en-US" altLang="ko-KR" sz="1050" dirty="0"/>
              <a:t> Choi. (2011). Determination of </a:t>
            </a:r>
            <a:r>
              <a:rPr lang="en-US" altLang="ko-KR" sz="1050" dirty="0" err="1"/>
              <a:t>midsagittal</a:t>
            </a:r>
            <a:r>
              <a:rPr lang="en-US" altLang="ko-KR" sz="1050" dirty="0"/>
              <a:t> plane for evaluation of facial asymmetry using three-dimensional computed tomography. Imaging Science in Dentistry 2011; 41, 79-84.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4293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666</Words>
  <Application>Microsoft Office PowerPoint</Application>
  <PresentationFormat>와이드스크린</PresentationFormat>
  <Paragraphs>151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HY강M</vt:lpstr>
      <vt:lpstr>나눔스퀘어라운드 Regular</vt:lpstr>
      <vt:lpstr>맑은 고딕</vt:lpstr>
      <vt:lpstr>바탕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292</cp:revision>
  <dcterms:created xsi:type="dcterms:W3CDTF">2015-01-21T11:35:38Z</dcterms:created>
  <dcterms:modified xsi:type="dcterms:W3CDTF">2020-09-24T14:10:51Z</dcterms:modified>
</cp:coreProperties>
</file>