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8" r:id="rId3"/>
    <p:sldId id="259" r:id="rId4"/>
    <p:sldId id="299" r:id="rId5"/>
    <p:sldId id="305" r:id="rId6"/>
    <p:sldId id="309" r:id="rId7"/>
    <p:sldId id="306" r:id="rId8"/>
    <p:sldId id="308" r:id="rId9"/>
    <p:sldId id="300" r:id="rId10"/>
    <p:sldId id="311" r:id="rId11"/>
    <p:sldId id="312" r:id="rId12"/>
    <p:sldId id="315" r:id="rId13"/>
    <p:sldId id="313" r:id="rId14"/>
    <p:sldId id="302" r:id="rId15"/>
    <p:sldId id="316" r:id="rId16"/>
    <p:sldId id="317" r:id="rId17"/>
    <p:sldId id="318" r:id="rId18"/>
    <p:sldId id="303" r:id="rId19"/>
    <p:sldId id="320" r:id="rId20"/>
    <p:sldId id="321" r:id="rId21"/>
    <p:sldId id="268" r:id="rId22"/>
  </p:sldIdLst>
  <p:sldSz cx="12192000" cy="6858000"/>
  <p:notesSz cx="6797675" cy="9928225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4919EB-4E9F-43BD-8966-D11A71AA4C9A}">
          <p14:sldIdLst>
            <p14:sldId id="258"/>
            <p14:sldId id="298"/>
            <p14:sldId id="259"/>
          </p14:sldIdLst>
        </p14:section>
        <p14:section name="Analyse und Herangehensweise" id="{C123B618-2F11-49C5-88B8-A81124EBFDAD}">
          <p14:sldIdLst>
            <p14:sldId id="299"/>
            <p14:sldId id="305"/>
            <p14:sldId id="309"/>
            <p14:sldId id="306"/>
            <p14:sldId id="308"/>
          </p14:sldIdLst>
        </p14:section>
        <p14:section name="Programm / System" id="{C03381CF-EB66-4E44-A3D8-A1238F510897}">
          <p14:sldIdLst>
            <p14:sldId id="300"/>
            <p14:sldId id="311"/>
            <p14:sldId id="312"/>
            <p14:sldId id="315"/>
            <p14:sldId id="313"/>
          </p14:sldIdLst>
        </p14:section>
        <p14:section name="Testing" id="{BA7C7545-60A4-46BC-BBC7-9A7D1DB3A2D6}">
          <p14:sldIdLst>
            <p14:sldId id="302"/>
            <p14:sldId id="316"/>
            <p14:sldId id="317"/>
            <p14:sldId id="318"/>
          </p14:sldIdLst>
        </p14:section>
        <p14:section name="Ergebnisinterpretation und Ausblick" id="{591DAD19-06CC-4EB1-8714-6ED8C47FFD88}">
          <p14:sldIdLst>
            <p14:sldId id="303"/>
            <p14:sldId id="320"/>
            <p14:sldId id="321"/>
          </p14:sldIdLst>
        </p14:section>
        <p14:section name="Abschluss" id="{E00D01BA-97E6-431E-9232-C1279E2CE57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8627" autoAdjust="0"/>
  </p:normalViewPr>
  <p:slideViewPr>
    <p:cSldViewPr showGuides="1">
      <p:cViewPr varScale="1">
        <p:scale>
          <a:sx n="103" d="100"/>
          <a:sy n="103" d="100"/>
        </p:scale>
        <p:origin x="630" y="72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Eingabe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F04701DA-3B91-470B-A555-4B26D2AE7C5B}">
      <dgm:prSet phldrT="[Text]"/>
      <dgm:spPr/>
      <dgm:t>
        <a:bodyPr/>
        <a:lstStyle/>
        <a:p>
          <a:r>
            <a:rPr lang="de-DE" dirty="0"/>
            <a:t>Internes Mapping</a:t>
          </a:r>
        </a:p>
      </dgm:t>
    </dgm:pt>
    <dgm:pt modelId="{C7D613F5-A955-4BEF-A064-9B575F6E0704}" type="parTrans" cxnId="{2668EFB5-6646-4980-88F9-EFA8E71D5ECE}">
      <dgm:prSet/>
      <dgm:spPr/>
      <dgm:t>
        <a:bodyPr/>
        <a:lstStyle/>
        <a:p>
          <a:endParaRPr lang="de-DE"/>
        </a:p>
      </dgm:t>
    </dgm:pt>
    <dgm:pt modelId="{4CF55DCA-DAC6-4CE0-A3BC-028B3B49A34E}" type="sibTrans" cxnId="{2668EFB5-6646-4980-88F9-EFA8E71D5ECE}">
      <dgm:prSet/>
      <dgm:spPr/>
      <dgm:t>
        <a:bodyPr/>
        <a:lstStyle/>
        <a:p>
          <a:endParaRPr lang="de-DE"/>
        </a:p>
      </dgm:t>
    </dgm:pt>
    <dgm:pt modelId="{E639E93D-0917-4077-AE25-8ED00F563C15}">
      <dgm:prSet phldrT="[Text]"/>
      <dgm:spPr/>
      <dgm:t>
        <a:bodyPr/>
        <a:lstStyle/>
        <a:p>
          <a:r>
            <a:rPr lang="de-DE" dirty="0"/>
            <a:t>Berechnung</a:t>
          </a:r>
        </a:p>
      </dgm:t>
    </dgm:pt>
    <dgm:pt modelId="{FC879771-9A91-4AF8-965A-03B79B80CC89}" type="parTrans" cxnId="{7B2B2C95-62AE-4F60-BE1C-F8E362CC3F0C}">
      <dgm:prSet/>
      <dgm:spPr/>
      <dgm:t>
        <a:bodyPr/>
        <a:lstStyle/>
        <a:p>
          <a:endParaRPr lang="de-DE"/>
        </a:p>
      </dgm:t>
    </dgm:pt>
    <dgm:pt modelId="{F8B8CCE0-E300-4DFA-8071-3B6A2CE61623}" type="sibTrans" cxnId="{7B2B2C95-62AE-4F60-BE1C-F8E362CC3F0C}">
      <dgm:prSet/>
      <dgm:spPr/>
      <dgm:t>
        <a:bodyPr/>
        <a:lstStyle/>
        <a:p>
          <a:endParaRPr lang="de-DE"/>
        </a:p>
      </dgm:t>
    </dgm:pt>
    <dgm:pt modelId="{9A41F7A5-F479-42C4-A6FC-6272D7772DB8}">
      <dgm:prSet phldrT="[Text]"/>
      <dgm:spPr/>
      <dgm:t>
        <a:bodyPr/>
        <a:lstStyle/>
        <a:p>
          <a:r>
            <a:rPr lang="de-DE" dirty="0"/>
            <a:t>Externes Mapping</a:t>
          </a:r>
        </a:p>
      </dgm:t>
    </dgm:pt>
    <dgm:pt modelId="{80633AF2-A15C-43E8-BB76-FB14DF4E482A}" type="parTrans" cxnId="{F94CC21B-3C88-4EC2-95D2-9A1DE7F6ED09}">
      <dgm:prSet/>
      <dgm:spPr/>
      <dgm:t>
        <a:bodyPr/>
        <a:lstStyle/>
        <a:p>
          <a:endParaRPr lang="de-DE"/>
        </a:p>
      </dgm:t>
    </dgm:pt>
    <dgm:pt modelId="{F6597141-3982-4709-BAE9-11147D07BDE1}" type="sibTrans" cxnId="{F94CC21B-3C88-4EC2-95D2-9A1DE7F6ED09}">
      <dgm:prSet/>
      <dgm:spPr/>
      <dgm:t>
        <a:bodyPr/>
        <a:lstStyle/>
        <a:p>
          <a:endParaRPr lang="de-DE"/>
        </a:p>
      </dgm:t>
    </dgm:pt>
    <dgm:pt modelId="{B79AE044-8280-4584-9031-C131D16B743C}">
      <dgm:prSet phldrT="[Text]"/>
      <dgm:spPr/>
      <dgm:t>
        <a:bodyPr/>
        <a:lstStyle/>
        <a:p>
          <a:r>
            <a:rPr lang="de-DE" dirty="0"/>
            <a:t>Ausgabe</a:t>
          </a:r>
        </a:p>
      </dgm:t>
    </dgm:pt>
    <dgm:pt modelId="{594FE68E-5842-44D4-AECC-EC066DE1989D}" type="parTrans" cxnId="{1F52B982-9623-45B5-A468-A5FC77E5BB4C}">
      <dgm:prSet/>
      <dgm:spPr/>
      <dgm:t>
        <a:bodyPr/>
        <a:lstStyle/>
        <a:p>
          <a:endParaRPr lang="de-DE"/>
        </a:p>
      </dgm:t>
    </dgm:pt>
    <dgm:pt modelId="{9DBEA0A3-662C-4E93-B61E-CC63AA3EB876}" type="sibTrans" cxnId="{1F52B982-9623-45B5-A468-A5FC77E5BB4C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7681E-5245-43ED-A2E3-722719F6F5B4}" type="pres">
      <dgm:prSet presAssocID="{8B757F06-6712-4ACF-A300-9EC93E466BC3}" presName="parTxOnlySpace" presStyleCnt="0"/>
      <dgm:spPr/>
    </dgm:pt>
    <dgm:pt modelId="{69053871-FF8A-4DFC-8E4C-01DDC6D0437A}" type="pres">
      <dgm:prSet presAssocID="{F04701DA-3B91-470B-A555-4B26D2AE7C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C076B2-ED2F-4CD0-B28D-99F89EDAB47D}" type="pres">
      <dgm:prSet presAssocID="{4CF55DCA-DAC6-4CE0-A3BC-028B3B49A34E}" presName="parTxOnlySpace" presStyleCnt="0"/>
      <dgm:spPr/>
    </dgm:pt>
    <dgm:pt modelId="{23477B8D-8061-4500-A954-FF68AFE901E6}" type="pres">
      <dgm:prSet presAssocID="{E639E93D-0917-4077-AE25-8ED00F563C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0543B4-B845-41BC-BD69-FFF437B6C48A}" type="pres">
      <dgm:prSet presAssocID="{F8B8CCE0-E300-4DFA-8071-3B6A2CE61623}" presName="parTxOnlySpace" presStyleCnt="0"/>
      <dgm:spPr/>
    </dgm:pt>
    <dgm:pt modelId="{FC3AC65E-735E-4A7E-92EA-757D1CFCFBEF}" type="pres">
      <dgm:prSet presAssocID="{9A41F7A5-F479-42C4-A6FC-6272D7772DB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57F366-881D-45F8-BA32-64654BCBECDD}" type="pres">
      <dgm:prSet presAssocID="{F6597141-3982-4709-BAE9-11147D07BDE1}" presName="parTxOnlySpace" presStyleCnt="0"/>
      <dgm:spPr/>
    </dgm:pt>
    <dgm:pt modelId="{B1A6F42E-DBEE-40B1-8672-249F8C89556E}" type="pres">
      <dgm:prSet presAssocID="{B79AE044-8280-4584-9031-C131D16B74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1F52B982-9623-45B5-A468-A5FC77E5BB4C}" srcId="{97174BDC-EF27-46DE-B800-C567F2B03E68}" destId="{B79AE044-8280-4584-9031-C131D16B743C}" srcOrd="4" destOrd="0" parTransId="{594FE68E-5842-44D4-AECC-EC066DE1989D}" sibTransId="{9DBEA0A3-662C-4E93-B61E-CC63AA3EB876}"/>
    <dgm:cxn modelId="{F94CC21B-3C88-4EC2-95D2-9A1DE7F6ED09}" srcId="{97174BDC-EF27-46DE-B800-C567F2B03E68}" destId="{9A41F7A5-F479-42C4-A6FC-6272D7772DB8}" srcOrd="3" destOrd="0" parTransId="{80633AF2-A15C-43E8-BB76-FB14DF4E482A}" sibTransId="{F6597141-3982-4709-BAE9-11147D07BDE1}"/>
    <dgm:cxn modelId="{76D00331-B218-4EE5-823B-CBB2EC2FBCB6}" type="presOf" srcId="{F04701DA-3B91-470B-A555-4B26D2AE7C5B}" destId="{69053871-FF8A-4DFC-8E4C-01DDC6D0437A}" srcOrd="0" destOrd="0" presId="urn:microsoft.com/office/officeart/2005/8/layout/chevron1"/>
    <dgm:cxn modelId="{D0A91592-ADF6-4068-8F6B-836DC90AC0D4}" type="presOf" srcId="{9A41F7A5-F479-42C4-A6FC-6272D7772DB8}" destId="{FC3AC65E-735E-4A7E-92EA-757D1CFCFBEF}" srcOrd="0" destOrd="0" presId="urn:microsoft.com/office/officeart/2005/8/layout/chevron1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7B2B2C95-62AE-4F60-BE1C-F8E362CC3F0C}" srcId="{97174BDC-EF27-46DE-B800-C567F2B03E68}" destId="{E639E93D-0917-4077-AE25-8ED00F563C15}" srcOrd="2" destOrd="0" parTransId="{FC879771-9A91-4AF8-965A-03B79B80CC89}" sibTransId="{F8B8CCE0-E300-4DFA-8071-3B6A2CE61623}"/>
    <dgm:cxn modelId="{2668EFB5-6646-4980-88F9-EFA8E71D5ECE}" srcId="{97174BDC-EF27-46DE-B800-C567F2B03E68}" destId="{F04701DA-3B91-470B-A555-4B26D2AE7C5B}" srcOrd="1" destOrd="0" parTransId="{C7D613F5-A955-4BEF-A064-9B575F6E0704}" sibTransId="{4CF55DCA-DAC6-4CE0-A3BC-028B3B49A34E}"/>
    <dgm:cxn modelId="{5715D554-D548-4C81-A2E2-33757AEA052E}" type="presOf" srcId="{B79AE044-8280-4584-9031-C131D16B743C}" destId="{B1A6F42E-DBEE-40B1-8672-249F8C89556E}" srcOrd="0" destOrd="0" presId="urn:microsoft.com/office/officeart/2005/8/layout/chevron1"/>
    <dgm:cxn modelId="{F5BCF2B7-72E1-4949-8983-9979D05830BF}" type="presOf" srcId="{E639E93D-0917-4077-AE25-8ED00F563C15}" destId="{23477B8D-8061-4500-A954-FF68AFE901E6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  <dgm:cxn modelId="{50AAB0CD-37B5-4696-BF76-B7FA9D988E10}" type="presParOf" srcId="{4AD9AB2C-5862-46B3-96FB-9C01D22CBF79}" destId="{D537681E-5245-43ED-A2E3-722719F6F5B4}" srcOrd="1" destOrd="0" presId="urn:microsoft.com/office/officeart/2005/8/layout/chevron1"/>
    <dgm:cxn modelId="{5C444BEC-A468-4423-82A0-64EA14E9A779}" type="presParOf" srcId="{4AD9AB2C-5862-46B3-96FB-9C01D22CBF79}" destId="{69053871-FF8A-4DFC-8E4C-01DDC6D0437A}" srcOrd="2" destOrd="0" presId="urn:microsoft.com/office/officeart/2005/8/layout/chevron1"/>
    <dgm:cxn modelId="{0F3D2E1A-C432-4747-9B6C-D7EF9B7AFE4B}" type="presParOf" srcId="{4AD9AB2C-5862-46B3-96FB-9C01D22CBF79}" destId="{F5C076B2-ED2F-4CD0-B28D-99F89EDAB47D}" srcOrd="3" destOrd="0" presId="urn:microsoft.com/office/officeart/2005/8/layout/chevron1"/>
    <dgm:cxn modelId="{619B970E-906F-4028-A397-86606248B196}" type="presParOf" srcId="{4AD9AB2C-5862-46B3-96FB-9C01D22CBF79}" destId="{23477B8D-8061-4500-A954-FF68AFE901E6}" srcOrd="4" destOrd="0" presId="urn:microsoft.com/office/officeart/2005/8/layout/chevron1"/>
    <dgm:cxn modelId="{BE1A4688-C157-460D-9303-CF2DA37DF384}" type="presParOf" srcId="{4AD9AB2C-5862-46B3-96FB-9C01D22CBF79}" destId="{6A0543B4-B845-41BC-BD69-FFF437B6C48A}" srcOrd="5" destOrd="0" presId="urn:microsoft.com/office/officeart/2005/8/layout/chevron1"/>
    <dgm:cxn modelId="{E45A8CDA-55E5-4340-B336-C11D5BEAD2DE}" type="presParOf" srcId="{4AD9AB2C-5862-46B3-96FB-9C01D22CBF79}" destId="{FC3AC65E-735E-4A7E-92EA-757D1CFCFBEF}" srcOrd="6" destOrd="0" presId="urn:microsoft.com/office/officeart/2005/8/layout/chevron1"/>
    <dgm:cxn modelId="{A1231E58-8848-487A-ADDA-613C13B2ED45}" type="presParOf" srcId="{4AD9AB2C-5862-46B3-96FB-9C01D22CBF79}" destId="{C157F366-881D-45F8-BA32-64654BCBECDD}" srcOrd="7" destOrd="0" presId="urn:microsoft.com/office/officeart/2005/8/layout/chevron1"/>
    <dgm:cxn modelId="{46B19CFB-2D8D-4E3F-BD05-51FE5679D466}" type="presParOf" srcId="{4AD9AB2C-5862-46B3-96FB-9C01D22CBF79}" destId="{B1A6F42E-DBEE-40B1-8672-249F8C8955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279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Eingabe</a:t>
          </a:r>
        </a:p>
      </dsp:txBody>
      <dsp:txXfrm>
        <a:off x="500290" y="836156"/>
        <a:ext cx="1492488" cy="994992"/>
      </dsp:txXfrm>
    </dsp:sp>
    <dsp:sp modelId="{69053871-FF8A-4DFC-8E4C-01DDC6D0437A}">
      <dsp:nvSpPr>
        <dsp:cNvPr id="0" name=""/>
        <dsp:cNvSpPr/>
      </dsp:nvSpPr>
      <dsp:spPr>
        <a:xfrm>
          <a:off x="2241527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Internes Mapping</a:t>
          </a:r>
        </a:p>
      </dsp:txBody>
      <dsp:txXfrm>
        <a:off x="2739023" y="836156"/>
        <a:ext cx="1492488" cy="994992"/>
      </dsp:txXfrm>
    </dsp:sp>
    <dsp:sp modelId="{23477B8D-8061-4500-A954-FF68AFE901E6}">
      <dsp:nvSpPr>
        <dsp:cNvPr id="0" name=""/>
        <dsp:cNvSpPr/>
      </dsp:nvSpPr>
      <dsp:spPr>
        <a:xfrm>
          <a:off x="4480259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Berechnung</a:t>
          </a:r>
        </a:p>
      </dsp:txBody>
      <dsp:txXfrm>
        <a:off x="4977755" y="836156"/>
        <a:ext cx="1492488" cy="994992"/>
      </dsp:txXfrm>
    </dsp:sp>
    <dsp:sp modelId="{FC3AC65E-735E-4A7E-92EA-757D1CFCFBEF}">
      <dsp:nvSpPr>
        <dsp:cNvPr id="0" name=""/>
        <dsp:cNvSpPr/>
      </dsp:nvSpPr>
      <dsp:spPr>
        <a:xfrm>
          <a:off x="6718992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Externes Mapping</a:t>
          </a:r>
        </a:p>
      </dsp:txBody>
      <dsp:txXfrm>
        <a:off x="7216488" y="836156"/>
        <a:ext cx="1492488" cy="994992"/>
      </dsp:txXfrm>
    </dsp:sp>
    <dsp:sp modelId="{B1A6F42E-DBEE-40B1-8672-249F8C89556E}">
      <dsp:nvSpPr>
        <dsp:cNvPr id="0" name=""/>
        <dsp:cNvSpPr/>
      </dsp:nvSpPr>
      <dsp:spPr>
        <a:xfrm>
          <a:off x="895772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Ausgabe</a:t>
          </a:r>
        </a:p>
      </dsp:txBody>
      <dsp:txXfrm>
        <a:off x="9455220" y="836156"/>
        <a:ext cx="1492488" cy="99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0" y="606258"/>
          <a:ext cx="3636968" cy="1454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MVP</a:t>
          </a:r>
        </a:p>
      </dsp:txBody>
      <dsp:txXfrm>
        <a:off x="727394" y="606258"/>
        <a:ext cx="2182181" cy="14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EINFACHES 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52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7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9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16.07.2020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„Zufallszahlengeneratore</a:t>
            </a:r>
            <a:r>
              <a:rPr lang="de-DE" dirty="0"/>
              <a:t>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16.07.2020</a:t>
            </a:fld>
            <a:r>
              <a:rPr lang="de-DE" dirty="0"/>
              <a:t> | Köln | Bjarne </a:t>
            </a:r>
            <a:r>
              <a:rPr lang="de-DE" dirty="0" smtClean="0"/>
              <a:t>Herrmann | Prüfungsnummer: 142/18748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10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709F682A-9C4D-4433-BCE8-7CA67342F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9239"/>
              </p:ext>
            </p:extLst>
          </p:nvPr>
        </p:nvGraphicFramePr>
        <p:xfrm>
          <a:off x="370800" y="2095347"/>
          <a:ext cx="11448000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993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565ED48-4AC3-457D-AA04-1D7633E72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034023"/>
              </p:ext>
            </p:extLst>
          </p:nvPr>
        </p:nvGraphicFramePr>
        <p:xfrm>
          <a:off x="370800" y="2095347"/>
          <a:ext cx="3636968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14" y="1246656"/>
            <a:ext cx="5753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12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Klassenstruktur - View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7B1C6B2C-1FC0-43B3-87DA-3903C75F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139594"/>
            <a:ext cx="16777864" cy="32420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7B4A58-6879-4EDB-B45D-F57FEC7E7FC5}"/>
              </a:ext>
            </a:extLst>
          </p:cNvPr>
          <p:cNvSpPr/>
          <p:nvPr/>
        </p:nvSpPr>
        <p:spPr>
          <a:xfrm>
            <a:off x="8184232" y="1279387"/>
            <a:ext cx="4007767" cy="484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View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Generische IO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Realisierung mittels </a:t>
            </a:r>
            <a:r>
              <a:rPr lang="de-DE" sz="1400" dirty="0" err="1" smtClean="0">
                <a:solidFill>
                  <a:schemeClr val="tx1"/>
                </a:solidFill>
              </a:rPr>
              <a:t>TextFile</a:t>
            </a:r>
            <a:r>
              <a:rPr lang="de-DE" sz="1400" dirty="0" smtClean="0">
                <a:solidFill>
                  <a:schemeClr val="tx1"/>
                </a:solidFill>
              </a:rPr>
              <a:t>-Objekt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Presenter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 smtClean="0">
                <a:solidFill>
                  <a:schemeClr val="tx1"/>
                </a:solidFill>
              </a:rPr>
              <a:t>Exceptionhandling</a:t>
            </a:r>
            <a:endParaRPr lang="de-DE" sz="1400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smtClean="0">
                <a:solidFill>
                  <a:schemeClr val="tx1"/>
                </a:solidFill>
              </a:rPr>
              <a:t>Semantik-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smtClean="0">
                <a:solidFill>
                  <a:schemeClr val="tx1"/>
                </a:solidFill>
              </a:rPr>
              <a:t>Syntaxfehler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smtClean="0">
                <a:solidFill>
                  <a:schemeClr val="tx1"/>
                </a:solidFill>
              </a:rPr>
              <a:t>Technische Fehler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Zufallsgenerator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Verwendet generische Klassen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Model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ZufallErgebnisData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A670EF-7C52-44A7-9B23-823AFF98EB41}"/>
              </a:ext>
            </a:extLst>
          </p:cNvPr>
          <p:cNvCxnSpPr/>
          <p:nvPr/>
        </p:nvCxnSpPr>
        <p:spPr>
          <a:xfrm>
            <a:off x="12192000" y="1124744"/>
            <a:ext cx="0" cy="5040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5117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17 3.7037E-7 L -1.0056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13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809" y="1278091"/>
            <a:ext cx="5771639" cy="9862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138"/>
            <a:ext cx="7128792" cy="6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3867056" cy="23801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Start-Methode</a:t>
            </a:r>
            <a:endParaRPr lang="de-DE" dirty="0"/>
          </a:p>
          <a:p>
            <a:pPr marL="465750" lvl="2" indent="-285750"/>
            <a:r>
              <a:rPr lang="de-DE" dirty="0" smtClean="0"/>
              <a:t>Generiere Ausgabeliste</a:t>
            </a:r>
          </a:p>
          <a:p>
            <a:pPr marL="465750" lvl="2" indent="-285750"/>
            <a:r>
              <a:rPr lang="de-DE" dirty="0" smtClean="0"/>
              <a:t>Iteriere durch Eingabeliste</a:t>
            </a:r>
          </a:p>
          <a:p>
            <a:pPr marL="645750" lvl="3" indent="-285750"/>
            <a:r>
              <a:rPr lang="de-DE" dirty="0" smtClean="0"/>
              <a:t>Mapping</a:t>
            </a:r>
          </a:p>
          <a:p>
            <a:pPr marL="645750" lvl="3" indent="-285750"/>
            <a:r>
              <a:rPr lang="de-DE" dirty="0" smtClean="0"/>
              <a:t>Berechnen</a:t>
            </a:r>
          </a:p>
          <a:p>
            <a:pPr marL="645750" lvl="3" indent="-285750"/>
            <a:r>
              <a:rPr lang="de-DE" dirty="0" smtClean="0"/>
              <a:t>Mapping</a:t>
            </a:r>
          </a:p>
          <a:p>
            <a:pPr marL="645750" lvl="3" indent="-285750"/>
            <a:r>
              <a:rPr lang="de-DE" dirty="0" smtClean="0"/>
              <a:t>Ausgabeliste hinzufügen</a:t>
            </a:r>
          </a:p>
          <a:p>
            <a:pPr marL="645750" lvl="3" indent="-285750"/>
            <a:r>
              <a:rPr lang="de-DE" dirty="0" err="1" smtClean="0"/>
              <a:t>Exceptions</a:t>
            </a:r>
            <a:r>
              <a:rPr lang="de-DE" dirty="0" smtClean="0"/>
              <a:t> gesondert behandeln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52119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4.16667E-7 -0.533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794E40-FC98-4C35-955E-2A8FE2C9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76458-B8BF-465E-8A2A-CA7F1499D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6751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Testfälle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544560"/>
          </a:xfrm>
        </p:spPr>
        <p:txBody>
          <a:bodyPr/>
          <a:lstStyle/>
          <a:p>
            <a:pPr marL="465750" lvl="2" indent="-285750"/>
            <a:r>
              <a:rPr lang="de-DE" b="1" dirty="0" smtClean="0">
                <a:solidFill>
                  <a:schemeClr val="accent1"/>
                </a:solidFill>
              </a:rPr>
              <a:t>Positivtests</a:t>
            </a:r>
            <a:endParaRPr lang="de-DE" b="1" dirty="0">
              <a:solidFill>
                <a:schemeClr val="accent1"/>
              </a:solidFill>
            </a:endParaRPr>
          </a:p>
          <a:p>
            <a:pPr marL="645750" lvl="3" indent="-285750"/>
            <a:r>
              <a:rPr lang="de-DE" dirty="0"/>
              <a:t>LCG (Simpel/ANSI/</a:t>
            </a:r>
            <a:r>
              <a:rPr lang="de-DE" dirty="0" err="1"/>
              <a:t>MinimalStandard</a:t>
            </a:r>
            <a:r>
              <a:rPr lang="de-DE" dirty="0"/>
              <a:t>/RANDU/SIMSCRIPT/NAG/</a:t>
            </a:r>
            <a:r>
              <a:rPr lang="de-DE" dirty="0" err="1"/>
              <a:t>Maple</a:t>
            </a:r>
            <a:r>
              <a:rPr lang="de-DE" dirty="0"/>
              <a:t>)</a:t>
            </a:r>
          </a:p>
          <a:p>
            <a:pPr marL="645750" lvl="3" indent="-285750"/>
            <a:r>
              <a:rPr lang="de-DE" dirty="0"/>
              <a:t>Polarmethode (Interne Java-Zufallszahlen-Library / LCG-Basis)</a:t>
            </a:r>
          </a:p>
          <a:p>
            <a:pPr marL="645750" lvl="3" indent="-285750"/>
            <a:r>
              <a:rPr lang="de-DE" dirty="0" err="1"/>
              <a:t>SequenzUpDown</a:t>
            </a:r>
            <a:r>
              <a:rPr lang="de-DE" dirty="0"/>
              <a:t> (LCG-Simpel/ANSI)</a:t>
            </a:r>
          </a:p>
          <a:p>
            <a:pPr marL="645750" lvl="3" indent="-285750"/>
            <a:r>
              <a:rPr lang="de-DE" dirty="0"/>
              <a:t>Serielle-Autokorrelation (LCG-Simpel/ANSI)</a:t>
            </a:r>
          </a:p>
          <a:p>
            <a:pPr marL="645750" lvl="3" indent="-285750"/>
            <a:r>
              <a:rPr lang="de-DE" dirty="0"/>
              <a:t>Eigene Zufallsmethoden</a:t>
            </a:r>
          </a:p>
          <a:p>
            <a:pPr marL="465750" lvl="2" indent="-285750"/>
            <a:r>
              <a:rPr lang="de-DE" b="1" dirty="0">
                <a:solidFill>
                  <a:schemeClr val="accent1"/>
                </a:solidFill>
              </a:rPr>
              <a:t>Negativtests</a:t>
            </a:r>
          </a:p>
          <a:p>
            <a:pPr marL="645750" lvl="3" indent="-285750"/>
            <a:r>
              <a:rPr lang="de-DE" dirty="0"/>
              <a:t>Diverse Mapping-Fehlerszenarien (fehlende Angaben, falsche Zeichen)</a:t>
            </a:r>
          </a:p>
          <a:p>
            <a:pPr marL="645750" lvl="3" indent="-285750"/>
            <a:r>
              <a:rPr lang="de-DE" dirty="0"/>
              <a:t>Fehlerfälle für jeden Generatortyp</a:t>
            </a:r>
          </a:p>
          <a:p>
            <a:pPr marL="645750" lvl="3" indent="-285750"/>
            <a:r>
              <a:rPr lang="de-DE" dirty="0"/>
              <a:t>Fehlerfälle für jedes Bewertungsverfahren</a:t>
            </a:r>
          </a:p>
          <a:p>
            <a:pPr marL="645750" lvl="3" indent="-285750"/>
            <a:r>
              <a:rPr lang="de-DE" dirty="0" smtClean="0"/>
              <a:t>Grenzfälle</a:t>
            </a:r>
            <a:endParaRPr lang="de-DE" dirty="0"/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945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1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Anzahl n zu groß (maximal 50000)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D5AF23-E57C-4B2F-83D4-591D9895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65284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2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keine Reduzierung auf Intervall [0;1]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7B422A-B74C-488B-AE04-50608CD2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74809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C987E-B618-4BC0-AE13-6EAD46A13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FF314-B447-4665-9212-B073C9655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Ergebnisinterpretation und Ausblick</a:t>
            </a:r>
          </a:p>
        </p:txBody>
      </p:sp>
    </p:spTree>
    <p:extLst>
      <p:ext uri="{BB962C8B-B14F-4D97-AF65-F5344CB8AC3E}">
        <p14:creationId xmlns:p14="http://schemas.microsoft.com/office/powerpoint/2010/main" val="4255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 smtClean="0"/>
              <a:t>Ergebnisinterpretation und Ausblick</a:t>
            </a:r>
            <a:br>
              <a:rPr lang="de-DE" dirty="0" smtClean="0"/>
            </a:br>
            <a:r>
              <a:rPr lang="de-DE" sz="1800" dirty="0" smtClean="0"/>
              <a:t>Bewertung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Beispiel: LCG-ANSI-C</a:t>
            </a:r>
          </a:p>
          <a:p>
            <a:pPr marL="465750" lvl="2" indent="-285750"/>
            <a:r>
              <a:rPr lang="de-DE" dirty="0" smtClean="0"/>
              <a:t>Testergebnisse sind „gut“ (?)</a:t>
            </a:r>
          </a:p>
          <a:p>
            <a:pPr marL="465750" lvl="2" indent="-285750"/>
            <a:r>
              <a:rPr lang="de-DE" dirty="0" smtClean="0"/>
              <a:t>Bewertungsmöglichkeiten</a:t>
            </a:r>
          </a:p>
          <a:p>
            <a:pPr marL="645750" lvl="3" indent="-285750"/>
            <a:r>
              <a:rPr lang="de-DE" dirty="0" smtClean="0"/>
              <a:t>Bewertung von Roh mittels Konfidenzintervallen</a:t>
            </a:r>
          </a:p>
          <a:p>
            <a:pPr marL="645750" lvl="3" indent="-285750"/>
            <a:r>
              <a:rPr lang="de-DE" dirty="0" smtClean="0"/>
              <a:t>Einteilung in Positiv-/Negativintervall – Prozentuale Bewertung</a:t>
            </a:r>
            <a:endParaRPr lang="de-DE" dirty="0"/>
          </a:p>
          <a:p>
            <a:pPr marL="645750" lvl="3" indent="-285750"/>
            <a:r>
              <a:rPr lang="de-DE" dirty="0" smtClean="0"/>
              <a:t>Gewichtung einzelner Verfahren für Gesamtbewertung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196752"/>
            <a:ext cx="5438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 </a:t>
            </a:r>
            <a:fld id="{2B4F42BA-C6E3-4D5B-99FA-36163155CEA7}" type="slidenum">
              <a:rPr lang="de-DE" smtClean="0"/>
              <a:pPr/>
              <a:t>20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 smtClean="0"/>
              <a:t>Programmerweiterungen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728952"/>
          </a:xfrm>
        </p:spPr>
        <p:txBody>
          <a:bodyPr/>
          <a:lstStyle/>
          <a:p>
            <a:pPr marL="465750" lvl="2" indent="-285750"/>
            <a:r>
              <a:rPr lang="de-DE" dirty="0" smtClean="0"/>
              <a:t>Generell Erweiterbar</a:t>
            </a:r>
          </a:p>
          <a:p>
            <a:pPr marL="465750" lvl="2" indent="-285750"/>
            <a:r>
              <a:rPr lang="de-DE" dirty="0" smtClean="0"/>
              <a:t>Factory</a:t>
            </a:r>
          </a:p>
          <a:p>
            <a:pPr marL="645750" lvl="3" indent="-285750"/>
            <a:r>
              <a:rPr lang="de-DE" dirty="0" smtClean="0"/>
              <a:t>Durch Interfaces muss </a:t>
            </a:r>
            <a:r>
              <a:rPr lang="de-DE" dirty="0" err="1" smtClean="0"/>
              <a:t>Presenter</a:t>
            </a:r>
            <a:r>
              <a:rPr lang="de-DE" dirty="0"/>
              <a:t> </a:t>
            </a:r>
            <a:r>
              <a:rPr lang="de-DE" dirty="0" smtClean="0"/>
              <a:t>für jedes Szenario unterscheiden</a:t>
            </a:r>
          </a:p>
          <a:p>
            <a:pPr marL="645750" lvl="3" indent="-285750"/>
            <a:r>
              <a:rPr lang="de-DE" dirty="0" smtClean="0"/>
              <a:t>Ab gewissen Kopmlexitätsniveau</a:t>
            </a:r>
            <a:r>
              <a:rPr lang="de-DE" dirty="0"/>
              <a:t> </a:t>
            </a:r>
            <a:r>
              <a:rPr lang="de-DE" dirty="0" smtClean="0"/>
              <a:t>kann Factory aushelfen</a:t>
            </a:r>
          </a:p>
          <a:p>
            <a:pPr marL="465750" lvl="2" indent="-285750"/>
            <a:r>
              <a:rPr lang="de-DE" dirty="0" smtClean="0"/>
              <a:t>Vererbung</a:t>
            </a:r>
          </a:p>
          <a:p>
            <a:pPr marL="645750" lvl="3" indent="-285750"/>
            <a:r>
              <a:rPr lang="de-DE" dirty="0" smtClean="0"/>
              <a:t>Speichern von mehr Informationen in abstrakten Konstrukten</a:t>
            </a:r>
          </a:p>
          <a:p>
            <a:pPr marL="645750" lvl="3" indent="-285750"/>
            <a:r>
              <a:rPr lang="de-DE" dirty="0" smtClean="0"/>
              <a:t>Generalisierung in spezifische Arten</a:t>
            </a:r>
          </a:p>
          <a:p>
            <a:pPr marL="465750" lvl="2" indent="-285750"/>
            <a:r>
              <a:rPr lang="de-DE" dirty="0" smtClean="0"/>
              <a:t>Abkopplung des Zufall-Generators in eine JAR (Bibliothek)</a:t>
            </a:r>
          </a:p>
          <a:p>
            <a:pPr marL="645750" lvl="3" indent="-285750"/>
            <a:r>
              <a:rPr lang="de-DE" dirty="0" smtClean="0"/>
              <a:t>Getrennte Nutzung für Testing und Anbindung</a:t>
            </a:r>
          </a:p>
        </p:txBody>
      </p:sp>
    </p:spTree>
    <p:extLst>
      <p:ext uri="{BB962C8B-B14F-4D97-AF65-F5344CB8AC3E}">
        <p14:creationId xmlns:p14="http://schemas.microsoft.com/office/powerpoint/2010/main" val="67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282527"/>
              </p:ext>
            </p:extLst>
          </p:nvPr>
        </p:nvGraphicFramePr>
        <p:xfrm>
          <a:off x="911424" y="2132856"/>
          <a:ext cx="10883527" cy="350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Analyse /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Herangehensweise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Ergebnisinterpretation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 Ausblick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E3F6-5243-4FBE-9F3E-EE0E9326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3EDAD-6262-4373-9517-2907B02C5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Analyse und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242116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4778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Initiale Anforderungen</a:t>
            </a:r>
          </a:p>
          <a:p>
            <a:pPr marL="465750" lvl="2" indent="-285750"/>
            <a:r>
              <a:rPr lang="de-DE" dirty="0"/>
              <a:t>Generatoren erzeugen Zufallszahlen</a:t>
            </a:r>
          </a:p>
          <a:p>
            <a:pPr marL="465750" lvl="2" indent="-285750"/>
            <a:r>
              <a:rPr lang="de-DE" dirty="0"/>
              <a:t>Zufallszahlen werden mit spezifischen Verfahren bewertet</a:t>
            </a:r>
          </a:p>
          <a:p>
            <a:pPr marL="465750" lvl="2" indent="-285750"/>
            <a:r>
              <a:rPr lang="de-DE" dirty="0"/>
              <a:t>Die zu verwendenden Methoden / Verfahren muss angegeben werden können</a:t>
            </a:r>
          </a:p>
          <a:p>
            <a:pPr marL="465750" lvl="2" indent="-285750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Unklarheiten / Fragen</a:t>
            </a:r>
          </a:p>
          <a:p>
            <a:pPr marL="465750" lvl="2" indent="-285750"/>
            <a:r>
              <a:rPr lang="de-DE" dirty="0"/>
              <a:t>Wann sind Zufallszahlen hinsichtlich erwähnter Verfahren „gut“ / Was bedeutet „gut“ / „schlecht“?</a:t>
            </a:r>
          </a:p>
          <a:p>
            <a:pPr marL="465750" lvl="2" indent="-285750"/>
            <a:r>
              <a:rPr lang="de-DE" dirty="0"/>
              <a:t>Wie lassen sich Ergebnisse interpretieren?</a:t>
            </a:r>
          </a:p>
          <a:p>
            <a:pPr marL="465750" lvl="2" indent="-285750"/>
            <a:r>
              <a:rPr lang="de-DE" dirty="0"/>
              <a:t>Wie lassen sich Anforderungen testen?</a:t>
            </a:r>
          </a:p>
          <a:p>
            <a:pPr marL="465750" lvl="2" indent="-285750"/>
            <a:endParaRPr lang="de-DE" dirty="0"/>
          </a:p>
          <a:p>
            <a:pPr marL="465750" lvl="2" indent="-285750"/>
            <a:r>
              <a:rPr lang="de-DE" dirty="0"/>
              <a:t>Eigene Definition oben gestellter Fragen</a:t>
            </a:r>
          </a:p>
        </p:txBody>
      </p:sp>
    </p:spTree>
    <p:extLst>
      <p:ext uri="{BB962C8B-B14F-4D97-AF65-F5344CB8AC3E}">
        <p14:creationId xmlns:p14="http://schemas.microsoft.com/office/powerpoint/2010/main" val="6827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05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  <a:p>
            <a:pPr marL="465750" lvl="2" indent="-285750"/>
            <a:r>
              <a:rPr lang="de-DE" dirty="0"/>
              <a:t>Anwendung, welche den Zufallsgenerator implizit nutzt</a:t>
            </a:r>
          </a:p>
          <a:p>
            <a:pPr marL="465750" lvl="2" indent="-285750"/>
            <a:r>
              <a:rPr lang="de-DE" dirty="0"/>
              <a:t>Keine Einbindung einer „Zufallszahlenanwendung“ Bibliothek</a:t>
            </a:r>
          </a:p>
          <a:p>
            <a:pPr marL="465750" lvl="2" indent="-285750"/>
            <a:r>
              <a:rPr lang="de-DE" dirty="0"/>
              <a:t>Klassisches EVA-Prinzip</a:t>
            </a:r>
          </a:p>
          <a:p>
            <a:pPr marL="645750" lvl="3" indent="-285750"/>
            <a:r>
              <a:rPr lang="de-DE" dirty="0"/>
              <a:t>Einlesen von Testdateien</a:t>
            </a:r>
          </a:p>
          <a:p>
            <a:pPr marL="645750" lvl="3" indent="-285750"/>
            <a:r>
              <a:rPr lang="de-DE" dirty="0"/>
              <a:t>Ausgabe von Testergebnissen</a:t>
            </a:r>
          </a:p>
          <a:p>
            <a:pPr marL="645750" lvl="3" indent="-285750"/>
            <a:r>
              <a:rPr lang="de-DE" dirty="0"/>
              <a:t>Anwendung kann vom Endbenutzer verwendet werden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10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02D981-AEA9-4E3F-AF5C-727DC79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100C1-D6E2-45D3-82DE-65135C0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CB052B-9BBD-443B-ACF3-17790A0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Eingabe </a:t>
            </a:r>
            <a:r>
              <a:rPr lang="de-DE" sz="1800" dirty="0" smtClean="0"/>
              <a:t>/ Ausgabe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7A89A9-236E-42B6-8039-9DCE98C6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0800" y="1412876"/>
            <a:ext cx="3458741" cy="44473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Eingabe: Berechnung</a:t>
            </a:r>
            <a:endParaRPr lang="de-DE" dirty="0"/>
          </a:p>
          <a:p>
            <a:pPr marL="465750" lvl="2" indent="-285750"/>
            <a:r>
              <a:rPr lang="de-DE" dirty="0" smtClean="0"/>
              <a:t>Kommentare / </a:t>
            </a:r>
            <a:r>
              <a:rPr lang="de-DE" dirty="0" err="1" smtClean="0"/>
              <a:t>Infotext</a:t>
            </a:r>
            <a:endParaRPr lang="de-DE" dirty="0" smtClean="0"/>
          </a:p>
          <a:p>
            <a:pPr marL="465750" lvl="2" indent="-285750"/>
            <a:r>
              <a:rPr lang="de-DE" dirty="0" smtClean="0"/>
              <a:t>Ziel: Zufallszahlengenerierung</a:t>
            </a:r>
          </a:p>
          <a:p>
            <a:pPr marL="465750" lvl="2" indent="-285750"/>
            <a:r>
              <a:rPr lang="de-DE" dirty="0" smtClean="0"/>
              <a:t>Generator: LCG</a:t>
            </a:r>
          </a:p>
          <a:p>
            <a:pPr marL="465750" lvl="2" indent="-285750"/>
            <a:r>
              <a:rPr lang="de-DE" dirty="0" smtClean="0"/>
              <a:t>Parameter: m=1, a=2, …</a:t>
            </a:r>
          </a:p>
          <a:p>
            <a:pPr lvl="2" indent="0">
              <a:buNone/>
            </a:pPr>
            <a:endParaRPr lang="de-DE" dirty="0" smtClean="0"/>
          </a:p>
          <a:p>
            <a:pPr lvl="2" indent="0">
              <a:buNone/>
            </a:pPr>
            <a:endParaRPr lang="de-DE" dirty="0" smtClean="0"/>
          </a:p>
          <a:p>
            <a:pPr lvl="2" indent="0">
              <a:buNone/>
            </a:pPr>
            <a:endParaRPr lang="de-DE" dirty="0" smtClean="0"/>
          </a:p>
          <a:p>
            <a:pPr lvl="2" indent="0">
              <a:buNone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Eingabe: Bewertung</a:t>
            </a:r>
          </a:p>
          <a:p>
            <a:pPr marL="465750" lvl="2" indent="-285750"/>
            <a:r>
              <a:rPr lang="de-DE" dirty="0"/>
              <a:t>Kommentare / </a:t>
            </a:r>
            <a:r>
              <a:rPr lang="de-DE" dirty="0" err="1"/>
              <a:t>Infotext</a:t>
            </a:r>
            <a:endParaRPr lang="de-DE" dirty="0"/>
          </a:p>
          <a:p>
            <a:pPr marL="465750" lvl="2" indent="-285750"/>
            <a:r>
              <a:rPr lang="de-DE" dirty="0"/>
              <a:t>Ziel: Bewertung</a:t>
            </a:r>
          </a:p>
          <a:p>
            <a:pPr marL="465750" lvl="2" indent="-285750"/>
            <a:r>
              <a:rPr lang="de-DE" dirty="0"/>
              <a:t>Zufallszahlen: 2, 3, 4, 5, …</a:t>
            </a:r>
          </a:p>
          <a:p>
            <a:pPr lvl="2" indent="0">
              <a:buNone/>
            </a:pP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 txBox="1">
            <a:spLocks/>
          </p:cNvSpPr>
          <p:nvPr/>
        </p:nvSpPr>
        <p:spPr bwMode="gray">
          <a:xfrm>
            <a:off x="7392144" y="1412876"/>
            <a:ext cx="366638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Ausgabe: Berechnung</a:t>
            </a:r>
          </a:p>
          <a:p>
            <a:pPr marL="465750" lvl="2" indent="-285750"/>
            <a:r>
              <a:rPr lang="de-DE" dirty="0" smtClean="0"/>
              <a:t>Eingabeinformation</a:t>
            </a:r>
          </a:p>
          <a:p>
            <a:pPr marL="465750" lvl="2" indent="-285750"/>
            <a:r>
              <a:rPr lang="de-DE" dirty="0" smtClean="0"/>
              <a:t>Zahlenfolge</a:t>
            </a:r>
          </a:p>
          <a:p>
            <a:pPr lvl="2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2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accent1"/>
                </a:solidFill>
              </a:rPr>
              <a:t>Ausgabe: Bewertung</a:t>
            </a:r>
          </a:p>
          <a:p>
            <a:pPr marL="465750" lvl="2" indent="-285750"/>
            <a:r>
              <a:rPr lang="de-DE" dirty="0" smtClean="0"/>
              <a:t>Eingabeinformation</a:t>
            </a:r>
          </a:p>
          <a:p>
            <a:pPr marL="465750" lvl="2" indent="-285750"/>
            <a:r>
              <a:rPr lang="de-DE" dirty="0" smtClean="0"/>
              <a:t>Bewertungsergebnis</a:t>
            </a:r>
            <a:endParaRPr lang="de-DE" dirty="0"/>
          </a:p>
        </p:txBody>
      </p:sp>
      <p:sp>
        <p:nvSpPr>
          <p:cNvPr id="3" name="Pfeil nach rechts 2"/>
          <p:cNvSpPr/>
          <p:nvPr/>
        </p:nvSpPr>
        <p:spPr>
          <a:xfrm>
            <a:off x="4474629" y="1556792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474629" y="4810047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32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615553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dirty="0"/>
              <a:t>Verarbeitung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892013-383A-441F-A4FF-18B3F403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5" y="1277434"/>
            <a:ext cx="5832648" cy="48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4860428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</a:t>
            </a:r>
          </a:p>
          <a:p>
            <a:pPr marL="465750" lvl="2" indent="-285750"/>
            <a:r>
              <a:rPr lang="de-DE" dirty="0"/>
              <a:t>Basierend auf Aufgabenstellung</a:t>
            </a:r>
          </a:p>
          <a:p>
            <a:pPr marL="465750" lvl="2" indent="-285750"/>
            <a:r>
              <a:rPr lang="de-DE" dirty="0"/>
              <a:t>Erweiterbarkeit nicht inbegriffen</a:t>
            </a:r>
          </a:p>
          <a:p>
            <a:pPr marL="645750" lvl="3" indent="-285750"/>
            <a:r>
              <a:rPr lang="de-DE" dirty="0"/>
              <a:t>Weitere Generatoren</a:t>
            </a:r>
          </a:p>
          <a:p>
            <a:pPr marL="645750" lvl="3" indent="-285750"/>
            <a:r>
              <a:rPr lang="de-DE" dirty="0"/>
              <a:t>Weitere Bewertungen</a:t>
            </a:r>
          </a:p>
          <a:p>
            <a:pPr marL="645750" lvl="3" indent="-285750"/>
            <a:r>
              <a:rPr lang="de-DE" dirty="0"/>
              <a:t>Individuelle Bedingungen</a:t>
            </a:r>
          </a:p>
        </p:txBody>
      </p:sp>
    </p:spTree>
    <p:extLst>
      <p:ext uri="{BB962C8B-B14F-4D97-AF65-F5344CB8AC3E}">
        <p14:creationId xmlns:p14="http://schemas.microsoft.com/office/powerpoint/2010/main" val="2986368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D93FD0-C8D5-4767-96E8-6277EEA73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2D365-DF44-4282-A737-B85582FF4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Programm / System</a:t>
            </a:r>
          </a:p>
        </p:txBody>
      </p:sp>
    </p:spTree>
    <p:extLst>
      <p:ext uri="{BB962C8B-B14F-4D97-AF65-F5344CB8AC3E}">
        <p14:creationId xmlns:p14="http://schemas.microsoft.com/office/powerpoint/2010/main" val="223201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524</Words>
  <Application>Microsoft Office PowerPoint</Application>
  <PresentationFormat>Breitbild</PresentationFormat>
  <Paragraphs>187</Paragraphs>
  <Slides>21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PowerPoint-Präsentation</vt:lpstr>
      <vt:lpstr>Analyse und Herangehensweise Zieldefinition</vt:lpstr>
      <vt:lpstr>Analyse und Herangehensweise Zieldefinition</vt:lpstr>
      <vt:lpstr>Analyse und Herangehensweise Eingabe / Ausgabe von Informationen</vt:lpstr>
      <vt:lpstr>Analyse und Herangehensweise Verarbeitung</vt:lpstr>
      <vt:lpstr>PowerPoint-Präsentation</vt:lpstr>
      <vt:lpstr>Programm / System Verfahrensbeschreibung</vt:lpstr>
      <vt:lpstr>Programm / System Verfahrensbeschreibung</vt:lpstr>
      <vt:lpstr>Programm / System Klassenstruktur - View</vt:lpstr>
      <vt:lpstr>Programm / System Datenfluss</vt:lpstr>
      <vt:lpstr>PowerPoint-Präsentation</vt:lpstr>
      <vt:lpstr>Testing Testfälle</vt:lpstr>
      <vt:lpstr>Testing Beispiel 1</vt:lpstr>
      <vt:lpstr>Testing Beispiel 2</vt:lpstr>
      <vt:lpstr>PowerPoint-Präsentation</vt:lpstr>
      <vt:lpstr>Ergebnisinterpretation und Ausblick Bewertung</vt:lpstr>
      <vt:lpstr>Ergebnisinterpretation und Ausblick Programmerweiterungen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111</cp:revision>
  <cp:lastPrinted>2019-05-24T13:54:24Z</cp:lastPrinted>
  <dcterms:created xsi:type="dcterms:W3CDTF">2019-06-25T06:47:37Z</dcterms:created>
  <dcterms:modified xsi:type="dcterms:W3CDTF">2020-07-16T11:04:46Z</dcterms:modified>
  <cp:category>PowerPoint-Master</cp:category>
</cp:coreProperties>
</file>