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98" r:id="rId3"/>
    <p:sldId id="259" r:id="rId4"/>
    <p:sldId id="299" r:id="rId5"/>
    <p:sldId id="305" r:id="rId6"/>
    <p:sldId id="309" r:id="rId7"/>
    <p:sldId id="306" r:id="rId8"/>
    <p:sldId id="308" r:id="rId9"/>
    <p:sldId id="300" r:id="rId10"/>
    <p:sldId id="311" r:id="rId11"/>
    <p:sldId id="312" r:id="rId12"/>
    <p:sldId id="315" r:id="rId13"/>
    <p:sldId id="313" r:id="rId14"/>
    <p:sldId id="302" r:id="rId15"/>
    <p:sldId id="316" r:id="rId16"/>
    <p:sldId id="317" r:id="rId17"/>
    <p:sldId id="318" r:id="rId18"/>
    <p:sldId id="303" r:id="rId19"/>
    <p:sldId id="320" r:id="rId20"/>
    <p:sldId id="321" r:id="rId21"/>
    <p:sldId id="268" r:id="rId22"/>
  </p:sldIdLst>
  <p:sldSz cx="12192000" cy="6858000"/>
  <p:notesSz cx="6797675" cy="9928225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B4919EB-4E9F-43BD-8966-D11A71AA4C9A}">
          <p14:sldIdLst>
            <p14:sldId id="258"/>
            <p14:sldId id="298"/>
            <p14:sldId id="259"/>
          </p14:sldIdLst>
        </p14:section>
        <p14:section name="Analyse und Herangehensweise" id="{C123B618-2F11-49C5-88B8-A81124EBFDAD}">
          <p14:sldIdLst>
            <p14:sldId id="299"/>
            <p14:sldId id="305"/>
            <p14:sldId id="309"/>
            <p14:sldId id="306"/>
            <p14:sldId id="308"/>
          </p14:sldIdLst>
        </p14:section>
        <p14:section name="Programm / System" id="{C03381CF-EB66-4E44-A3D8-A1238F510897}">
          <p14:sldIdLst>
            <p14:sldId id="300"/>
            <p14:sldId id="311"/>
            <p14:sldId id="312"/>
            <p14:sldId id="315"/>
            <p14:sldId id="313"/>
          </p14:sldIdLst>
        </p14:section>
        <p14:section name="Testing" id="{BA7C7545-60A4-46BC-BBC7-9A7D1DB3A2D6}">
          <p14:sldIdLst>
            <p14:sldId id="302"/>
            <p14:sldId id="316"/>
            <p14:sldId id="317"/>
            <p14:sldId id="318"/>
          </p14:sldIdLst>
        </p14:section>
        <p14:section name="Ergebnisinterpretation und Ausblick" id="{591DAD19-06CC-4EB1-8714-6ED8C47FFD88}">
          <p14:sldIdLst>
            <p14:sldId id="303"/>
            <p14:sldId id="320"/>
            <p14:sldId id="321"/>
          </p14:sldIdLst>
        </p14:section>
        <p14:section name="Abschluss" id="{E00D01BA-97E6-431E-9232-C1279E2CE575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3749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7446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7" autoAdjust="0"/>
    <p:restoredTop sz="78627" autoAdjust="0"/>
  </p:normalViewPr>
  <p:slideViewPr>
    <p:cSldViewPr showGuides="1">
      <p:cViewPr varScale="1">
        <p:scale>
          <a:sx n="87" d="100"/>
          <a:sy n="87" d="100"/>
        </p:scale>
        <p:origin x="804" y="90"/>
      </p:cViewPr>
      <p:guideLst>
        <p:guide orient="horz" pos="2455"/>
        <p:guide pos="3840"/>
        <p:guide orient="horz" pos="4020"/>
        <p:guide pos="234"/>
        <p:guide pos="3749"/>
        <p:guide pos="3931"/>
        <p:guide pos="7446"/>
        <p:guide orient="horz" pos="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howGuides="1">
      <p:cViewPr varScale="1">
        <p:scale>
          <a:sx n="74" d="100"/>
          <a:sy n="74" d="100"/>
        </p:scale>
        <p:origin x="40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74BDC-EF27-46DE-B800-C567F2B03E6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3DFAA4-611B-4CE4-9E63-809CF7EAAD2E}">
      <dgm:prSet phldrT="[Text]"/>
      <dgm:spPr/>
      <dgm:t>
        <a:bodyPr/>
        <a:lstStyle/>
        <a:p>
          <a:r>
            <a:rPr lang="de-DE" dirty="0"/>
            <a:t>Eingabe</a:t>
          </a:r>
        </a:p>
      </dgm:t>
    </dgm:pt>
    <dgm:pt modelId="{AD0614B1-52A1-4ED4-AC26-4A0163D576F6}" type="parTrans" cxnId="{43D4399E-13E9-48EB-A586-2DAE8C55BCDD}">
      <dgm:prSet/>
      <dgm:spPr/>
      <dgm:t>
        <a:bodyPr/>
        <a:lstStyle/>
        <a:p>
          <a:endParaRPr lang="de-DE"/>
        </a:p>
      </dgm:t>
    </dgm:pt>
    <dgm:pt modelId="{8B757F06-6712-4ACF-A300-9EC93E466BC3}" type="sibTrans" cxnId="{43D4399E-13E9-48EB-A586-2DAE8C55BCDD}">
      <dgm:prSet/>
      <dgm:spPr/>
      <dgm:t>
        <a:bodyPr/>
        <a:lstStyle/>
        <a:p>
          <a:endParaRPr lang="de-DE"/>
        </a:p>
      </dgm:t>
    </dgm:pt>
    <dgm:pt modelId="{F04701DA-3B91-470B-A555-4B26D2AE7C5B}">
      <dgm:prSet phldrT="[Text]"/>
      <dgm:spPr/>
      <dgm:t>
        <a:bodyPr/>
        <a:lstStyle/>
        <a:p>
          <a:r>
            <a:rPr lang="de-DE" dirty="0"/>
            <a:t>Internes Mapping</a:t>
          </a:r>
        </a:p>
      </dgm:t>
    </dgm:pt>
    <dgm:pt modelId="{C7D613F5-A955-4BEF-A064-9B575F6E0704}" type="parTrans" cxnId="{2668EFB5-6646-4980-88F9-EFA8E71D5ECE}">
      <dgm:prSet/>
      <dgm:spPr/>
      <dgm:t>
        <a:bodyPr/>
        <a:lstStyle/>
        <a:p>
          <a:endParaRPr lang="de-DE"/>
        </a:p>
      </dgm:t>
    </dgm:pt>
    <dgm:pt modelId="{4CF55DCA-DAC6-4CE0-A3BC-028B3B49A34E}" type="sibTrans" cxnId="{2668EFB5-6646-4980-88F9-EFA8E71D5ECE}">
      <dgm:prSet/>
      <dgm:spPr/>
      <dgm:t>
        <a:bodyPr/>
        <a:lstStyle/>
        <a:p>
          <a:endParaRPr lang="de-DE"/>
        </a:p>
      </dgm:t>
    </dgm:pt>
    <dgm:pt modelId="{E639E93D-0917-4077-AE25-8ED00F563C15}">
      <dgm:prSet phldrT="[Text]"/>
      <dgm:spPr/>
      <dgm:t>
        <a:bodyPr/>
        <a:lstStyle/>
        <a:p>
          <a:r>
            <a:rPr lang="de-DE" dirty="0"/>
            <a:t>Berechnung</a:t>
          </a:r>
        </a:p>
      </dgm:t>
    </dgm:pt>
    <dgm:pt modelId="{FC879771-9A91-4AF8-965A-03B79B80CC89}" type="parTrans" cxnId="{7B2B2C95-62AE-4F60-BE1C-F8E362CC3F0C}">
      <dgm:prSet/>
      <dgm:spPr/>
      <dgm:t>
        <a:bodyPr/>
        <a:lstStyle/>
        <a:p>
          <a:endParaRPr lang="de-DE"/>
        </a:p>
      </dgm:t>
    </dgm:pt>
    <dgm:pt modelId="{F8B8CCE0-E300-4DFA-8071-3B6A2CE61623}" type="sibTrans" cxnId="{7B2B2C95-62AE-4F60-BE1C-F8E362CC3F0C}">
      <dgm:prSet/>
      <dgm:spPr/>
      <dgm:t>
        <a:bodyPr/>
        <a:lstStyle/>
        <a:p>
          <a:endParaRPr lang="de-DE"/>
        </a:p>
      </dgm:t>
    </dgm:pt>
    <dgm:pt modelId="{9A41F7A5-F479-42C4-A6FC-6272D7772DB8}">
      <dgm:prSet phldrT="[Text]"/>
      <dgm:spPr/>
      <dgm:t>
        <a:bodyPr/>
        <a:lstStyle/>
        <a:p>
          <a:r>
            <a:rPr lang="de-DE" dirty="0"/>
            <a:t>Externes Mapping</a:t>
          </a:r>
        </a:p>
      </dgm:t>
    </dgm:pt>
    <dgm:pt modelId="{80633AF2-A15C-43E8-BB76-FB14DF4E482A}" type="parTrans" cxnId="{F94CC21B-3C88-4EC2-95D2-9A1DE7F6ED09}">
      <dgm:prSet/>
      <dgm:spPr/>
      <dgm:t>
        <a:bodyPr/>
        <a:lstStyle/>
        <a:p>
          <a:endParaRPr lang="de-DE"/>
        </a:p>
      </dgm:t>
    </dgm:pt>
    <dgm:pt modelId="{F6597141-3982-4709-BAE9-11147D07BDE1}" type="sibTrans" cxnId="{F94CC21B-3C88-4EC2-95D2-9A1DE7F6ED09}">
      <dgm:prSet/>
      <dgm:spPr/>
      <dgm:t>
        <a:bodyPr/>
        <a:lstStyle/>
        <a:p>
          <a:endParaRPr lang="de-DE"/>
        </a:p>
      </dgm:t>
    </dgm:pt>
    <dgm:pt modelId="{B79AE044-8280-4584-9031-C131D16B743C}">
      <dgm:prSet phldrT="[Text]"/>
      <dgm:spPr/>
      <dgm:t>
        <a:bodyPr/>
        <a:lstStyle/>
        <a:p>
          <a:r>
            <a:rPr lang="de-DE" dirty="0"/>
            <a:t>Ausgabe</a:t>
          </a:r>
        </a:p>
      </dgm:t>
    </dgm:pt>
    <dgm:pt modelId="{594FE68E-5842-44D4-AECC-EC066DE1989D}" type="parTrans" cxnId="{1F52B982-9623-45B5-A468-A5FC77E5BB4C}">
      <dgm:prSet/>
      <dgm:spPr/>
      <dgm:t>
        <a:bodyPr/>
        <a:lstStyle/>
        <a:p>
          <a:endParaRPr lang="de-DE"/>
        </a:p>
      </dgm:t>
    </dgm:pt>
    <dgm:pt modelId="{9DBEA0A3-662C-4E93-B61E-CC63AA3EB876}" type="sibTrans" cxnId="{1F52B982-9623-45B5-A468-A5FC77E5BB4C}">
      <dgm:prSet/>
      <dgm:spPr/>
      <dgm:t>
        <a:bodyPr/>
        <a:lstStyle/>
        <a:p>
          <a:endParaRPr lang="de-DE"/>
        </a:p>
      </dgm:t>
    </dgm:pt>
    <dgm:pt modelId="{4AD9AB2C-5862-46B3-96FB-9C01D22CBF79}" type="pres">
      <dgm:prSet presAssocID="{97174BDC-EF27-46DE-B800-C567F2B03E68}" presName="Name0" presStyleCnt="0">
        <dgm:presLayoutVars>
          <dgm:dir/>
          <dgm:animLvl val="lvl"/>
          <dgm:resizeHandles val="exact"/>
        </dgm:presLayoutVars>
      </dgm:prSet>
      <dgm:spPr/>
    </dgm:pt>
    <dgm:pt modelId="{AE0A9AE0-3CE0-40CF-B5FC-CF2569008F6F}" type="pres">
      <dgm:prSet presAssocID="{D43DFAA4-611B-4CE4-9E63-809CF7EAA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537681E-5245-43ED-A2E3-722719F6F5B4}" type="pres">
      <dgm:prSet presAssocID="{8B757F06-6712-4ACF-A300-9EC93E466BC3}" presName="parTxOnlySpace" presStyleCnt="0"/>
      <dgm:spPr/>
    </dgm:pt>
    <dgm:pt modelId="{69053871-FF8A-4DFC-8E4C-01DDC6D0437A}" type="pres">
      <dgm:prSet presAssocID="{F04701DA-3B91-470B-A555-4B26D2AE7C5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5C076B2-ED2F-4CD0-B28D-99F89EDAB47D}" type="pres">
      <dgm:prSet presAssocID="{4CF55DCA-DAC6-4CE0-A3BC-028B3B49A34E}" presName="parTxOnlySpace" presStyleCnt="0"/>
      <dgm:spPr/>
    </dgm:pt>
    <dgm:pt modelId="{23477B8D-8061-4500-A954-FF68AFE901E6}" type="pres">
      <dgm:prSet presAssocID="{E639E93D-0917-4077-AE25-8ED00F563C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0543B4-B845-41BC-BD69-FFF437B6C48A}" type="pres">
      <dgm:prSet presAssocID="{F8B8CCE0-E300-4DFA-8071-3B6A2CE61623}" presName="parTxOnlySpace" presStyleCnt="0"/>
      <dgm:spPr/>
    </dgm:pt>
    <dgm:pt modelId="{FC3AC65E-735E-4A7E-92EA-757D1CFCFBEF}" type="pres">
      <dgm:prSet presAssocID="{9A41F7A5-F479-42C4-A6FC-6272D7772DB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157F366-881D-45F8-BA32-64654BCBECDD}" type="pres">
      <dgm:prSet presAssocID="{F6597141-3982-4709-BAE9-11147D07BDE1}" presName="parTxOnlySpace" presStyleCnt="0"/>
      <dgm:spPr/>
    </dgm:pt>
    <dgm:pt modelId="{B1A6F42E-DBEE-40B1-8672-249F8C89556E}" type="pres">
      <dgm:prSet presAssocID="{B79AE044-8280-4584-9031-C131D16B743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94CC21B-3C88-4EC2-95D2-9A1DE7F6ED09}" srcId="{97174BDC-EF27-46DE-B800-C567F2B03E68}" destId="{9A41F7A5-F479-42C4-A6FC-6272D7772DB8}" srcOrd="3" destOrd="0" parTransId="{80633AF2-A15C-43E8-BB76-FB14DF4E482A}" sibTransId="{F6597141-3982-4709-BAE9-11147D07BDE1}"/>
    <dgm:cxn modelId="{76D00331-B218-4EE5-823B-CBB2EC2FBCB6}" type="presOf" srcId="{F04701DA-3B91-470B-A555-4B26D2AE7C5B}" destId="{69053871-FF8A-4DFC-8E4C-01DDC6D0437A}" srcOrd="0" destOrd="0" presId="urn:microsoft.com/office/officeart/2005/8/layout/chevron1"/>
    <dgm:cxn modelId="{5715D554-D548-4C81-A2E2-33757AEA052E}" type="presOf" srcId="{B79AE044-8280-4584-9031-C131D16B743C}" destId="{B1A6F42E-DBEE-40B1-8672-249F8C89556E}" srcOrd="0" destOrd="0" presId="urn:microsoft.com/office/officeart/2005/8/layout/chevron1"/>
    <dgm:cxn modelId="{1F52B982-9623-45B5-A468-A5FC77E5BB4C}" srcId="{97174BDC-EF27-46DE-B800-C567F2B03E68}" destId="{B79AE044-8280-4584-9031-C131D16B743C}" srcOrd="4" destOrd="0" parTransId="{594FE68E-5842-44D4-AECC-EC066DE1989D}" sibTransId="{9DBEA0A3-662C-4E93-B61E-CC63AA3EB876}"/>
    <dgm:cxn modelId="{D0A91592-ADF6-4068-8F6B-836DC90AC0D4}" type="presOf" srcId="{9A41F7A5-F479-42C4-A6FC-6272D7772DB8}" destId="{FC3AC65E-735E-4A7E-92EA-757D1CFCFBEF}" srcOrd="0" destOrd="0" presId="urn:microsoft.com/office/officeart/2005/8/layout/chevron1"/>
    <dgm:cxn modelId="{7B2B2C95-62AE-4F60-BE1C-F8E362CC3F0C}" srcId="{97174BDC-EF27-46DE-B800-C567F2B03E68}" destId="{E639E93D-0917-4077-AE25-8ED00F563C15}" srcOrd="2" destOrd="0" parTransId="{FC879771-9A91-4AF8-965A-03B79B80CC89}" sibTransId="{F8B8CCE0-E300-4DFA-8071-3B6A2CE61623}"/>
    <dgm:cxn modelId="{43D4399E-13E9-48EB-A586-2DAE8C55BCDD}" srcId="{97174BDC-EF27-46DE-B800-C567F2B03E68}" destId="{D43DFAA4-611B-4CE4-9E63-809CF7EAAD2E}" srcOrd="0" destOrd="0" parTransId="{AD0614B1-52A1-4ED4-AC26-4A0163D576F6}" sibTransId="{8B757F06-6712-4ACF-A300-9EC93E466BC3}"/>
    <dgm:cxn modelId="{6EF18AA8-6426-44A4-8979-A5DEA441AB78}" type="presOf" srcId="{D43DFAA4-611B-4CE4-9E63-809CF7EAAD2E}" destId="{AE0A9AE0-3CE0-40CF-B5FC-CF2569008F6F}" srcOrd="0" destOrd="0" presId="urn:microsoft.com/office/officeart/2005/8/layout/chevron1"/>
    <dgm:cxn modelId="{2668EFB5-6646-4980-88F9-EFA8E71D5ECE}" srcId="{97174BDC-EF27-46DE-B800-C567F2B03E68}" destId="{F04701DA-3B91-470B-A555-4B26D2AE7C5B}" srcOrd="1" destOrd="0" parTransId="{C7D613F5-A955-4BEF-A064-9B575F6E0704}" sibTransId="{4CF55DCA-DAC6-4CE0-A3BC-028B3B49A34E}"/>
    <dgm:cxn modelId="{F5BCF2B7-72E1-4949-8983-9979D05830BF}" type="presOf" srcId="{E639E93D-0917-4077-AE25-8ED00F563C15}" destId="{23477B8D-8061-4500-A954-FF68AFE901E6}" srcOrd="0" destOrd="0" presId="urn:microsoft.com/office/officeart/2005/8/layout/chevron1"/>
    <dgm:cxn modelId="{CEEC3BE3-C4BE-46FC-880B-120B81D22072}" type="presOf" srcId="{97174BDC-EF27-46DE-B800-C567F2B03E68}" destId="{4AD9AB2C-5862-46B3-96FB-9C01D22CBF79}" srcOrd="0" destOrd="0" presId="urn:microsoft.com/office/officeart/2005/8/layout/chevron1"/>
    <dgm:cxn modelId="{7685F683-DCDE-4DAA-B4D0-D7CFC3D75015}" type="presParOf" srcId="{4AD9AB2C-5862-46B3-96FB-9C01D22CBF79}" destId="{AE0A9AE0-3CE0-40CF-B5FC-CF2569008F6F}" srcOrd="0" destOrd="0" presId="urn:microsoft.com/office/officeart/2005/8/layout/chevron1"/>
    <dgm:cxn modelId="{50AAB0CD-37B5-4696-BF76-B7FA9D988E10}" type="presParOf" srcId="{4AD9AB2C-5862-46B3-96FB-9C01D22CBF79}" destId="{D537681E-5245-43ED-A2E3-722719F6F5B4}" srcOrd="1" destOrd="0" presId="urn:microsoft.com/office/officeart/2005/8/layout/chevron1"/>
    <dgm:cxn modelId="{5C444BEC-A468-4423-82A0-64EA14E9A779}" type="presParOf" srcId="{4AD9AB2C-5862-46B3-96FB-9C01D22CBF79}" destId="{69053871-FF8A-4DFC-8E4C-01DDC6D0437A}" srcOrd="2" destOrd="0" presId="urn:microsoft.com/office/officeart/2005/8/layout/chevron1"/>
    <dgm:cxn modelId="{0F3D2E1A-C432-4747-9B6C-D7EF9B7AFE4B}" type="presParOf" srcId="{4AD9AB2C-5862-46B3-96FB-9C01D22CBF79}" destId="{F5C076B2-ED2F-4CD0-B28D-99F89EDAB47D}" srcOrd="3" destOrd="0" presId="urn:microsoft.com/office/officeart/2005/8/layout/chevron1"/>
    <dgm:cxn modelId="{619B970E-906F-4028-A397-86606248B196}" type="presParOf" srcId="{4AD9AB2C-5862-46B3-96FB-9C01D22CBF79}" destId="{23477B8D-8061-4500-A954-FF68AFE901E6}" srcOrd="4" destOrd="0" presId="urn:microsoft.com/office/officeart/2005/8/layout/chevron1"/>
    <dgm:cxn modelId="{BE1A4688-C157-460D-9303-CF2DA37DF384}" type="presParOf" srcId="{4AD9AB2C-5862-46B3-96FB-9C01D22CBF79}" destId="{6A0543B4-B845-41BC-BD69-FFF437B6C48A}" srcOrd="5" destOrd="0" presId="urn:microsoft.com/office/officeart/2005/8/layout/chevron1"/>
    <dgm:cxn modelId="{E45A8CDA-55E5-4340-B336-C11D5BEAD2DE}" type="presParOf" srcId="{4AD9AB2C-5862-46B3-96FB-9C01D22CBF79}" destId="{FC3AC65E-735E-4A7E-92EA-757D1CFCFBEF}" srcOrd="6" destOrd="0" presId="urn:microsoft.com/office/officeart/2005/8/layout/chevron1"/>
    <dgm:cxn modelId="{A1231E58-8848-487A-ADDA-613C13B2ED45}" type="presParOf" srcId="{4AD9AB2C-5862-46B3-96FB-9C01D22CBF79}" destId="{C157F366-881D-45F8-BA32-64654BCBECDD}" srcOrd="7" destOrd="0" presId="urn:microsoft.com/office/officeart/2005/8/layout/chevron1"/>
    <dgm:cxn modelId="{46B19CFB-2D8D-4E3F-BD05-51FE5679D466}" type="presParOf" srcId="{4AD9AB2C-5862-46B3-96FB-9C01D22CBF79}" destId="{B1A6F42E-DBEE-40B1-8672-249F8C8955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74BDC-EF27-46DE-B800-C567F2B03E6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3DFAA4-611B-4CE4-9E63-809CF7EAAD2E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AD0614B1-52A1-4ED4-AC26-4A0163D576F6}" type="parTrans" cxnId="{43D4399E-13E9-48EB-A586-2DAE8C55BCDD}">
      <dgm:prSet/>
      <dgm:spPr/>
      <dgm:t>
        <a:bodyPr/>
        <a:lstStyle/>
        <a:p>
          <a:endParaRPr lang="de-DE"/>
        </a:p>
      </dgm:t>
    </dgm:pt>
    <dgm:pt modelId="{8B757F06-6712-4ACF-A300-9EC93E466BC3}" type="sibTrans" cxnId="{43D4399E-13E9-48EB-A586-2DAE8C55BCDD}">
      <dgm:prSet/>
      <dgm:spPr/>
      <dgm:t>
        <a:bodyPr/>
        <a:lstStyle/>
        <a:p>
          <a:endParaRPr lang="de-DE"/>
        </a:p>
      </dgm:t>
    </dgm:pt>
    <dgm:pt modelId="{4AD9AB2C-5862-46B3-96FB-9C01D22CBF79}" type="pres">
      <dgm:prSet presAssocID="{97174BDC-EF27-46DE-B800-C567F2B03E68}" presName="Name0" presStyleCnt="0">
        <dgm:presLayoutVars>
          <dgm:dir/>
          <dgm:animLvl val="lvl"/>
          <dgm:resizeHandles val="exact"/>
        </dgm:presLayoutVars>
      </dgm:prSet>
      <dgm:spPr/>
    </dgm:pt>
    <dgm:pt modelId="{AE0A9AE0-3CE0-40CF-B5FC-CF2569008F6F}" type="pres">
      <dgm:prSet presAssocID="{D43DFAA4-611B-4CE4-9E63-809CF7EAAD2E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43D4399E-13E9-48EB-A586-2DAE8C55BCDD}" srcId="{97174BDC-EF27-46DE-B800-C567F2B03E68}" destId="{D43DFAA4-611B-4CE4-9E63-809CF7EAAD2E}" srcOrd="0" destOrd="0" parTransId="{AD0614B1-52A1-4ED4-AC26-4A0163D576F6}" sibTransId="{8B757F06-6712-4ACF-A300-9EC93E466BC3}"/>
    <dgm:cxn modelId="{6EF18AA8-6426-44A4-8979-A5DEA441AB78}" type="presOf" srcId="{D43DFAA4-611B-4CE4-9E63-809CF7EAAD2E}" destId="{AE0A9AE0-3CE0-40CF-B5FC-CF2569008F6F}" srcOrd="0" destOrd="0" presId="urn:microsoft.com/office/officeart/2005/8/layout/chevron1"/>
    <dgm:cxn modelId="{CEEC3BE3-C4BE-46FC-880B-120B81D22072}" type="presOf" srcId="{97174BDC-EF27-46DE-B800-C567F2B03E68}" destId="{4AD9AB2C-5862-46B3-96FB-9C01D22CBF79}" srcOrd="0" destOrd="0" presId="urn:microsoft.com/office/officeart/2005/8/layout/chevron1"/>
    <dgm:cxn modelId="{7685F683-DCDE-4DAA-B4D0-D7CFC3D75015}" type="presParOf" srcId="{4AD9AB2C-5862-46B3-96FB-9C01D22CBF79}" destId="{AE0A9AE0-3CE0-40CF-B5FC-CF2569008F6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9AE0-3CE0-40CF-B5FC-CF2569008F6F}">
      <dsp:nvSpPr>
        <dsp:cNvPr id="0" name=""/>
        <dsp:cNvSpPr/>
      </dsp:nvSpPr>
      <dsp:spPr>
        <a:xfrm>
          <a:off x="2794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Eingabe</a:t>
          </a:r>
        </a:p>
      </dsp:txBody>
      <dsp:txXfrm>
        <a:off x="500290" y="836156"/>
        <a:ext cx="1492488" cy="994992"/>
      </dsp:txXfrm>
    </dsp:sp>
    <dsp:sp modelId="{69053871-FF8A-4DFC-8E4C-01DDC6D0437A}">
      <dsp:nvSpPr>
        <dsp:cNvPr id="0" name=""/>
        <dsp:cNvSpPr/>
      </dsp:nvSpPr>
      <dsp:spPr>
        <a:xfrm>
          <a:off x="2241527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Internes Mapping</a:t>
          </a:r>
        </a:p>
      </dsp:txBody>
      <dsp:txXfrm>
        <a:off x="2739023" y="836156"/>
        <a:ext cx="1492488" cy="994992"/>
      </dsp:txXfrm>
    </dsp:sp>
    <dsp:sp modelId="{23477B8D-8061-4500-A954-FF68AFE901E6}">
      <dsp:nvSpPr>
        <dsp:cNvPr id="0" name=""/>
        <dsp:cNvSpPr/>
      </dsp:nvSpPr>
      <dsp:spPr>
        <a:xfrm>
          <a:off x="4480259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Berechnung</a:t>
          </a:r>
        </a:p>
      </dsp:txBody>
      <dsp:txXfrm>
        <a:off x="4977755" y="836156"/>
        <a:ext cx="1492488" cy="994992"/>
      </dsp:txXfrm>
    </dsp:sp>
    <dsp:sp modelId="{FC3AC65E-735E-4A7E-92EA-757D1CFCFBEF}">
      <dsp:nvSpPr>
        <dsp:cNvPr id="0" name=""/>
        <dsp:cNvSpPr/>
      </dsp:nvSpPr>
      <dsp:spPr>
        <a:xfrm>
          <a:off x="6718992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Externes Mapping</a:t>
          </a:r>
        </a:p>
      </dsp:txBody>
      <dsp:txXfrm>
        <a:off x="7216488" y="836156"/>
        <a:ext cx="1492488" cy="994992"/>
      </dsp:txXfrm>
    </dsp:sp>
    <dsp:sp modelId="{B1A6F42E-DBEE-40B1-8672-249F8C89556E}">
      <dsp:nvSpPr>
        <dsp:cNvPr id="0" name=""/>
        <dsp:cNvSpPr/>
      </dsp:nvSpPr>
      <dsp:spPr>
        <a:xfrm>
          <a:off x="8957724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Ausgabe</a:t>
          </a:r>
        </a:p>
      </dsp:txBody>
      <dsp:txXfrm>
        <a:off x="9455220" y="836156"/>
        <a:ext cx="1492488" cy="994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9AE0-3CE0-40CF-B5FC-CF2569008F6F}">
      <dsp:nvSpPr>
        <dsp:cNvPr id="0" name=""/>
        <dsp:cNvSpPr/>
      </dsp:nvSpPr>
      <dsp:spPr>
        <a:xfrm>
          <a:off x="0" y="606258"/>
          <a:ext cx="3636968" cy="14547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MVP</a:t>
          </a:r>
        </a:p>
      </dsp:txBody>
      <dsp:txXfrm>
        <a:off x="727394" y="606258"/>
        <a:ext cx="2182181" cy="145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377698" y="9511964"/>
            <a:ext cx="2945659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048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398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22275" y="4777958"/>
            <a:ext cx="5953126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5883113" y="9511964"/>
            <a:ext cx="440244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100" b="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100" b="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EINFACHES 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03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525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786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3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50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58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7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26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9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Pfeil Senkrecht runter von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2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Abgeschnitten </a:t>
            </a:r>
            <a:r>
              <a:rPr lang="de-DE" dirty="0">
                <a:sym typeface="Wingdings" panose="05000000000000000000" pitchFamily="2" charset="2"/>
              </a:rPr>
              <a:t> kann verwirren  Kommentieren / </a:t>
            </a:r>
            <a:r>
              <a:rPr lang="de-DE" dirty="0" err="1">
                <a:sym typeface="Wingdings" panose="05000000000000000000" pitchFamily="2" charset="2"/>
              </a:rPr>
              <a:t>Vll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>
                <a:sym typeface="Wingdings" panose="05000000000000000000" pitchFamily="2" charset="2"/>
              </a:rPr>
              <a:t>verbessern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16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5708650"/>
          </a:xfrm>
          <a:solidFill>
            <a:schemeClr val="accent6"/>
          </a:solidFill>
          <a:ln>
            <a:noFill/>
          </a:ln>
        </p:spPr>
        <p:txBody>
          <a:bodyPr lIns="72000" tIns="72000" rIns="72000" bIns="72000">
            <a:noAutofit/>
          </a:bodyPr>
          <a:lstStyle>
            <a:lvl1pPr algn="ctr">
              <a:spcBef>
                <a:spcPts val="0"/>
              </a:spcBef>
              <a:defRPr b="0"/>
            </a:lvl1pPr>
            <a:lvl2pPr algn="ctr">
              <a:defRPr/>
            </a:lvl2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 bwMode="gray">
          <a:xfrm flipH="1">
            <a:off x="371476" y="1412876"/>
            <a:ext cx="11820525" cy="4356385"/>
          </a:xfrm>
          <a:custGeom>
            <a:avLst/>
            <a:gdLst>
              <a:gd name="connsiteX0" fmla="*/ 11324953 w 11820525"/>
              <a:gd name="connsiteY0" fmla="*/ 0 h 4356385"/>
              <a:gd name="connsiteX1" fmla="*/ 0 w 11820525"/>
              <a:gd name="connsiteY1" fmla="*/ 0 h 4356385"/>
              <a:gd name="connsiteX2" fmla="*/ 0 w 11820525"/>
              <a:gd name="connsiteY2" fmla="*/ 4356385 h 4356385"/>
              <a:gd name="connsiteX3" fmla="*/ 11820525 w 11820525"/>
              <a:gd name="connsiteY3" fmla="*/ 4356385 h 4356385"/>
              <a:gd name="connsiteX4" fmla="*/ 11820525 w 11820525"/>
              <a:gd name="connsiteY4" fmla="*/ 495572 h 4356385"/>
              <a:gd name="connsiteX5" fmla="*/ 11324953 w 11820525"/>
              <a:gd name="connsiteY5" fmla="*/ 0 h 4356385"/>
              <a:gd name="connsiteX0" fmla="*/ 0 w 11820525"/>
              <a:gd name="connsiteY0" fmla="*/ 4356385 h 4447825"/>
              <a:gd name="connsiteX1" fmla="*/ 11820525 w 11820525"/>
              <a:gd name="connsiteY1" fmla="*/ 4356385 h 4447825"/>
              <a:gd name="connsiteX2" fmla="*/ 11820525 w 11820525"/>
              <a:gd name="connsiteY2" fmla="*/ 495572 h 4447825"/>
              <a:gd name="connsiteX3" fmla="*/ 11324953 w 11820525"/>
              <a:gd name="connsiteY3" fmla="*/ 0 h 4447825"/>
              <a:gd name="connsiteX4" fmla="*/ 0 w 11820525"/>
              <a:gd name="connsiteY4" fmla="*/ 0 h 4447825"/>
              <a:gd name="connsiteX5" fmla="*/ 91440 w 11820525"/>
              <a:gd name="connsiteY5" fmla="*/ 4447825 h 4447825"/>
              <a:gd name="connsiteX0" fmla="*/ 0 w 11820525"/>
              <a:gd name="connsiteY0" fmla="*/ 4356385 h 4356385"/>
              <a:gd name="connsiteX1" fmla="*/ 11820525 w 11820525"/>
              <a:gd name="connsiteY1" fmla="*/ 4356385 h 4356385"/>
              <a:gd name="connsiteX2" fmla="*/ 11820525 w 11820525"/>
              <a:gd name="connsiteY2" fmla="*/ 495572 h 4356385"/>
              <a:gd name="connsiteX3" fmla="*/ 11324953 w 11820525"/>
              <a:gd name="connsiteY3" fmla="*/ 0 h 4356385"/>
              <a:gd name="connsiteX4" fmla="*/ 0 w 11820525"/>
              <a:gd name="connsiteY4" fmla="*/ 0 h 435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0525" h="4356385">
                <a:moveTo>
                  <a:pt x="0" y="4356385"/>
                </a:moveTo>
                <a:lnTo>
                  <a:pt x="11820525" y="4356385"/>
                </a:lnTo>
                <a:lnTo>
                  <a:pt x="11820525" y="495572"/>
                </a:lnTo>
                <a:cubicBezTo>
                  <a:pt x="11820525" y="221875"/>
                  <a:pt x="11598650" y="0"/>
                  <a:pt x="11324953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alpha val="80000"/>
            </a:schemeClr>
          </a:solidFill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25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 flipH="1">
            <a:off x="12000" y="5708649"/>
            <a:ext cx="12168000" cy="144000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65A633F5-6A14-482B-B7C3-EA41A07153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4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1124744"/>
            <a:ext cx="12192000" cy="5733257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516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421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12192000" cy="6858001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 dirty="0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 bwMode="gray">
          <a:xfrm>
            <a:off x="8543925" y="5308044"/>
            <a:ext cx="3276600" cy="1073706"/>
          </a:xfrm>
          <a:prstGeom prst="roundRect">
            <a:avLst>
              <a:gd name="adj" fmla="val 17712"/>
            </a:avLst>
          </a:prstGeom>
          <a:solidFill>
            <a:schemeClr val="accent1"/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ED5E4F3E-A1C6-427C-B1CE-8C924C7215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1775520" y="3574030"/>
            <a:ext cx="3276600" cy="1143687"/>
          </a:xfrm>
          <a:prstGeom prst="roundRect">
            <a:avLst>
              <a:gd name="adj" fmla="val 17712"/>
            </a:avLst>
          </a:prstGeom>
          <a:solidFill>
            <a:srgbClr val="FFFFFF">
              <a:alpha val="80000"/>
            </a:srgbClr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6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983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514B224-5848-41E4-83E8-3646E3C858CD}" type="datetime1">
              <a:rPr lang="de-DE" smtClean="0"/>
              <a:t>20.07.2020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81B0A0A-9E83-4AFD-B2F0-18899753C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</p:spTree>
    <p:extLst>
      <p:ext uri="{BB962C8B-B14F-4D97-AF65-F5344CB8AC3E}">
        <p14:creationId xmlns:p14="http://schemas.microsoft.com/office/powerpoint/2010/main" val="212093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956EC5-7C62-4377-BC2B-AC7237B5C885}" type="datetime1">
              <a:rPr lang="de-DE" smtClean="0"/>
              <a:t>20.07.2020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FDCB3BE5-C7F8-40B2-9A8A-7EB4769007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6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hel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C75EAC1-B2EA-4787-9039-A0C7FA5C39AA}" type="datetime1">
              <a:rPr lang="de-DE" smtClean="0"/>
              <a:t>20.07.2020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49E70B88-D04B-42BC-893F-9AA3B0842B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2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 mit Sp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A0302BA-813F-4F16-BF85-B004EF341B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25000">
                <a:schemeClr val="accent4"/>
              </a:gs>
              <a:gs pos="83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BDF7B2-AE09-4CB1-ADA1-5437FBFCAD44}" type="datetime1">
              <a:rPr lang="de-DE" smtClean="0"/>
              <a:t>20.07.2020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D3750765-EBFB-4AD4-B760-B0FF6039CF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6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899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54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983432" y="4018956"/>
            <a:ext cx="10837092" cy="830997"/>
          </a:xfrm>
        </p:spPr>
        <p:txBody>
          <a:bodyPr anchor="b"/>
          <a:lstStyle>
            <a:lvl1pPr algn="l">
              <a:spcBef>
                <a:spcPts val="0"/>
              </a:spcBef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Take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983432" y="5019229"/>
            <a:ext cx="10837092" cy="55399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Vielen Dank </a:t>
            </a:r>
            <a:endParaRPr lang="en-GB" dirty="0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33C794-CA00-4CB7-864D-3BEBCDA04D2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234958" y="400371"/>
            <a:ext cx="1573627" cy="521729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 bwMode="gray">
          <a:xfrm>
            <a:off x="384174" y="5203895"/>
            <a:ext cx="0" cy="165410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uckrahmen">
            <a:extLst>
              <a:ext uri="{FF2B5EF4-FFF2-40B4-BE49-F238E27FC236}">
                <a16:creationId xmlns:a16="http://schemas.microsoft.com/office/drawing/2014/main" id="{6DE40ADF-7729-4934-A1F7-56D9380093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5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4" name="Titel 1"/>
          <p:cNvSpPr txBox="1">
            <a:spLocks/>
          </p:cNvSpPr>
          <p:nvPr userDrawn="1"/>
        </p:nvSpPr>
        <p:spPr bwMode="gray">
          <a:xfrm>
            <a:off x="983432" y="1988840"/>
            <a:ext cx="10837092" cy="98488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dirty="0"/>
              <a:t>Unser Antrieb: </a:t>
            </a:r>
            <a:br>
              <a:rPr lang="de-DE" dirty="0"/>
            </a:br>
            <a:r>
              <a:rPr lang="de-DE" dirty="0"/>
              <a:t>In der Gemeinschaft Werte schützen. </a:t>
            </a:r>
          </a:p>
        </p:txBody>
      </p:sp>
      <p:sp>
        <p:nvSpPr>
          <p:cNvPr id="9" name="Textplatzhalter 19"/>
          <p:cNvSpPr txBox="1">
            <a:spLocks/>
          </p:cNvSpPr>
          <p:nvPr userDrawn="1"/>
        </p:nvSpPr>
        <p:spPr bwMode="gray">
          <a:xfrm>
            <a:off x="10229324" y="6018724"/>
            <a:ext cx="1591200" cy="52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8" name="Druckrahmen">
            <a:extLst>
              <a:ext uri="{FF2B5EF4-FFF2-40B4-BE49-F238E27FC236}">
                <a16:creationId xmlns:a16="http://schemas.microsoft.com/office/drawing/2014/main" id="{07A3AEBD-F634-4BC4-A1B7-40DC399BBB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8514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5" name="Druckrahmen">
            <a:extLst>
              <a:ext uri="{FF2B5EF4-FFF2-40B4-BE49-F238E27FC236}">
                <a16:creationId xmlns:a16="http://schemas.microsoft.com/office/drawing/2014/main" id="{039B24DE-6500-48F7-845F-83E3198759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074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 bwMode="white">
          <a:xfrm>
            <a:off x="0" y="0"/>
            <a:ext cx="12192000" cy="6237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384174" y="5123267"/>
            <a:ext cx="0" cy="111402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 userDrawn="1"/>
        </p:nvSpPr>
        <p:spPr bwMode="gray">
          <a:xfrm>
            <a:off x="0" y="6237287"/>
            <a:ext cx="12191995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854634" y="6354152"/>
            <a:ext cx="983586" cy="324000"/>
          </a:xfrm>
          <a:prstGeom prst="rect">
            <a:avLst/>
          </a:prstGeom>
        </p:spPr>
      </p:pic>
      <p:sp>
        <p:nvSpPr>
          <p:cNvPr id="12" name="Druckrahmen">
            <a:extLst>
              <a:ext uri="{FF2B5EF4-FFF2-40B4-BE49-F238E27FC236}">
                <a16:creationId xmlns:a16="http://schemas.microsoft.com/office/drawing/2014/main" id="{D8267DB3-8AFE-443C-B334-7F7898820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6758" y="1316377"/>
            <a:ext cx="10080000" cy="49244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23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 bwMode="white">
          <a:xfrm>
            <a:off x="0" y="1"/>
            <a:ext cx="12192000" cy="3573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1" y="3573016"/>
            <a:ext cx="12191999" cy="328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9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5B6CB28B-F266-4BFF-A587-37CF3DF2C6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4582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573463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 algn="ctr">
              <a:spcBef>
                <a:spcPts val="0"/>
              </a:spcBef>
              <a:defRPr lang="de-DE" b="0"/>
            </a:lvl1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 bwMode="gray">
          <a:xfrm flipH="1">
            <a:off x="384174" y="836712"/>
            <a:ext cx="11807826" cy="2736751"/>
          </a:xfrm>
          <a:custGeom>
            <a:avLst/>
            <a:gdLst>
              <a:gd name="connsiteX0" fmla="*/ 11350361 w 11807826"/>
              <a:gd name="connsiteY0" fmla="*/ 0 h 2736751"/>
              <a:gd name="connsiteX1" fmla="*/ 0 w 11807826"/>
              <a:gd name="connsiteY1" fmla="*/ 0 h 2736751"/>
              <a:gd name="connsiteX2" fmla="*/ 0 w 11807826"/>
              <a:gd name="connsiteY2" fmla="*/ 2736751 h 2736751"/>
              <a:gd name="connsiteX3" fmla="*/ 11807826 w 11807826"/>
              <a:gd name="connsiteY3" fmla="*/ 2736751 h 2736751"/>
              <a:gd name="connsiteX4" fmla="*/ 11807826 w 11807826"/>
              <a:gd name="connsiteY4" fmla="*/ 457465 h 2736751"/>
              <a:gd name="connsiteX5" fmla="*/ 11350361 w 11807826"/>
              <a:gd name="connsiteY5" fmla="*/ 0 h 2736751"/>
              <a:gd name="connsiteX0" fmla="*/ 0 w 11807826"/>
              <a:gd name="connsiteY0" fmla="*/ 2736751 h 2828191"/>
              <a:gd name="connsiteX1" fmla="*/ 11807826 w 11807826"/>
              <a:gd name="connsiteY1" fmla="*/ 2736751 h 2828191"/>
              <a:gd name="connsiteX2" fmla="*/ 11807826 w 11807826"/>
              <a:gd name="connsiteY2" fmla="*/ 457465 h 2828191"/>
              <a:gd name="connsiteX3" fmla="*/ 11350361 w 11807826"/>
              <a:gd name="connsiteY3" fmla="*/ 0 h 2828191"/>
              <a:gd name="connsiteX4" fmla="*/ 0 w 11807826"/>
              <a:gd name="connsiteY4" fmla="*/ 0 h 2828191"/>
              <a:gd name="connsiteX5" fmla="*/ 91440 w 11807826"/>
              <a:gd name="connsiteY5" fmla="*/ 2828191 h 2828191"/>
              <a:gd name="connsiteX0" fmla="*/ 0 w 11807826"/>
              <a:gd name="connsiteY0" fmla="*/ 2736751 h 2736751"/>
              <a:gd name="connsiteX1" fmla="*/ 11807826 w 11807826"/>
              <a:gd name="connsiteY1" fmla="*/ 2736751 h 2736751"/>
              <a:gd name="connsiteX2" fmla="*/ 11807826 w 11807826"/>
              <a:gd name="connsiteY2" fmla="*/ 457465 h 2736751"/>
              <a:gd name="connsiteX3" fmla="*/ 11350361 w 11807826"/>
              <a:gd name="connsiteY3" fmla="*/ 0 h 2736751"/>
              <a:gd name="connsiteX4" fmla="*/ 0 w 11807826"/>
              <a:gd name="connsiteY4" fmla="*/ 0 h 2736751"/>
              <a:gd name="connsiteX0" fmla="*/ 11807826 w 11807826"/>
              <a:gd name="connsiteY0" fmla="*/ 2736751 h 2736751"/>
              <a:gd name="connsiteX1" fmla="*/ 11807826 w 11807826"/>
              <a:gd name="connsiteY1" fmla="*/ 457465 h 2736751"/>
              <a:gd name="connsiteX2" fmla="*/ 11350361 w 11807826"/>
              <a:gd name="connsiteY2" fmla="*/ 0 h 2736751"/>
              <a:gd name="connsiteX3" fmla="*/ 0 w 11807826"/>
              <a:gd name="connsiteY3" fmla="*/ 0 h 273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6" h="2736751">
                <a:moveTo>
                  <a:pt x="11807826" y="2736751"/>
                </a:moveTo>
                <a:lnTo>
                  <a:pt x="11807826" y="457465"/>
                </a:lnTo>
                <a:cubicBezTo>
                  <a:pt x="11807826" y="204814"/>
                  <a:pt x="11603012" y="0"/>
                  <a:pt x="11350361" y="0"/>
                </a:cubicBezTo>
                <a:lnTo>
                  <a:pt x="0" y="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spcBef>
                <a:spcPts val="0"/>
              </a:spcBef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21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CE89793A-E11E-434B-8861-A2A24AD5DEC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6882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4825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20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F983353-820A-4CD3-A0FB-236A47D3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3077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64FB014-998F-476A-83AB-02F0B66F6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EF2028D-AA01-41AA-83F1-6EDF51E76A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487587"/>
          </a:xfrm>
        </p:spPr>
        <p:txBody>
          <a:bodyPr wrap="square"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9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A40309-AA06-43DE-A277-059A46DC32ED}" type="datetime1">
              <a:rPr lang="de-DE" smtClean="0"/>
              <a:t>20.07.2020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A0F6248-1825-462D-863E-8FD0BC7384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C7044B-AD00-4A0B-987D-10AB2AA2F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BB8307F-641C-4703-A3B0-18C3E7348C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169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E208CA-E75F-4040-B41E-9BAD50EA4F3B}" type="datetime1">
              <a:rPr lang="de-DE" smtClean="0"/>
              <a:t>20.07.2020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6240463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3BB3F5-6099-4B61-A589-05E6B105DF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902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091A67-CCD8-478F-8AFD-2777D0E4A009}" type="datetime1">
              <a:rPr lang="de-DE" smtClean="0"/>
              <a:t>20.07.2020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371475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2FAEEE-6E6C-4B9F-8C30-3829B703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525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7BF9EE-19E1-44B8-BB1F-181B40412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28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linebalken"/>
          <p:cNvSpPr/>
          <p:nvPr/>
        </p:nvSpPr>
        <p:spPr bwMode="gray">
          <a:xfrm>
            <a:off x="0" y="1"/>
            <a:ext cx="12192000" cy="112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71475" y="230898"/>
            <a:ext cx="1008000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48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71475" y="6502042"/>
            <a:ext cx="609600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E522EC6F-1043-42A9-B89A-8627A45F02AF}" type="datetime1">
              <a:rPr lang="de-DE" smtClean="0"/>
              <a:t>20.07.2020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007529" y="6502042"/>
            <a:ext cx="976330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/>
              <a:t>|  Lukas Kondziella | Prüfungsnummer: 142-18676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1058524" y="6502042"/>
            <a:ext cx="76199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ruckrahmen">
            <a:extLst>
              <a:ext uri="{FF2B5EF4-FFF2-40B4-BE49-F238E27FC236}">
                <a16:creationId xmlns:a16="http://schemas.microsoft.com/office/drawing/2014/main" id="{C23BDD6F-6C7A-454F-BD3A-0BCDFFAEE0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6"/>
          <p:cNvSpPr txBox="1">
            <a:spLocks/>
          </p:cNvSpPr>
          <p:nvPr/>
        </p:nvSpPr>
        <p:spPr bwMode="blackWhite">
          <a:xfrm>
            <a:off x="10832400" y="255600"/>
            <a:ext cx="982800" cy="3240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99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1" r:id="rId2"/>
    <p:sldLayoutId id="2147483655" r:id="rId3"/>
    <p:sldLayoutId id="2147483662" r:id="rId4"/>
    <p:sldLayoutId id="2147483665" r:id="rId5"/>
    <p:sldLayoutId id="2147483650" r:id="rId6"/>
    <p:sldLayoutId id="2147483656" r:id="rId7"/>
    <p:sldLayoutId id="2147483657" r:id="rId8"/>
    <p:sldLayoutId id="2147483663" r:id="rId9"/>
    <p:sldLayoutId id="2147483658" r:id="rId10"/>
    <p:sldLayoutId id="2147483666" r:id="rId11"/>
    <p:sldLayoutId id="2147483654" r:id="rId12"/>
    <p:sldLayoutId id="2147483660" r:id="rId13"/>
    <p:sldLayoutId id="2147483671" r:id="rId14"/>
    <p:sldLayoutId id="2147483667" r:id="rId15"/>
    <p:sldLayoutId id="2147483661" r:id="rId16"/>
    <p:sldLayoutId id="2147483669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55600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749" userDrawn="1">
          <p15:clr>
            <a:srgbClr val="F26B43"/>
          </p15:clr>
        </p15:guide>
        <p15:guide id="7" pos="3931" userDrawn="1">
          <p15:clr>
            <a:srgbClr val="F26B43"/>
          </p15:clr>
        </p15:guide>
        <p15:guide id="8" orient="horz" pos="2455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5.xml"/><Relationship Id="rId7" Type="http://schemas.openxmlformats.org/officeDocument/2006/relationships/oleObject" Target="../embeddings/oleObject8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emf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1988841"/>
            <a:ext cx="10837092" cy="984885"/>
          </a:xfrm>
        </p:spPr>
        <p:txBody>
          <a:bodyPr/>
          <a:lstStyle/>
          <a:p>
            <a:r>
              <a:rPr lang="de-DE" dirty="0"/>
              <a:t>Präsentation zur </a:t>
            </a:r>
            <a:r>
              <a:rPr lang="de-DE" dirty="0" err="1"/>
              <a:t>GroPro</a:t>
            </a:r>
            <a:br>
              <a:rPr lang="de-DE" dirty="0"/>
            </a:br>
            <a:r>
              <a:rPr lang="de-DE" dirty="0"/>
              <a:t>Abschlussprüfung Sommer 2020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„Zufallszahlengeneratoren“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FB9AFF1A-74F3-4769-B3E7-7F748D88A726}" type="datetime1">
              <a:rPr lang="de-DE" smtClean="0"/>
              <a:t>20.07.2020</a:t>
            </a:fld>
            <a:r>
              <a:rPr lang="de-DE" dirty="0"/>
              <a:t> | Köln | Bjarne Herrmann | Prüfungsnummer: 142/18748</a:t>
            </a:r>
          </a:p>
        </p:txBody>
      </p:sp>
    </p:spTree>
    <p:extLst>
      <p:ext uri="{BB962C8B-B14F-4D97-AF65-F5344CB8AC3E}">
        <p14:creationId xmlns:p14="http://schemas.microsoft.com/office/powerpoint/2010/main" val="3843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10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Verfahrensbeschreibung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709F682A-9C4D-4433-BCE8-7CA67342F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29239"/>
              </p:ext>
            </p:extLst>
          </p:nvPr>
        </p:nvGraphicFramePr>
        <p:xfrm>
          <a:off x="370800" y="2095347"/>
          <a:ext cx="11448000" cy="266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993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9053871-FF8A-4DFC-8E4C-01DDC6D0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69053871-FF8A-4DFC-8E4C-01DDC6D04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3477B8D-8061-4500-A954-FF68AFE90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23477B8D-8061-4500-A954-FF68AFE90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C3AC65E-735E-4A7E-92EA-757D1CFCF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dgm id="{FC3AC65E-735E-4A7E-92EA-757D1CFCFB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1A6F42E-DBEE-40B1-8672-249F8C895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dgm id="{B1A6F42E-DBEE-40B1-8672-249F8C895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11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Verfahrensbeschreibung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B565ED48-4AC3-457D-AA04-1D7633E72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034023"/>
              </p:ext>
            </p:extLst>
          </p:nvPr>
        </p:nvGraphicFramePr>
        <p:xfrm>
          <a:off x="370800" y="2095347"/>
          <a:ext cx="3636968" cy="266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14" y="1246656"/>
            <a:ext cx="5753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12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12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Klassenstruktur - View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7B1C6B2C-1FC0-43B3-87DA-3903C75FE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139594"/>
            <a:ext cx="16777864" cy="324201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A7B4A58-6879-4EDB-B45D-F57FEC7E7FC5}"/>
              </a:ext>
            </a:extLst>
          </p:cNvPr>
          <p:cNvSpPr/>
          <p:nvPr/>
        </p:nvSpPr>
        <p:spPr>
          <a:xfrm>
            <a:off x="8184232" y="1279387"/>
            <a:ext cx="4007767" cy="484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View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Generische IO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Realisierung mittels </a:t>
            </a:r>
            <a:r>
              <a:rPr lang="de-DE" sz="1400" dirty="0" err="1">
                <a:solidFill>
                  <a:schemeClr val="tx1"/>
                </a:solidFill>
              </a:rPr>
              <a:t>TextFile</a:t>
            </a:r>
            <a:r>
              <a:rPr lang="de-DE" sz="1400" dirty="0">
                <a:solidFill>
                  <a:schemeClr val="tx1"/>
                </a:solidFill>
              </a:rPr>
              <a:t>-Objekt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Presenter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Exceptionhandling</a:t>
            </a:r>
            <a:endParaRPr lang="de-DE" sz="1400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Semantik-/Syntaxfehler</a:t>
            </a: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Technische Fehler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Zufallsgenerator</a:t>
            </a: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Verwendet generische Klassen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Model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ZufallData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ZufallErgebnisData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A670EF-7C52-44A7-9B23-823AFF98EB41}"/>
              </a:ext>
            </a:extLst>
          </p:cNvPr>
          <p:cNvCxnSpPr/>
          <p:nvPr/>
        </p:nvCxnSpPr>
        <p:spPr>
          <a:xfrm>
            <a:off x="12192000" y="1124744"/>
            <a:ext cx="0" cy="50405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46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65117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117 3.7037E-7 L -1.0056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13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Datenfluss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5411B075-355D-4594-8151-C8CD3FDF43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6809" y="1278091"/>
            <a:ext cx="5771639" cy="98627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139352A1-E4B6-4FE4-A1EB-7287CA049C22}"/>
              </a:ext>
            </a:extLst>
          </p:cNvPr>
          <p:cNvSpPr/>
          <p:nvPr/>
        </p:nvSpPr>
        <p:spPr>
          <a:xfrm>
            <a:off x="3503712" y="5733256"/>
            <a:ext cx="698477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59E3B2-570A-4DC0-B223-35A63D84EECC}"/>
              </a:ext>
            </a:extLst>
          </p:cNvPr>
          <p:cNvSpPr/>
          <p:nvPr/>
        </p:nvSpPr>
        <p:spPr>
          <a:xfrm>
            <a:off x="3007296" y="1124138"/>
            <a:ext cx="7128792" cy="6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6C245EA-6CFC-43BA-9520-F4642DD701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736" y="1296405"/>
            <a:ext cx="3867056" cy="23801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Start-Methode</a:t>
            </a:r>
          </a:p>
          <a:p>
            <a:pPr marL="465750" lvl="2" indent="-285750"/>
            <a:r>
              <a:rPr lang="de-DE" dirty="0"/>
              <a:t>Generiere Ausgabeliste</a:t>
            </a:r>
          </a:p>
          <a:p>
            <a:pPr marL="465750" lvl="2" indent="-285750"/>
            <a:r>
              <a:rPr lang="de-DE" dirty="0"/>
              <a:t>Iteriere durch Eingabeliste</a:t>
            </a:r>
          </a:p>
          <a:p>
            <a:pPr marL="645750" lvl="3" indent="-285750"/>
            <a:r>
              <a:rPr lang="de-DE" dirty="0"/>
              <a:t>Mapping</a:t>
            </a:r>
          </a:p>
          <a:p>
            <a:pPr marL="645750" lvl="3" indent="-285750"/>
            <a:r>
              <a:rPr lang="de-DE" dirty="0"/>
              <a:t>Berechnen</a:t>
            </a:r>
          </a:p>
          <a:p>
            <a:pPr marL="645750" lvl="3" indent="-285750"/>
            <a:r>
              <a:rPr lang="de-DE" dirty="0"/>
              <a:t>Mapping</a:t>
            </a:r>
          </a:p>
          <a:p>
            <a:pPr marL="645750" lvl="3" indent="-285750"/>
            <a:r>
              <a:rPr lang="de-DE" dirty="0"/>
              <a:t>Ausgabeliste hinzufügen</a:t>
            </a:r>
          </a:p>
          <a:p>
            <a:pPr marL="645750" lvl="3" indent="-285750"/>
            <a:r>
              <a:rPr lang="de-DE" dirty="0" err="1"/>
              <a:t>Exceptions</a:t>
            </a:r>
            <a:r>
              <a:rPr lang="de-DE" dirty="0"/>
              <a:t> gesondert behandeln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EA153-64F2-478E-B607-03249B46BED9}"/>
              </a:ext>
            </a:extLst>
          </p:cNvPr>
          <p:cNvSpPr/>
          <p:nvPr/>
        </p:nvSpPr>
        <p:spPr>
          <a:xfrm>
            <a:off x="2999656" y="0"/>
            <a:ext cx="7521198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35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4.16667E-7 -0.533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6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1794E40-FC98-4C35-955E-2A8FE2C97E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B76458-B8BF-465E-8A2A-CA7F1499D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675171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15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Testfälle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3544560"/>
          </a:xfrm>
        </p:spPr>
        <p:txBody>
          <a:bodyPr/>
          <a:lstStyle/>
          <a:p>
            <a:pPr marL="465750" lvl="2" indent="-285750"/>
            <a:r>
              <a:rPr lang="de-DE" b="1" dirty="0">
                <a:solidFill>
                  <a:schemeClr val="accent1"/>
                </a:solidFill>
              </a:rPr>
              <a:t>Positivtests</a:t>
            </a:r>
          </a:p>
          <a:p>
            <a:pPr marL="645750" lvl="3" indent="-285750"/>
            <a:r>
              <a:rPr lang="de-DE" dirty="0"/>
              <a:t>LCG (Simpel/ANSI/</a:t>
            </a:r>
            <a:r>
              <a:rPr lang="de-DE" dirty="0" err="1"/>
              <a:t>MinimalStandard</a:t>
            </a:r>
            <a:r>
              <a:rPr lang="de-DE" dirty="0"/>
              <a:t>/RANDU/SIMSCRIPT/NAG/</a:t>
            </a:r>
            <a:r>
              <a:rPr lang="de-DE" dirty="0" err="1"/>
              <a:t>Maple</a:t>
            </a:r>
            <a:r>
              <a:rPr lang="de-DE" dirty="0"/>
              <a:t>)</a:t>
            </a:r>
          </a:p>
          <a:p>
            <a:pPr marL="645750" lvl="3" indent="-285750"/>
            <a:r>
              <a:rPr lang="de-DE" dirty="0"/>
              <a:t>Polarmethode (Interne Java-Zufallszahlen-Library / LCG-Basis)</a:t>
            </a:r>
          </a:p>
          <a:p>
            <a:pPr marL="645750" lvl="3" indent="-285750"/>
            <a:r>
              <a:rPr lang="de-DE" dirty="0" err="1"/>
              <a:t>SequenzUpDown</a:t>
            </a:r>
            <a:r>
              <a:rPr lang="de-DE" dirty="0"/>
              <a:t> (LCG-Simpel/ANSI)</a:t>
            </a:r>
          </a:p>
          <a:p>
            <a:pPr marL="645750" lvl="3" indent="-285750"/>
            <a:r>
              <a:rPr lang="de-DE" dirty="0"/>
              <a:t>Serielle-Autokorrelation (LCG-Simpel/ANSI)</a:t>
            </a:r>
          </a:p>
          <a:p>
            <a:pPr marL="645750" lvl="3" indent="-285750"/>
            <a:r>
              <a:rPr lang="de-DE" dirty="0"/>
              <a:t>Eigene Zufallsmethoden</a:t>
            </a:r>
          </a:p>
          <a:p>
            <a:pPr marL="465750" lvl="2" indent="-285750"/>
            <a:r>
              <a:rPr lang="de-DE" b="1" dirty="0">
                <a:solidFill>
                  <a:schemeClr val="accent1"/>
                </a:solidFill>
              </a:rPr>
              <a:t>Negativtests</a:t>
            </a:r>
          </a:p>
          <a:p>
            <a:pPr marL="645750" lvl="3" indent="-285750"/>
            <a:r>
              <a:rPr lang="de-DE" dirty="0"/>
              <a:t>Diverse Mapping-Fehlerszenarien (fehlende Angaben, falsche Zeichen)</a:t>
            </a:r>
          </a:p>
          <a:p>
            <a:pPr marL="645750" lvl="3" indent="-285750"/>
            <a:r>
              <a:rPr lang="de-DE" dirty="0"/>
              <a:t>Fehlerfälle für jeden Generatortyp</a:t>
            </a:r>
          </a:p>
          <a:p>
            <a:pPr marL="645750" lvl="3" indent="-285750"/>
            <a:r>
              <a:rPr lang="de-DE" dirty="0"/>
              <a:t>Fehlerfälle für jedes Bewertungsverfahren</a:t>
            </a:r>
          </a:p>
          <a:p>
            <a:pPr marL="645750" lvl="3" indent="-285750"/>
            <a:r>
              <a:rPr lang="de-DE" dirty="0"/>
              <a:t>Grenzfälle</a:t>
            </a:r>
          </a:p>
          <a:p>
            <a:pPr lvl="3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873375-C2CB-4263-A3B4-05CD35DA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450" y="1196752"/>
            <a:ext cx="4399069" cy="26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45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7338F-7701-496A-B512-AE38465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E1E00-C64D-4F36-A3EB-A165885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16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0BBF40-BF43-4AC3-B315-37D6ED4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Beispiel 1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75624E-01A0-4746-A13C-0896E30943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AAE5D-12DD-406E-8BD9-DD5FF9D28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6221"/>
          </a:xfrm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de-DE" dirty="0"/>
              <a:t>Testfall: LCG, Anzahl n zu groß (maximal 50000)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D5AF23-E57C-4B2F-83D4-591D9895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" y="1865284"/>
            <a:ext cx="7391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7338F-7701-496A-B512-AE38465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E1E00-C64D-4F36-A3EB-A165885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17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0BBF40-BF43-4AC3-B315-37D6ED4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Beispiel 2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75624E-01A0-4746-A13C-0896E30943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AAE5D-12DD-406E-8BD9-DD5FF9D28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6221"/>
          </a:xfrm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de-DE" dirty="0"/>
              <a:t>Testfall: LCG, keine Reduzierung auf Intervall [0;1]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7B422A-B74C-488B-AE04-50608CD2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" y="1874809"/>
            <a:ext cx="7381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6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9C987E-B618-4BC0-AE13-6EAD46A13C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FF314-B447-4665-9212-B073C9655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Ergebnisinterpretation und Ausblick</a:t>
            </a:r>
          </a:p>
        </p:txBody>
      </p:sp>
    </p:spTree>
    <p:extLst>
      <p:ext uri="{BB962C8B-B14F-4D97-AF65-F5344CB8AC3E}">
        <p14:creationId xmlns:p14="http://schemas.microsoft.com/office/powerpoint/2010/main" val="425540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19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Ergebnisinterpretation und Ausblick</a:t>
            </a:r>
            <a:br>
              <a:rPr lang="de-DE" dirty="0"/>
            </a:br>
            <a:r>
              <a:rPr lang="de-DE" sz="1800" dirty="0"/>
              <a:t>Bewertung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Beispiel: LCG-ANSI-C</a:t>
            </a:r>
          </a:p>
          <a:p>
            <a:pPr marL="465750" lvl="2" indent="-285750"/>
            <a:r>
              <a:rPr lang="de-DE" dirty="0"/>
              <a:t>Testergebnisse sind „gut“ (?)</a:t>
            </a:r>
          </a:p>
          <a:p>
            <a:pPr marL="465750" lvl="2" indent="-285750"/>
            <a:r>
              <a:rPr lang="de-DE" dirty="0"/>
              <a:t>Bewertungsmöglichkeiten</a:t>
            </a:r>
          </a:p>
          <a:p>
            <a:pPr marL="645750" lvl="3" indent="-285750"/>
            <a:r>
              <a:rPr lang="de-DE" dirty="0"/>
              <a:t>Bewertung von Roh mittels Konfidenzintervallen</a:t>
            </a:r>
          </a:p>
          <a:p>
            <a:pPr marL="645750" lvl="3" indent="-285750"/>
            <a:r>
              <a:rPr lang="de-DE" dirty="0"/>
              <a:t>Einteilung in Positiv-/Negativintervall – Prozentuale Bewertung</a:t>
            </a:r>
          </a:p>
          <a:p>
            <a:pPr marL="645750" lvl="3" indent="-285750"/>
            <a:r>
              <a:rPr lang="de-DE" dirty="0"/>
              <a:t>Gewichtung einzelner Verfahren für Gesamtbewertung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196752"/>
            <a:ext cx="5438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21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28"/>
          <a:stretch>
            <a:fillRect/>
          </a:stretch>
        </p:blipFill>
        <p:spPr/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5CBBEB5-C90F-4C48-99CD-A1498F0F4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ctrTitle"/>
          </p:nvPr>
        </p:nvSpPr>
        <p:spPr>
          <a:xfrm>
            <a:off x="983432" y="1988840"/>
            <a:ext cx="10837092" cy="984885"/>
          </a:xfrm>
        </p:spPr>
        <p:txBody>
          <a:bodyPr/>
          <a:lstStyle/>
          <a:p>
            <a:r>
              <a:rPr lang="de-DE" dirty="0"/>
              <a:t>Gothaer Systems GmbH</a:t>
            </a:r>
            <a:br>
              <a:rPr lang="de-DE" dirty="0"/>
            </a:br>
            <a:endParaRPr lang="de-DE" dirty="0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983432" y="3143001"/>
            <a:ext cx="10837092" cy="1107996"/>
          </a:xfrm>
        </p:spPr>
        <p:txBody>
          <a:bodyPr/>
          <a:lstStyle/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IT-Dienstleister der Gothaer-Versicherungsbank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ca. 600 interne Mitarbeiter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Letzter Praktikumseinsatz im Team SPS-SCH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731235-838E-4F9E-9628-064E8F1FF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171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think-cell Folie" r:id="rId7" imgW="344" imgH="345" progId="TCLayout.ActiveDocument.1">
                  <p:embed/>
                </p:oleObj>
              </mc:Choice>
              <mc:Fallback>
                <p:oleObj name="think-cell Folie" r:id="rId7" imgW="344" imgH="345" progId="TCLayout.ActiveDocument.1">
                  <p:embed/>
                  <p:pic>
                    <p:nvPicPr>
                      <p:cNvPr id="12" name="Objekt 1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16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20</a:t>
            </a:fld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Ergebnisinterpretation und Ausblick</a:t>
            </a:r>
            <a:br>
              <a:rPr lang="de-DE" dirty="0"/>
            </a:br>
            <a:r>
              <a:rPr lang="de-DE" sz="1800" dirty="0"/>
              <a:t>Programmerweiterungen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728952"/>
          </a:xfrm>
        </p:spPr>
        <p:txBody>
          <a:bodyPr/>
          <a:lstStyle/>
          <a:p>
            <a:pPr marL="465750" lvl="2" indent="-285750"/>
            <a:r>
              <a:rPr lang="de-DE" dirty="0"/>
              <a:t>Generell Erweiterbar</a:t>
            </a:r>
          </a:p>
          <a:p>
            <a:pPr marL="465750" lvl="2" indent="-285750"/>
            <a:r>
              <a:rPr lang="de-DE" dirty="0"/>
              <a:t>Factory</a:t>
            </a:r>
          </a:p>
          <a:p>
            <a:pPr marL="645750" lvl="3" indent="-285750"/>
            <a:r>
              <a:rPr lang="de-DE" dirty="0"/>
              <a:t>Durch Interfaces muss </a:t>
            </a:r>
            <a:r>
              <a:rPr lang="de-DE" dirty="0" err="1"/>
              <a:t>Presenter</a:t>
            </a:r>
            <a:r>
              <a:rPr lang="de-DE" dirty="0"/>
              <a:t> für jedes Szenario unterscheiden</a:t>
            </a:r>
          </a:p>
          <a:p>
            <a:pPr marL="645750" lvl="3" indent="-285750"/>
            <a:r>
              <a:rPr lang="de-DE" dirty="0"/>
              <a:t>Ab gewissen Kopmlexitätsniveau kann Factory aushelfen</a:t>
            </a:r>
          </a:p>
          <a:p>
            <a:pPr marL="465750" lvl="2" indent="-285750"/>
            <a:r>
              <a:rPr lang="de-DE" dirty="0"/>
              <a:t>Vererbung</a:t>
            </a:r>
          </a:p>
          <a:p>
            <a:pPr marL="645750" lvl="3" indent="-285750"/>
            <a:r>
              <a:rPr lang="de-DE" dirty="0"/>
              <a:t>Speichern von mehr Informationen in abstrakten Konstrukten</a:t>
            </a:r>
          </a:p>
          <a:p>
            <a:pPr marL="645750" lvl="3" indent="-285750"/>
            <a:r>
              <a:rPr lang="de-DE" dirty="0"/>
              <a:t>Generalisierung in spezifische Arten</a:t>
            </a:r>
          </a:p>
          <a:p>
            <a:pPr marL="465750" lvl="2" indent="-285750"/>
            <a:r>
              <a:rPr lang="de-DE" dirty="0"/>
              <a:t>Abkopplung des Zufall-Generators in eine JAR (Bibliothek)</a:t>
            </a:r>
          </a:p>
          <a:p>
            <a:pPr marL="645750" lvl="3" indent="-285750"/>
            <a:r>
              <a:rPr lang="de-DE" dirty="0"/>
              <a:t>Getrennte Nutzung für Testing und Anbindung</a:t>
            </a:r>
          </a:p>
        </p:txBody>
      </p:sp>
    </p:spTree>
    <p:extLst>
      <p:ext uri="{BB962C8B-B14F-4D97-AF65-F5344CB8AC3E}">
        <p14:creationId xmlns:p14="http://schemas.microsoft.com/office/powerpoint/2010/main" val="674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3187960"/>
            <a:ext cx="10837092" cy="1661993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019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5067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">
            <a:extLst>
              <a:ext uri="{FF2B5EF4-FFF2-40B4-BE49-F238E27FC236}">
                <a16:creationId xmlns:a16="http://schemas.microsoft.com/office/drawing/2014/main" id="{8F3AD83B-9973-4EE2-AFA1-0A938B654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282527"/>
              </p:ext>
            </p:extLst>
          </p:nvPr>
        </p:nvGraphicFramePr>
        <p:xfrm>
          <a:off x="911424" y="2132856"/>
          <a:ext cx="10883527" cy="348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1770018436"/>
                    </a:ext>
                  </a:extLst>
                </a:gridCol>
                <a:gridCol w="1006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Analyse / </a:t>
                      </a: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Herangehensweise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Programm / System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36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Ergebnisinterpretation und Ausblick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772C9DE-AC5C-4F5F-800B-ACA0FB34E690}"/>
              </a:ext>
            </a:extLst>
          </p:cNvPr>
          <p:cNvSpPr/>
          <p:nvPr/>
        </p:nvSpPr>
        <p:spPr bwMode="white">
          <a:xfrm flipH="1">
            <a:off x="911424" y="2132856"/>
            <a:ext cx="100802" cy="100802"/>
          </a:xfrm>
          <a:custGeom>
            <a:avLst/>
            <a:gdLst>
              <a:gd name="connsiteX0" fmla="*/ 100802 w 100802"/>
              <a:gd name="connsiteY0" fmla="*/ 0 h 100802"/>
              <a:gd name="connsiteX1" fmla="*/ 0 w 100802"/>
              <a:gd name="connsiteY1" fmla="*/ 0 h 100802"/>
              <a:gd name="connsiteX2" fmla="*/ 100802 w 100802"/>
              <a:gd name="connsiteY2" fmla="*/ 100802 h 10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02" h="100802">
                <a:moveTo>
                  <a:pt x="100802" y="0"/>
                </a:moveTo>
                <a:lnTo>
                  <a:pt x="0" y="0"/>
                </a:lnTo>
                <a:cubicBezTo>
                  <a:pt x="55671" y="0"/>
                  <a:pt x="100802" y="45131"/>
                  <a:pt x="100802" y="1008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146138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13E3F6-5243-4FBE-9F3E-EE0E9326C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83EDAD-6262-4373-9517-2907B02C5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Analyse und Herangehensweise</a:t>
            </a:r>
          </a:p>
        </p:txBody>
      </p:sp>
    </p:spTree>
    <p:extLst>
      <p:ext uri="{BB962C8B-B14F-4D97-AF65-F5344CB8AC3E}">
        <p14:creationId xmlns:p14="http://schemas.microsoft.com/office/powerpoint/2010/main" val="24211629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5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Zieldefinition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43447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Initiale Anforderungen</a:t>
            </a:r>
          </a:p>
          <a:p>
            <a:pPr marL="465750" lvl="2" indent="-285750"/>
            <a:r>
              <a:rPr lang="de-DE" dirty="0"/>
              <a:t>Generatoren erzeugen Zufallszahlen</a:t>
            </a:r>
          </a:p>
          <a:p>
            <a:pPr marL="645750" lvl="3" indent="-285750"/>
            <a:r>
              <a:rPr lang="de-DE" dirty="0"/>
              <a:t>LCG, Polar-Methode, </a:t>
            </a:r>
            <a:r>
              <a:rPr lang="de-DE" dirty="0" err="1"/>
              <a:t>Bjarnsche</a:t>
            </a:r>
            <a:r>
              <a:rPr lang="de-DE" dirty="0"/>
              <a:t>-Zufallszahlenerzeugung</a:t>
            </a:r>
          </a:p>
          <a:p>
            <a:pPr marL="465750" lvl="2" indent="-285750"/>
            <a:r>
              <a:rPr lang="de-DE" dirty="0"/>
              <a:t>Zufallszahlen werden mit spezifischen Verfahren bewertet</a:t>
            </a:r>
          </a:p>
          <a:p>
            <a:pPr marL="645750" lvl="3" indent="-285750"/>
            <a:r>
              <a:rPr lang="de-DE" dirty="0"/>
              <a:t>Serielle-Autokorrelation, Sequenz-Up-Down-Test, </a:t>
            </a:r>
            <a:r>
              <a:rPr lang="de-DE" dirty="0" err="1"/>
              <a:t>Bjarnsche</a:t>
            </a:r>
            <a:r>
              <a:rPr lang="de-DE" dirty="0"/>
              <a:t>-Gütekriterium</a:t>
            </a:r>
          </a:p>
          <a:p>
            <a:pPr marL="645750" lvl="3" indent="-285750"/>
            <a:endParaRPr lang="de-DE" dirty="0">
              <a:sym typeface="Wingdings" panose="05000000000000000000" pitchFamily="2" charset="2"/>
            </a:endParaRPr>
          </a:p>
          <a:p>
            <a:pPr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Die zu verwendenden Methoden / Verfahren muss angegeben werden können</a:t>
            </a:r>
          </a:p>
          <a:p>
            <a:pPr marL="465750" lvl="2" indent="-285750"/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accent1"/>
                </a:solidFill>
              </a:rPr>
              <a:t>Unklarheiten / Fragen</a:t>
            </a:r>
          </a:p>
          <a:p>
            <a:pPr marL="465750" lvl="2" indent="-285750"/>
            <a:r>
              <a:rPr lang="de-DE" dirty="0"/>
              <a:t>Wann sind Zufallszahlen hinsichtlich erwähnter Verfahren „gut“ / Was bedeutet „gut“ / „schlecht“?</a:t>
            </a:r>
          </a:p>
          <a:p>
            <a:pPr marL="465750" lvl="2" indent="-285750"/>
            <a:r>
              <a:rPr lang="de-DE" dirty="0"/>
              <a:t>Wie lassen sich Ergebnisse interpretieren?</a:t>
            </a:r>
          </a:p>
          <a:p>
            <a:pPr marL="465750" lvl="2" indent="-285750"/>
            <a:r>
              <a:rPr lang="de-DE" dirty="0"/>
              <a:t>Wie lassen sich Anforderungen testen?</a:t>
            </a:r>
          </a:p>
          <a:p>
            <a:pPr marL="465750" lvl="2" indent="-285750"/>
            <a:endParaRPr lang="de-DE" dirty="0"/>
          </a:p>
          <a:p>
            <a:pPr marL="465750" lvl="2" indent="-285750"/>
            <a:r>
              <a:rPr lang="de-DE" dirty="0"/>
              <a:t>Eigene Definition oben gestellter Fragen</a:t>
            </a:r>
          </a:p>
        </p:txBody>
      </p:sp>
    </p:spTree>
    <p:extLst>
      <p:ext uri="{BB962C8B-B14F-4D97-AF65-F5344CB8AC3E}">
        <p14:creationId xmlns:p14="http://schemas.microsoft.com/office/powerpoint/2010/main" val="6827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6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Zieldefinition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7033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Zieldefinition</a:t>
            </a:r>
          </a:p>
          <a:p>
            <a:pPr marL="465750" lvl="2" indent="-285750"/>
            <a:r>
              <a:rPr lang="de-DE" dirty="0"/>
              <a:t>Anwendung, welche den Zufallszahlengenerator implizit nutzt</a:t>
            </a:r>
          </a:p>
          <a:p>
            <a:pPr marL="465750" lvl="2" indent="-285750"/>
            <a:r>
              <a:rPr lang="de-DE" dirty="0"/>
              <a:t>Keine Einbindung einer „Zufallszahlenanwendung“ Bibliothek</a:t>
            </a:r>
          </a:p>
          <a:p>
            <a:pPr marL="465750" lvl="2" indent="-285750"/>
            <a:r>
              <a:rPr lang="de-DE" dirty="0"/>
              <a:t>Klassisches EVA-Prinzip</a:t>
            </a:r>
          </a:p>
          <a:p>
            <a:pPr marL="645750" lvl="3" indent="-285750"/>
            <a:r>
              <a:rPr lang="de-DE" dirty="0"/>
              <a:t>Einlesen von Testdateien</a:t>
            </a:r>
          </a:p>
          <a:p>
            <a:pPr marL="645750" lvl="3" indent="-285750"/>
            <a:r>
              <a:rPr lang="de-DE" dirty="0"/>
              <a:t>Verarbeite Informationen</a:t>
            </a:r>
          </a:p>
          <a:p>
            <a:pPr marL="645750" lvl="3" indent="-285750"/>
            <a:r>
              <a:rPr lang="de-DE" dirty="0"/>
              <a:t>Ausgabe von Testergebnissen</a:t>
            </a:r>
          </a:p>
          <a:p>
            <a:pPr marL="645750" lvl="3" indent="-285750"/>
            <a:r>
              <a:rPr lang="de-DE" dirty="0"/>
              <a:t>Anwendung kann vom Endbenutzer verwendet werden</a:t>
            </a:r>
          </a:p>
          <a:p>
            <a:pPr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106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02D981-AEA9-4E3F-AF5C-727DC79E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D100C1-D6E2-45D3-82DE-65135C0A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7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CB052B-9BBD-443B-ACF3-17790A08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Eingabe / Ausgabe von Informationen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7A89A9-236E-42B6-8039-9DCE98C6B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0800" y="1412876"/>
            <a:ext cx="3458741" cy="47705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Eingabe: Berechnung</a:t>
            </a:r>
          </a:p>
          <a:p>
            <a:pPr marL="465750" lvl="2" indent="-285750"/>
            <a:r>
              <a:rPr lang="de-DE" dirty="0"/>
              <a:t>Kommentare / </a:t>
            </a:r>
            <a:r>
              <a:rPr lang="de-DE" dirty="0" err="1"/>
              <a:t>Infotext</a:t>
            </a:r>
            <a:endParaRPr lang="de-DE" dirty="0"/>
          </a:p>
          <a:p>
            <a:pPr marL="465750" lvl="2" indent="-285750"/>
            <a:r>
              <a:rPr lang="de-DE" dirty="0"/>
              <a:t>Ziel: Zufallszahlengenerierung</a:t>
            </a:r>
          </a:p>
          <a:p>
            <a:pPr marL="465750" lvl="2" indent="-285750"/>
            <a:r>
              <a:rPr lang="de-DE" dirty="0"/>
              <a:t>Generator: LCG</a:t>
            </a:r>
          </a:p>
          <a:p>
            <a:pPr marL="465750" lvl="2" indent="-285750"/>
            <a:r>
              <a:rPr lang="de-DE" dirty="0"/>
              <a:t>Parameter: m=1, a=2, …</a:t>
            </a:r>
          </a:p>
          <a:p>
            <a:pPr lvl="2" indent="0">
              <a:buNone/>
            </a:pPr>
            <a:endParaRPr lang="de-DE" dirty="0"/>
          </a:p>
          <a:p>
            <a:pPr lvl="2" indent="0">
              <a:buNone/>
            </a:pPr>
            <a:endParaRPr lang="de-DE" dirty="0"/>
          </a:p>
          <a:p>
            <a:pPr lvl="2" indent="0">
              <a:buNone/>
            </a:pPr>
            <a:endParaRPr lang="de-DE" dirty="0"/>
          </a:p>
          <a:p>
            <a:pPr lvl="2" indent="0">
              <a:buNone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accent1"/>
                </a:solidFill>
              </a:rPr>
              <a:t>Eingabe: Bewertung</a:t>
            </a:r>
          </a:p>
          <a:p>
            <a:pPr marL="465750" lvl="2" indent="-285750"/>
            <a:r>
              <a:rPr lang="de-DE" dirty="0"/>
              <a:t>Kommentare / </a:t>
            </a:r>
            <a:r>
              <a:rPr lang="de-DE" dirty="0" err="1"/>
              <a:t>Infotext</a:t>
            </a:r>
            <a:endParaRPr lang="de-DE" dirty="0"/>
          </a:p>
          <a:p>
            <a:pPr marL="465750" lvl="2" indent="-285750"/>
            <a:r>
              <a:rPr lang="de-DE" dirty="0"/>
              <a:t>Ziel: Bewertung</a:t>
            </a:r>
          </a:p>
          <a:p>
            <a:pPr marL="465750" lvl="2" indent="-285750"/>
            <a:r>
              <a:rPr lang="de-DE" dirty="0"/>
              <a:t>Bewertungstyp: …</a:t>
            </a:r>
          </a:p>
          <a:p>
            <a:pPr marL="465750" lvl="2" indent="-285750"/>
            <a:r>
              <a:rPr lang="de-DE" dirty="0"/>
              <a:t>Zufallszahlen: 2, 3, 4, 5, …</a:t>
            </a:r>
          </a:p>
          <a:p>
            <a:pPr lvl="2" indent="0">
              <a:buNone/>
            </a:pP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 txBox="1">
            <a:spLocks/>
          </p:cNvSpPr>
          <p:nvPr/>
        </p:nvSpPr>
        <p:spPr bwMode="gray">
          <a:xfrm>
            <a:off x="7392144" y="1412876"/>
            <a:ext cx="3666380" cy="4124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Ausgabe: Berechnung</a:t>
            </a:r>
          </a:p>
          <a:p>
            <a:pPr marL="465750" lvl="2" indent="-285750"/>
            <a:r>
              <a:rPr lang="de-DE" dirty="0"/>
              <a:t>Eingabeinformation</a:t>
            </a:r>
          </a:p>
          <a:p>
            <a:pPr marL="465750" lvl="2" indent="-285750"/>
            <a:r>
              <a:rPr lang="de-DE" dirty="0"/>
              <a:t>Zahlenfolge</a:t>
            </a:r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accent1"/>
                </a:solidFill>
              </a:rPr>
              <a:t>Ausgabe: Bewertung</a:t>
            </a:r>
          </a:p>
          <a:p>
            <a:pPr marL="465750" lvl="2" indent="-285750"/>
            <a:r>
              <a:rPr lang="de-DE" dirty="0"/>
              <a:t>Eingabeinformation</a:t>
            </a:r>
          </a:p>
          <a:p>
            <a:pPr marL="465750" lvl="2" indent="-285750"/>
            <a:r>
              <a:rPr lang="de-DE" dirty="0"/>
              <a:t>Bewertungsergebnis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4474629" y="1556792"/>
            <a:ext cx="2265259" cy="7200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4474629" y="4810047"/>
            <a:ext cx="2265259" cy="7200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3325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20.07.2020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8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615553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dirty="0"/>
              <a:t>Verarbeitung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4892013-383A-441F-A4FF-18B3F403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75" y="1277434"/>
            <a:ext cx="5832648" cy="484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6C245EA-6CFC-43BA-9520-F4642DD701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736" y="1296405"/>
            <a:ext cx="4860428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Berechnung</a:t>
            </a:r>
          </a:p>
          <a:p>
            <a:pPr marL="465750" lvl="2" indent="-285750"/>
            <a:r>
              <a:rPr lang="de-DE" dirty="0"/>
              <a:t>Basierend auf Aufgabenstellung</a:t>
            </a:r>
          </a:p>
          <a:p>
            <a:pPr marL="465750" lvl="2" indent="-285750"/>
            <a:r>
              <a:rPr lang="de-DE" dirty="0"/>
              <a:t>Erweiterbarkeit nicht inbegriffen</a:t>
            </a:r>
          </a:p>
          <a:p>
            <a:pPr marL="645750" lvl="3" indent="-285750"/>
            <a:r>
              <a:rPr lang="de-DE" dirty="0"/>
              <a:t>Weitere Generatoren</a:t>
            </a:r>
          </a:p>
          <a:p>
            <a:pPr marL="645750" lvl="3" indent="-285750"/>
            <a:r>
              <a:rPr lang="de-DE" dirty="0"/>
              <a:t>Weitere Bewertungen</a:t>
            </a:r>
          </a:p>
          <a:p>
            <a:pPr marL="645750" lvl="3" indent="-285750"/>
            <a:r>
              <a:rPr lang="de-DE" dirty="0"/>
              <a:t>Individuelle Bedingungen</a:t>
            </a:r>
          </a:p>
        </p:txBody>
      </p:sp>
    </p:spTree>
    <p:extLst>
      <p:ext uri="{BB962C8B-B14F-4D97-AF65-F5344CB8AC3E}">
        <p14:creationId xmlns:p14="http://schemas.microsoft.com/office/powerpoint/2010/main" val="29863684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D93FD0-C8D5-4767-96E8-6277EEA737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52D365-DF44-4282-A737-B85582FF44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Programm / System</a:t>
            </a:r>
          </a:p>
        </p:txBody>
      </p:sp>
    </p:spTree>
    <p:extLst>
      <p:ext uri="{BB962C8B-B14F-4D97-AF65-F5344CB8AC3E}">
        <p14:creationId xmlns:p14="http://schemas.microsoft.com/office/powerpoint/2010/main" val="223201015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0WEMWPjRY2FXlW0sFM6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4O6re_QrGYS9NFD4QX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.SVKfzQJmje.JcJjR0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IGNEDEDITOR" val="#R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4uwk2ERZaJmlhGdtYm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xzNMdvR5qA1Ne24pEQ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_k3rd0SgqAH_HB5OEB.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ch_hab_kb">
  <a:themeElements>
    <a:clrScheme name="Gothaer02">
      <a:dk1>
        <a:srgbClr val="000000"/>
      </a:dk1>
      <a:lt1>
        <a:srgbClr val="FFFFFF"/>
      </a:lt1>
      <a:dk2>
        <a:srgbClr val="005064"/>
      </a:dk2>
      <a:lt2>
        <a:srgbClr val="CCE3E9"/>
      </a:lt2>
      <a:accent1>
        <a:srgbClr val="00718F"/>
      </a:accent1>
      <a:accent2>
        <a:srgbClr val="78B4C4"/>
      </a:accent2>
      <a:accent3>
        <a:srgbClr val="A7C800"/>
      </a:accent3>
      <a:accent4>
        <a:srgbClr val="4899AF"/>
      </a:accent4>
      <a:accent5>
        <a:srgbClr val="E1100A"/>
      </a:accent5>
      <a:accent6>
        <a:srgbClr val="DFDCD7"/>
      </a:accent6>
      <a:hlink>
        <a:srgbClr val="00718F"/>
      </a:hlink>
      <a:folHlink>
        <a:srgbClr val="78B4C4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/>
      <a:lstStyle>
        <a:defPPr algn="l">
          <a:spcBef>
            <a:spcPts val="600"/>
          </a:spcBef>
          <a:buClr>
            <a:schemeClr val="accent1"/>
          </a:buClr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buClr>
            <a:schemeClr val="accent1"/>
          </a:buClr>
          <a:defRPr sz="1600" dirty="0" err="1" smtClean="0"/>
        </a:defPPr>
      </a:lstStyle>
    </a:txDef>
  </a:objectDefaults>
  <a:extraClrSchemeLst/>
  <a:custClrLst>
    <a:custClr name="Gothaer Blau 35%">
      <a:srgbClr val="A8CFD9"/>
    </a:custClr>
    <a:custClr name="Gothaer Gruen 75%">
      <a:srgbClr val="BDD640"/>
    </a:custClr>
    <a:custClr name="Gothaer Gruen 50%">
      <a:srgbClr val="D3E380"/>
    </a:custClr>
    <a:custClr name="Gothaer Gruen 35%">
      <a:srgbClr val="E0ECA6"/>
    </a:custClr>
    <a:custClr name="Gothaer Gruen 20%">
      <a:srgbClr val="EDF4CC"/>
    </a:custClr>
    <a:custClr name="Gothaer Grau 75% ">
      <a:srgbClr val="E7E5E1"/>
    </a:custClr>
    <a:custClr name="Gothaer Grau 50%">
      <a:srgbClr val="EFEDEB"/>
    </a:custClr>
    <a:custClr name="Gothaer Grau 35%">
      <a:srgbClr val="F4F3F1"/>
    </a:custClr>
    <a:custClr name="Gothaer Grau 20%">
      <a:srgbClr val="F9F8F7"/>
    </a:custClr>
  </a:custClrLst>
  <a:extLst>
    <a:ext uri="{05A4C25C-085E-4340-85A3-A5531E510DB2}">
      <thm15:themeFamily xmlns:thm15="http://schemas.microsoft.com/office/thememl/2012/main" name="Gothaer_Master_16zu9_scr10.potx" id="{39CDC12C-CC27-49BF-8F6C-D9028B0181F2}" vid="{29B9E739-BCA6-4564-9E9C-D0C03CE9D02C}"/>
    </a:ext>
  </a:extLst>
</a:theme>
</file>

<file path=ppt/theme/theme2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ich_hab_kb</Template>
  <TotalTime>0</TotalTime>
  <Words>575</Words>
  <Application>Microsoft Office PowerPoint</Application>
  <PresentationFormat>Breitbild</PresentationFormat>
  <Paragraphs>194</Paragraphs>
  <Slides>21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Symbol</vt:lpstr>
      <vt:lpstr>Wingdings</vt:lpstr>
      <vt:lpstr>ich_hab_kb</vt:lpstr>
      <vt:lpstr>think-cell Folie</vt:lpstr>
      <vt:lpstr>Präsentation zur GroPro Abschlussprüfung Sommer 2020</vt:lpstr>
      <vt:lpstr>Gothaer Systems GmbH </vt:lpstr>
      <vt:lpstr>Agenda</vt:lpstr>
      <vt:lpstr>PowerPoint-Präsentation</vt:lpstr>
      <vt:lpstr>Analyse und Herangehensweise Zieldefinition</vt:lpstr>
      <vt:lpstr>Analyse und Herangehensweise Zieldefinition</vt:lpstr>
      <vt:lpstr>Analyse und Herangehensweise Eingabe / Ausgabe von Informationen</vt:lpstr>
      <vt:lpstr>Analyse und Herangehensweise Verarbeitung</vt:lpstr>
      <vt:lpstr>PowerPoint-Präsentation</vt:lpstr>
      <vt:lpstr>Programm / System Verfahrensbeschreibung</vt:lpstr>
      <vt:lpstr>Programm / System Verfahrensbeschreibung</vt:lpstr>
      <vt:lpstr>Programm / System Klassenstruktur - View</vt:lpstr>
      <vt:lpstr>Programm / System Datenfluss</vt:lpstr>
      <vt:lpstr>PowerPoint-Präsentation</vt:lpstr>
      <vt:lpstr>Testing Testfälle</vt:lpstr>
      <vt:lpstr>Testing Beispiel 1</vt:lpstr>
      <vt:lpstr>Testing Beispiel 2</vt:lpstr>
      <vt:lpstr>PowerPoint-Präsentation</vt:lpstr>
      <vt:lpstr>Ergebnisinterpretation und Ausblick Bewertung</vt:lpstr>
      <vt:lpstr>Ergebnisinterpretation und Ausblick Programmerweiterungen</vt:lpstr>
      <vt:lpstr>Vielen Dank für Ihre Aufmerksamkeit</vt:lpstr>
    </vt:vector>
  </TitlesOfParts>
  <Manager>Vorname, Name</Manager>
  <Company>Gothaer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zur GroPro – Sommersemester 2019</dc:title>
  <dc:subject>PowerPoint-Master</dc:subject>
  <dc:creator>Lukas Kondziella</dc:creator>
  <dc:description>Optimiert für PowerPoint 2016</dc:description>
  <cp:lastModifiedBy>Bjarne Herrmann</cp:lastModifiedBy>
  <cp:revision>121</cp:revision>
  <cp:lastPrinted>2019-05-24T13:54:24Z</cp:lastPrinted>
  <dcterms:created xsi:type="dcterms:W3CDTF">2019-06-25T06:47:37Z</dcterms:created>
  <dcterms:modified xsi:type="dcterms:W3CDTF">2020-07-20T09:10:18Z</dcterms:modified>
  <cp:category>PowerPoint-Master</cp:category>
</cp:coreProperties>
</file>