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3" r:id="rId3"/>
    <p:sldId id="264" r:id="rId4"/>
    <p:sldId id="265" r:id="rId5"/>
    <p:sldId id="266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>
      <p:cViewPr varScale="1">
        <p:scale>
          <a:sx n="60" d="100"/>
          <a:sy n="60" d="100"/>
        </p:scale>
        <p:origin x="96" y="12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26.02.2018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26.02.2018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2343-8575-4DEC-ABE7-9907ED947A8E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730C-C80A-4D3B-A3DF-5E7F68893F61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D93-DBBC-44C7-8830-0E5FE853C076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76C-E5CE-435A-AA67-F9822A810B31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103-6B17-499D-8CCB-991F4710F09F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6F3-4DA9-4793-A2F0-C19B77E73823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82E1-D220-42B8-8AE6-CD78481DE9E7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2845-E68F-4C67-A579-1F4842AFBEC8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D35-A3BF-4086-8D16-5FB8CE50B4FE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64C76B-93AA-4821-B258-FC034F1447BC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1268761"/>
            <a:ext cx="9753600" cy="4104456"/>
          </a:xfrm>
        </p:spPr>
        <p:txBody>
          <a:bodyPr anchor="ctr"/>
          <a:lstStyle/>
          <a:p>
            <a:r>
              <a:rPr lang="de-DE" dirty="0"/>
              <a:t>Auftragsdatenverarbeitung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164C-B2AB-4B4F-9E53-584FE7504724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Auftragsdatenverarbeitung nach BDSG §11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33279" y="1916832"/>
            <a:ext cx="9737934" cy="4255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personenbezogene Daten </a:t>
            </a:r>
            <a:r>
              <a:rPr lang="de-DE" dirty="0"/>
              <a:t>eines Auftraggebers werden von einem Auftragnehmer erhoben, verarbeitet oder genutzt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Outsourcing</a:t>
            </a:r>
            <a:r>
              <a:rPr lang="de-DE" dirty="0"/>
              <a:t> der Personalverwaltung eines Unternehmens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Schriftlicher Vertrag</a:t>
            </a:r>
            <a:r>
              <a:rPr lang="de-DE" dirty="0"/>
              <a:t> zwischen Auftraggeber und Arbeitnehmer (Auftragsdatenverarbeitungsvertrag)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Vertrags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1217613" y="1916832"/>
            <a:ext cx="9753599" cy="4255367"/>
          </a:xfrm>
        </p:spPr>
        <p:txBody>
          <a:bodyPr>
            <a:normAutofit/>
          </a:bodyPr>
          <a:lstStyle/>
          <a:p>
            <a:r>
              <a:rPr lang="de-DE" sz="2800" dirty="0"/>
              <a:t>Dauer des Auftrags </a:t>
            </a:r>
          </a:p>
          <a:p>
            <a:r>
              <a:rPr lang="de-DE" sz="2800" dirty="0"/>
              <a:t>Gegenstand</a:t>
            </a:r>
          </a:p>
          <a:p>
            <a:r>
              <a:rPr lang="de-DE" sz="2800" dirty="0"/>
              <a:t>Umfang</a:t>
            </a:r>
          </a:p>
          <a:p>
            <a:r>
              <a:rPr lang="de-DE" sz="2800" dirty="0"/>
              <a:t>Art </a:t>
            </a:r>
          </a:p>
          <a:p>
            <a:r>
              <a:rPr lang="de-DE" sz="2800" dirty="0"/>
              <a:t>Zweck </a:t>
            </a:r>
          </a:p>
          <a:p>
            <a:r>
              <a:rPr lang="de-DE" sz="2800" dirty="0"/>
              <a:t>Geheimhaltung personenbezogener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B03-5E8A-487C-9459-E6CC0D78575A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Maßnahmen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Maßnahmen entsprechend des Schutzzwecks</a:t>
            </a:r>
          </a:p>
          <a:p>
            <a:r>
              <a:rPr lang="de-DE" sz="2800" dirty="0"/>
              <a:t>Technische Maßnahmen</a:t>
            </a:r>
          </a:p>
          <a:p>
            <a:pPr lvl="1"/>
            <a:r>
              <a:rPr lang="de-DE" sz="2400" dirty="0"/>
              <a:t>Physische Schutzversuche</a:t>
            </a:r>
          </a:p>
          <a:p>
            <a:pPr lvl="1"/>
            <a:r>
              <a:rPr lang="de-DE" sz="2400" dirty="0"/>
              <a:t>Soft- und Hardware</a:t>
            </a:r>
          </a:p>
          <a:p>
            <a:r>
              <a:rPr lang="de-DE" sz="2800" dirty="0"/>
              <a:t>Organisatorische Maßnahmen</a:t>
            </a:r>
          </a:p>
          <a:p>
            <a:pPr lvl="1"/>
            <a:r>
              <a:rPr lang="de-DE" sz="2400" dirty="0"/>
              <a:t>Vorgehens- &amp; Verfahrensweisen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Vorgegebene Maßnahmen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448427"/>
            <a:ext cx="6638176" cy="180974"/>
          </a:xfrm>
        </p:spPr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4876799" cy="374441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500"/>
              </a:lnSpc>
            </a:pPr>
            <a:r>
              <a:rPr lang="de-DE" sz="2800" b="1" dirty="0"/>
              <a:t>Vertraulichkeit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Zutrittskontrolle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Zugangskontrolle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Zugriffskontrolle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Trennungsgebot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Auftragskontrolle</a:t>
            </a:r>
          </a:p>
          <a:p>
            <a:pPr lvl="1">
              <a:lnSpc>
                <a:spcPts val="3500"/>
              </a:lnSpc>
            </a:pPr>
            <a:endParaRPr lang="de-DE" sz="2800" dirty="0"/>
          </a:p>
          <a:p>
            <a:pPr marL="45720" indent="0">
              <a:lnSpc>
                <a:spcPts val="3500"/>
              </a:lnSpc>
              <a:buNone/>
            </a:pPr>
            <a:endParaRPr lang="de-DE" sz="2800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5332779D-8BAE-40FE-AE65-A0AE462BE4B6}"/>
              </a:ext>
            </a:extLst>
          </p:cNvPr>
          <p:cNvSpPr txBox="1">
            <a:spLocks/>
          </p:cNvSpPr>
          <p:nvPr/>
        </p:nvSpPr>
        <p:spPr>
          <a:xfrm>
            <a:off x="6094413" y="1916832"/>
            <a:ext cx="4876799" cy="374441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500"/>
              </a:lnSpc>
            </a:pPr>
            <a:r>
              <a:rPr lang="de-DE" sz="2800" b="1" dirty="0"/>
              <a:t>Integrität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Weitergabekontrolle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Eingabekontrolle</a:t>
            </a:r>
          </a:p>
          <a:p>
            <a:pPr lvl="1">
              <a:lnSpc>
                <a:spcPts val="3500"/>
              </a:lnSpc>
            </a:pPr>
            <a:r>
              <a:rPr lang="de-DE" sz="2800" b="1" dirty="0"/>
              <a:t>Verfügbarkeit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Verfügbarkeitskontrolle</a:t>
            </a:r>
          </a:p>
        </p:txBody>
      </p:sp>
    </p:spTree>
    <p:extLst>
      <p:ext uri="{BB962C8B-B14F-4D97-AF65-F5344CB8AC3E}">
        <p14:creationId xmlns:p14="http://schemas.microsoft.com/office/powerpoint/2010/main" val="35586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 &amp; Vorgaben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/>
              <a:t>Ungültiger Vertrag </a:t>
            </a:r>
            <a:r>
              <a:rPr lang="de-DE" sz="2400" dirty="0">
                <a:sym typeface="Wingdings" panose="05000000000000000000" pitchFamily="2" charset="2"/>
              </a:rPr>
              <a:t> Auftraggeber ordnungswidrig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Änderungen pers. Daten  Zustimmung des Auftraggebers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Datengeheimnis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Sonderfälle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Kontrollrechte des Auftraggebers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Verstöße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 &amp; Vorgaben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/>
              <a:t>Umfang der Weisungsbefugnisse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Beendigung des Auftrags</a:t>
            </a:r>
            <a:endParaRPr lang="de-DE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Pflicht des Auftragnehmers auf Vertragsfehler hinzuweisen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Geltungsbereich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64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Kriterien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26.02.2018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448427"/>
            <a:ext cx="6638176" cy="180974"/>
          </a:xfrm>
        </p:spPr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6B7439-EDB8-473C-A76F-8B0456673982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Kriterienkataloge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Entscheidungsbefugnis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Informierungspflicht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Keine vertragliche Beziehung vom AN zu Betroffenen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ADV vs. Funktionsübertragung</a:t>
            </a:r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35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207</Words>
  <Application>Microsoft Office PowerPoint</Application>
  <PresentationFormat>Benutzerdefiniert</PresentationFormat>
  <Paragraphs>83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Continental_Europe_16x9</vt:lpstr>
      <vt:lpstr>Auftragsdatenverarbeitung</vt:lpstr>
      <vt:lpstr>Auftragsdatenverarbeitung nach BDSG §11</vt:lpstr>
      <vt:lpstr>Inhalt des Vertrags</vt:lpstr>
      <vt:lpstr>Maßnahmen</vt:lpstr>
      <vt:lpstr>Vorgegebene Maßnahmen</vt:lpstr>
      <vt:lpstr>Pflichten &amp; Vorgaben</vt:lpstr>
      <vt:lpstr>Pflichten &amp; Vorgaben</vt:lpstr>
      <vt:lpstr>Kriterien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2018-02-25T17:30:09Z</dcterms:created>
  <dcterms:modified xsi:type="dcterms:W3CDTF">2018-02-26T15:09:57Z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