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3" r:id="rId19"/>
    <p:sldId id="264" r:id="rId20"/>
    <p:sldId id="266" r:id="rId21"/>
    <p:sldId id="267" r:id="rId22"/>
    <p:sldId id="268" r:id="rId23"/>
    <p:sldId id="265" r:id="rId24"/>
    <p:sldId id="269" r:id="rId25"/>
    <p:sldId id="270" r:id="rId26"/>
    <p:sldId id="271" r:id="rId27"/>
    <p:sldId id="287" r:id="rId28"/>
    <p:sldId id="288" r:id="rId29"/>
    <p:sldId id="289" r:id="rId30"/>
    <p:sldId id="290" r:id="rId31"/>
    <p:sldId id="291" r:id="rId32"/>
    <p:sldId id="292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>
      <p:cViewPr varScale="1">
        <p:scale>
          <a:sx n="60" d="100"/>
          <a:sy n="60" d="100"/>
        </p:scale>
        <p:origin x="96" y="12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27.02.2018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27.02.2018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1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3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808412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09-FC24-4598-BD9D-6542E8B9F22D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850C-DF3A-4D63-833B-210A1AF68B2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E08-A793-44A4-831A-39DE30B19908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495-831B-408C-9FE5-BDD869700B4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B2F7-1A1D-43EC-8189-5CF723BF1954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5496-9E93-4004-9A6B-ABF0ADB51AF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A68-CB3B-491B-88DF-D619F71D565A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31D8-CB69-4BE5-92B4-7D47905E2ACC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447B-FF62-4E12-B757-06F28E09180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A46-1761-4A26-A8EE-2274763942E3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0A4C43-17B9-48C5-8D4C-59A54DEE8F7C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Auftragsverarbeitung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Datenschutz, Auftragsverarbeitung und ADV-Mustervertrag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8543B7-D892-4E5B-93BA-B32A39FEBE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Auftragsdatenverarbeitung </a:t>
            </a:r>
            <a:br>
              <a:rPr lang="de-DE" dirty="0"/>
            </a:br>
            <a:r>
              <a:rPr lang="de-DE" dirty="0"/>
              <a:t>nach BDSG §11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33279" y="1916832"/>
            <a:ext cx="9737934" cy="4255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personenbezogene Daten </a:t>
            </a:r>
            <a:r>
              <a:rPr lang="de-DE" dirty="0"/>
              <a:t>eines Auftraggebers werden von einem Auftragnehmer erhoben, verarbeitet oder genutzt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Outsourcing</a:t>
            </a:r>
            <a:r>
              <a:rPr lang="de-DE" dirty="0"/>
              <a:t> der Personalverwaltung eines Unternehmens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schriftlicher Vertrag</a:t>
            </a:r>
            <a:r>
              <a:rPr lang="de-DE" dirty="0"/>
              <a:t> (Auftragsdatenverarbeitungsvertrag)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AD97-FD1B-4A64-B55B-7C5BD754E0C1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6C8B6C-E398-41FF-BA20-C315A1D48B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des Vertrags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1217613" y="1916832"/>
            <a:ext cx="9753599" cy="4255367"/>
          </a:xfrm>
        </p:spPr>
        <p:txBody>
          <a:bodyPr>
            <a:normAutofit/>
          </a:bodyPr>
          <a:lstStyle/>
          <a:p>
            <a:r>
              <a:rPr lang="de-DE" sz="2800" dirty="0"/>
              <a:t>Dauer des Auftrags </a:t>
            </a:r>
          </a:p>
          <a:p>
            <a:r>
              <a:rPr lang="de-DE" sz="2800" dirty="0"/>
              <a:t>Gegenstand</a:t>
            </a:r>
          </a:p>
          <a:p>
            <a:r>
              <a:rPr lang="de-DE" sz="2800" dirty="0"/>
              <a:t>Umfang</a:t>
            </a:r>
          </a:p>
          <a:p>
            <a:r>
              <a:rPr lang="de-DE" sz="2800" dirty="0"/>
              <a:t>Art </a:t>
            </a:r>
          </a:p>
          <a:p>
            <a:r>
              <a:rPr lang="de-DE" sz="2800" dirty="0"/>
              <a:t>Zweck </a:t>
            </a:r>
          </a:p>
          <a:p>
            <a:r>
              <a:rPr lang="de-DE" sz="2800" dirty="0"/>
              <a:t>Geheimhaltung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1D276-D6F1-4B9B-B2F5-8180611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E17E-F20E-4A6A-B41A-9644806F4891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320D1-4B20-4E88-9B4B-B4572D6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8AED0-DA10-425D-AABA-AB78FE1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A1761FE-31DE-4ED4-BC1E-D56F6C121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Maßnahmen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4F71-C0E4-487C-98BD-33F727A2FDC8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Maßnahmen entsprechend des Schutzzwecks</a:t>
            </a:r>
          </a:p>
          <a:p>
            <a:r>
              <a:rPr lang="de-DE" sz="2800" dirty="0"/>
              <a:t>Technische Maßnahmen</a:t>
            </a:r>
          </a:p>
          <a:p>
            <a:pPr lvl="1"/>
            <a:r>
              <a:rPr lang="de-DE" sz="2400" dirty="0"/>
              <a:t>Physische Schutzversuche</a:t>
            </a:r>
          </a:p>
          <a:p>
            <a:pPr lvl="1"/>
            <a:r>
              <a:rPr lang="de-DE" sz="2400" dirty="0"/>
              <a:t>Soft- und Hardware</a:t>
            </a:r>
          </a:p>
          <a:p>
            <a:r>
              <a:rPr lang="de-DE" sz="2800" dirty="0"/>
              <a:t>Organisatorische Maßnahmen</a:t>
            </a:r>
          </a:p>
          <a:p>
            <a:pPr lvl="1"/>
            <a:r>
              <a:rPr lang="de-DE" sz="2400" dirty="0"/>
              <a:t>Vorgehens- &amp; Verfahrensweisen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566F3F-66D0-456F-BEDC-8C02ACF6F7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Vorgegebene Maßnahmen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CA17-CBAD-4FA3-A7C9-7E68EFCF2BF2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448427"/>
            <a:ext cx="6638176" cy="180974"/>
          </a:xfrm>
        </p:spPr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4876799" cy="374441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500"/>
              </a:lnSpc>
            </a:pPr>
            <a:r>
              <a:rPr lang="de-DE" sz="2800" b="1" dirty="0"/>
              <a:t>Vertraulichkeit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Zutrittskontrolle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Zugangskontrolle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Zugriffskontrolle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Trennungsgebot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Auftragskontrolle</a:t>
            </a:r>
          </a:p>
          <a:p>
            <a:pPr lvl="1">
              <a:lnSpc>
                <a:spcPts val="3500"/>
              </a:lnSpc>
            </a:pPr>
            <a:endParaRPr lang="de-DE" sz="2800" dirty="0"/>
          </a:p>
          <a:p>
            <a:pPr marL="45720" indent="0">
              <a:lnSpc>
                <a:spcPts val="3500"/>
              </a:lnSpc>
              <a:buNone/>
            </a:pPr>
            <a:endParaRPr lang="de-DE" sz="2800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5332779D-8BAE-40FE-AE65-A0AE462BE4B6}"/>
              </a:ext>
            </a:extLst>
          </p:cNvPr>
          <p:cNvSpPr txBox="1">
            <a:spLocks/>
          </p:cNvSpPr>
          <p:nvPr/>
        </p:nvSpPr>
        <p:spPr>
          <a:xfrm>
            <a:off x="6094413" y="1916832"/>
            <a:ext cx="4876799" cy="374441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500"/>
              </a:lnSpc>
            </a:pPr>
            <a:r>
              <a:rPr lang="de-DE" sz="2800" b="1" dirty="0"/>
              <a:t>Integrität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Weitergabekontrolle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Eingabekontrolle</a:t>
            </a:r>
          </a:p>
          <a:p>
            <a:pPr lvl="1">
              <a:lnSpc>
                <a:spcPts val="3500"/>
              </a:lnSpc>
            </a:pPr>
            <a:r>
              <a:rPr lang="de-DE" sz="2800" b="1" dirty="0"/>
              <a:t>Verfügbarkeit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Verfügbarkeitskontrolle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35F6C0-2E26-488B-9794-78CC8E2D9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 &amp; Vorgaben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4EB7-C9BA-415F-8B03-CE9D0FD1E460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/>
              <a:t>Ungültiger Vertrag </a:t>
            </a:r>
            <a:r>
              <a:rPr lang="de-DE" sz="2400" dirty="0">
                <a:sym typeface="Wingdings" panose="05000000000000000000" pitchFamily="2" charset="2"/>
              </a:rPr>
              <a:t> Auftraggeber ordnungswidrig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Änderungen pers. Daten  Zustimmung des Auftraggebers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Datengeheimnis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Sonderfälle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Kontrollrechte des Auftraggebers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Verstöße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753724-900B-407E-BD28-73D04C16D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 &amp; Vorgaben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2192-9CB9-42C4-B772-6C0AB3502764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/>
              <a:t>Umfang der Weisungsbefugnisse</a:t>
            </a:r>
          </a:p>
          <a:p>
            <a:pPr lvl="1">
              <a:lnSpc>
                <a:spcPct val="150000"/>
              </a:lnSpc>
            </a:pPr>
            <a:r>
              <a:rPr lang="de-DE" sz="2400" dirty="0"/>
              <a:t>Beendigung des Auftrags</a:t>
            </a:r>
            <a:endParaRPr lang="de-DE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Pflicht des Auftragnehmers auf Vertragsfehler hinzuweisen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Geltungsbereich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DF7789-4FB7-4920-93E6-5A5DE7A9D9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Kriterien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A28-9681-402A-95EB-AF9BF8E4A58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448427"/>
            <a:ext cx="6638176" cy="180974"/>
          </a:xfrm>
        </p:spPr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16</a:t>
            </a:fld>
            <a:endParaRPr lang="de-DE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6B7439-EDB8-473C-A76F-8B0456673982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Kriterienkataloge</a:t>
            </a:r>
          </a:p>
          <a:p>
            <a:pPr lvl="1">
              <a:lnSpc>
                <a:spcPct val="150000"/>
              </a:lnSpc>
            </a:pPr>
            <a:r>
              <a:rPr lang="de-DE" sz="2400" dirty="0"/>
              <a:t>Entscheidungsbefugnis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Informierungspflicht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Keine vertragliche Beziehung vom AN zu Betroffenen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ADV vs. Funktionsübertragung</a:t>
            </a:r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D8B5F7-BDC1-44FB-B8E3-C9AB7E476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5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8836" y="2924944"/>
            <a:ext cx="9753600" cy="1066055"/>
          </a:xfrm>
        </p:spPr>
        <p:txBody>
          <a:bodyPr/>
          <a:lstStyle/>
          <a:p>
            <a:r>
              <a:rPr lang="de-DE" sz="5400" dirty="0"/>
              <a:t>Haftung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Auftragsverarbeitung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7ED32-DB6B-473D-8E48-52B3CC4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BB1D-F99E-41A3-8831-C2E4E6203760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EE51-795E-4DBA-B584-6F26657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9CD9B-7A56-4745-8866-1F0F0A6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FDA033-2BA8-4354-B5FF-40B2A3FD0E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C0C5EBF-A83F-4183-8D53-6A906365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BDSG - Begriffserklärung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02BAFF2-07B4-4CA4-A290-37145640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Verantwortliche Stelle </a:t>
            </a:r>
            <a:r>
              <a:rPr lang="de-DE" i="1" dirty="0"/>
              <a:t>§3 Abs. 7 BDSG </a:t>
            </a:r>
          </a:p>
          <a:p>
            <a:pPr lvl="1"/>
            <a:r>
              <a:rPr lang="de-DE" dirty="0"/>
              <a:t>erhebt, verarbeitet oder nutzt personenbezogene Daten (im Auftrag)</a:t>
            </a:r>
          </a:p>
          <a:p>
            <a:pPr marL="274320" lvl="1" indent="0">
              <a:buNone/>
            </a:pPr>
            <a:endParaRPr lang="de-DE" dirty="0"/>
          </a:p>
          <a:p>
            <a:r>
              <a:rPr lang="de-DE" b="1" dirty="0"/>
              <a:t>Öffentliche und nicht-öffentliche Stelle </a:t>
            </a:r>
            <a:r>
              <a:rPr lang="de-DE" i="1" dirty="0"/>
              <a:t>§2 BDSG</a:t>
            </a:r>
          </a:p>
          <a:p>
            <a:pPr lvl="1"/>
            <a:r>
              <a:rPr lang="de-DE" dirty="0"/>
              <a:t>öffentlich: </a:t>
            </a:r>
          </a:p>
          <a:p>
            <a:pPr lvl="2"/>
            <a:r>
              <a:rPr lang="de-DE" dirty="0"/>
              <a:t>Stellen des Bundes, der Länder</a:t>
            </a:r>
          </a:p>
          <a:p>
            <a:pPr lvl="2"/>
            <a:r>
              <a:rPr lang="de-DE" dirty="0"/>
              <a:t>Vereinigungen des privaten Rechts von öffentlichen Stellen des Bundes und der Länder</a:t>
            </a:r>
          </a:p>
          <a:p>
            <a:pPr lvl="1"/>
            <a:r>
              <a:rPr lang="de-DE" dirty="0"/>
              <a:t>nicht-öffentlich:</a:t>
            </a:r>
          </a:p>
          <a:p>
            <a:pPr lvl="2"/>
            <a:r>
              <a:rPr lang="de-DE" dirty="0"/>
              <a:t>alle natürlichen und juristischen Personen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DC8EA-ECDB-4F00-86E5-E8CA7711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64-5601-4BD2-9709-B629D42DFB8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E266F-90DB-4BB2-91E2-7F7FA1E0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479-093D-4D31-9BD3-E8764019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73CFE11-2E0C-48E9-A080-82CF0AE3F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2FEB7D9-C0BF-479D-AE49-D0559710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Haftung BDSG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92E63-F753-4C41-BDD9-69BDD65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Auftraggeber ist verantwortlich für </a:t>
            </a:r>
          </a:p>
          <a:p>
            <a:pPr lvl="1"/>
            <a:r>
              <a:rPr lang="de-DE" dirty="0"/>
              <a:t>Einhaltung gesetzlicher Vorschriften des BDSG</a:t>
            </a:r>
          </a:p>
          <a:p>
            <a:pPr lvl="1"/>
            <a:r>
              <a:rPr lang="de-DE" dirty="0"/>
              <a:t>andere Vorschriften des Datenschutz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verantwortliche Stelle ist zu Schadensersatz verpflichtet 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B6D82-1DAC-46E5-AF47-C68B8B84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159-4BBF-4DE7-82C2-43DA5675028D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AB9E4-F936-4AE0-81F4-D60E42D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1D68C-1721-4C67-9410-585FC92E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19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8CF45F1-F827-4516-A705-D170F5580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7B17C-A882-4F1A-B944-9A5172BE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des Vortrags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1566D-4E5E-4A6C-9B33-5A52C91E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Bundesdatenschutzgesetz - BDSG</a:t>
            </a:r>
          </a:p>
          <a:p>
            <a:r>
              <a:rPr lang="de-DE" dirty="0"/>
              <a:t>Datenschutz-Grundverordnung – DSGVO</a:t>
            </a:r>
          </a:p>
          <a:p>
            <a:r>
              <a:rPr lang="de-DE" dirty="0"/>
              <a:t>Auftragsverarbeitung</a:t>
            </a:r>
          </a:p>
          <a:p>
            <a:pPr lvl="1"/>
            <a:r>
              <a:rPr lang="de-DE" dirty="0"/>
              <a:t>Inhalt des Vertrags</a:t>
            </a:r>
          </a:p>
          <a:p>
            <a:pPr lvl="1"/>
            <a:r>
              <a:rPr lang="de-DE" dirty="0"/>
              <a:t>Maßnahmen</a:t>
            </a:r>
          </a:p>
          <a:p>
            <a:pPr lvl="1"/>
            <a:r>
              <a:rPr lang="de-DE" dirty="0"/>
              <a:t>Pflichten &amp; Vorgaben</a:t>
            </a:r>
          </a:p>
          <a:p>
            <a:r>
              <a:rPr lang="de-DE" dirty="0"/>
              <a:t>Haftung</a:t>
            </a:r>
          </a:p>
          <a:p>
            <a:pPr lvl="1"/>
            <a:r>
              <a:rPr lang="de-DE" dirty="0"/>
              <a:t>BDSG</a:t>
            </a:r>
          </a:p>
          <a:p>
            <a:pPr lvl="1"/>
            <a:r>
              <a:rPr lang="de-DE" dirty="0"/>
              <a:t>DSGVO</a:t>
            </a:r>
          </a:p>
          <a:p>
            <a:r>
              <a:rPr lang="de-DE" dirty="0"/>
              <a:t>ADV-Vertag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5FF3C-BD5B-4455-93B2-3D97FE08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EB00-37F9-40AA-8263-DECBC21C1923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A1D1B-59CA-4ABB-890D-1310D6A5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DDF1C-7A13-40FE-881E-67A07562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273226-E35F-4144-9A56-21E099D78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2FEB7D9-C0BF-479D-AE49-D0559710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Haftung BDSG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92E63-F753-4C41-BDD9-69BDD65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Schadensersatz:</a:t>
            </a:r>
          </a:p>
          <a:p>
            <a:pPr lvl="1"/>
            <a:r>
              <a:rPr lang="de-DE" dirty="0"/>
              <a:t>maximal 130.000€</a:t>
            </a:r>
          </a:p>
          <a:p>
            <a:pPr lvl="1"/>
            <a:r>
              <a:rPr lang="de-DE" dirty="0"/>
              <a:t>bei mehreren Betroffenen wird Einzelbetrag angepasst </a:t>
            </a:r>
          </a:p>
          <a:p>
            <a:pPr lvl="1"/>
            <a:r>
              <a:rPr lang="de-DE" dirty="0"/>
              <a:t>sollten Betroffene Mitschuld haben gilt §254 des Bürgerlichen Gesetzbuchs</a:t>
            </a:r>
          </a:p>
          <a:p>
            <a:pPr lvl="1"/>
            <a:r>
              <a:rPr lang="de-DE" dirty="0"/>
              <a:t>Verjährung ist dem BGB zu entnehmen</a:t>
            </a:r>
          </a:p>
          <a:p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B6D82-1DAC-46E5-AF47-C68B8B84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9689-1515-43BD-B840-A83C60D8B0BA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AB9E4-F936-4AE0-81F4-D60E42D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1D68C-1721-4C67-9410-585FC92E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20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8CF45F1-F827-4516-A705-D170F5580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2FEB7D9-C0BF-479D-AE49-D0559710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Haftung BDSG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92E63-F753-4C41-BDD9-69BDD65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Bußgeld- und Strafvorschriften</a:t>
            </a:r>
          </a:p>
          <a:p>
            <a:pPr lvl="1"/>
            <a:r>
              <a:rPr lang="de-DE" dirty="0"/>
              <a:t>§43 Abs.1 BDSG 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  bis zu 50.000€ </a:t>
            </a:r>
          </a:p>
          <a:p>
            <a:pPr lvl="1"/>
            <a:r>
              <a:rPr lang="de-DE" dirty="0"/>
              <a:t>§43 Abs.2 BDSG  </a:t>
            </a:r>
            <a:r>
              <a:rPr lang="de-DE" dirty="0">
                <a:sym typeface="Wingdings" panose="05000000000000000000" pitchFamily="2" charset="2"/>
              </a:rPr>
              <a:t>   bis zu 300.00€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Strafe muss angemessen sein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Bußgeld kann auch erhöht werden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Freiheitsstrafe von bis zu 2 Jahren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B6D82-1DAC-46E5-AF47-C68B8B84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A5FA-C194-4929-9A10-87502D32907A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AB9E4-F936-4AE0-81F4-D60E42D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1D68C-1721-4C67-9410-585FC92E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21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8CF45F1-F827-4516-A705-D170F5580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2FEB7D9-C0BF-479D-AE49-D0559710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DS-GVO - Begriffserklärung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4118CEC8-96FE-432E-A4EC-0F339AC1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  <a:p>
            <a:r>
              <a:rPr lang="de-DE" b="1" dirty="0"/>
              <a:t>Verantwortlicher </a:t>
            </a:r>
            <a:r>
              <a:rPr lang="de-DE" dirty="0"/>
              <a:t>= Auftraggeber nach BDSG</a:t>
            </a:r>
          </a:p>
          <a:p>
            <a:endParaRPr lang="de-DE" dirty="0"/>
          </a:p>
          <a:p>
            <a:r>
              <a:rPr lang="de-DE" b="1" dirty="0"/>
              <a:t>Auftragsverarbeiter </a:t>
            </a:r>
            <a:r>
              <a:rPr lang="de-DE" dirty="0"/>
              <a:t>= Auftragsnehmer nach BDSG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B6D82-1DAC-46E5-AF47-C68B8B84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2E06-D857-4DB4-89F7-3A7FE26396F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AB9E4-F936-4AE0-81F4-D60E42D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1D68C-1721-4C67-9410-585FC92E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22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8E5DE5A-C8FF-4D95-86FF-3BCF988BF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2FEB7D9-C0BF-479D-AE49-D0559710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Haftung DS-GVO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4118CEC8-96FE-432E-A4EC-0F339AC1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221812"/>
            <a:ext cx="9753600" cy="4343400"/>
          </a:xfrm>
        </p:spPr>
        <p:txBody>
          <a:bodyPr/>
          <a:lstStyle/>
          <a:p>
            <a:r>
              <a:rPr lang="de-DE" dirty="0"/>
              <a:t>zu Schadensersatz sind Verantwortlicher oder Auftragsverarbeiter verpflichtet</a:t>
            </a:r>
          </a:p>
          <a:p>
            <a:r>
              <a:rPr lang="de-DE" dirty="0"/>
              <a:t>Grundsätzlich jeder der an Verarbeitung teilnimmt</a:t>
            </a:r>
          </a:p>
          <a:p>
            <a:r>
              <a:rPr lang="de-DE" dirty="0"/>
              <a:t>Bei Unschuld von Haftung ausgeschlossen</a:t>
            </a:r>
          </a:p>
          <a:p>
            <a:r>
              <a:rPr lang="de-DE" dirty="0"/>
              <a:t>beide können für Gesamtschaden haften</a:t>
            </a:r>
          </a:p>
          <a:p>
            <a:r>
              <a:rPr lang="de-DE" dirty="0"/>
              <a:t>Teile des Schadensersatzes können zurückgefordert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B6D82-1DAC-46E5-AF47-C68B8B84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804-CB54-4694-BC5B-6B7930909168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AB9E4-F936-4AE0-81F4-D60E42D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1D68C-1721-4C67-9410-585FC92E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23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8E5DE5A-C8FF-4D95-86FF-3BCF988BF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2FEB7D9-C0BF-479D-AE49-D0559710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Haftung DS-GVO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4118CEC8-96FE-432E-A4EC-0F339AC1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Geldbußen:</a:t>
            </a:r>
          </a:p>
          <a:p>
            <a:pPr lvl="1"/>
            <a:r>
              <a:rPr lang="de-DE" dirty="0"/>
              <a:t>Artikel 83 Abs. 4a-c </a:t>
            </a:r>
          </a:p>
          <a:p>
            <a:pPr lvl="2"/>
            <a:r>
              <a:rPr lang="de-DE" dirty="0"/>
              <a:t>bis zu 10.000.000€</a:t>
            </a:r>
          </a:p>
          <a:p>
            <a:pPr lvl="2"/>
            <a:r>
              <a:rPr lang="de-DE" dirty="0"/>
              <a:t>bei Unternehmen 2% des weltweit erzielten Jahresumsatzes des vorangegangenen Geschäftsjahrs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Artikel 83 Abs. 5a-e </a:t>
            </a:r>
          </a:p>
          <a:p>
            <a:pPr lvl="2"/>
            <a:r>
              <a:rPr lang="de-DE" dirty="0"/>
              <a:t>bis zu 20.000.000€</a:t>
            </a:r>
          </a:p>
          <a:p>
            <a:pPr lvl="2"/>
            <a:r>
              <a:rPr lang="de-DE" dirty="0"/>
              <a:t>bei Unternehmen 4% des weltweit erzielten Jahresumsatzes des vorangegangenen Geschäftsjahrs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B6D82-1DAC-46E5-AF47-C68B8B84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0523-0ECD-42E4-B4B9-E19C984C8BE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AB9E4-F936-4AE0-81F4-D60E42D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1D68C-1721-4C67-9410-585FC92E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24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8E5DE5A-C8FF-4D95-86FF-3BCF988BF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2FEB7D9-C0BF-479D-AE49-D0559710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Haftung DS-GVO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4118CEC8-96FE-432E-A4EC-0F339AC1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Geldbußen:</a:t>
            </a:r>
          </a:p>
          <a:p>
            <a:pPr lvl="1"/>
            <a:r>
              <a:rPr lang="de-DE" dirty="0"/>
              <a:t>Nichtbefolgen einer Anweisung der Aufsichtsbehörde</a:t>
            </a:r>
          </a:p>
          <a:p>
            <a:pPr lvl="2"/>
            <a:r>
              <a:rPr lang="de-DE" dirty="0"/>
              <a:t>20.000.000€ Bußgeld</a:t>
            </a:r>
          </a:p>
          <a:p>
            <a:pPr lvl="2"/>
            <a:r>
              <a:rPr lang="de-DE" dirty="0"/>
              <a:t>bei Unternehmen 4% des weltweit erzielten Jahresumsatzes des vorangegangenen Geschäftsjahrs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B6D82-1DAC-46E5-AF47-C68B8B84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E687-B2AD-4FB2-9008-B6342A11E4E2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AB9E4-F936-4AE0-81F4-D60E42D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1D68C-1721-4C67-9410-585FC92E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25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8E5DE5A-C8FF-4D95-86FF-3BCF988BF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5029201"/>
            <a:ext cx="9753600" cy="761998"/>
          </a:xfrm>
        </p:spPr>
        <p:txBody>
          <a:bodyPr/>
          <a:lstStyle/>
          <a:p>
            <a:r>
              <a:rPr lang="de-DE" dirty="0"/>
              <a:t>Der Vertrag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7ED32-DB6B-473D-8E48-52B3CC4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5F55-A686-41D6-B287-136674C12D8A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EE51-795E-4DBA-B584-6F26657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9CD9B-7A56-4745-8866-1F0F0A6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1B9361-2473-48E7-AAD1-98A8DF13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84" y="692696"/>
            <a:ext cx="6349055" cy="421418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3E9DD25-AC30-47D6-804B-53D2D4134CCE}"/>
              </a:ext>
            </a:extLst>
          </p:cNvPr>
          <p:cNvSpPr txBox="1"/>
          <p:nvPr/>
        </p:nvSpPr>
        <p:spPr>
          <a:xfrm>
            <a:off x="7188290" y="6231445"/>
            <a:ext cx="4719562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Quelle: https://boxvogel.wordpress.com/2014/02/22/eltern-haften-fur-ihre-kinder/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34A0A4-F0B2-43C1-8972-118C75064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Vertrag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646-3E46-4B18-9C85-473BA01CB5C0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27</a:t>
            </a:fld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BD3246D-F33F-4C6C-A7B8-08F8A82FD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5706" y="2435486"/>
            <a:ext cx="9737934" cy="2248272"/>
          </a:xfrm>
        </p:spPr>
        <p:txBody>
          <a:bodyPr>
            <a:normAutofit fontScale="85000" lnSpcReduction="10000"/>
          </a:bodyPr>
          <a:lstStyle/>
          <a:p>
            <a:pPr marL="45720" indent="0" algn="ctr">
              <a:buNone/>
            </a:pPr>
            <a:r>
              <a:rPr lang="de-DE" sz="3500" dirty="0"/>
              <a:t>Klärung der 2 Aspekte:</a:t>
            </a:r>
          </a:p>
          <a:p>
            <a:pPr marL="502920" indent="-457200">
              <a:buFont typeface="+mj-lt"/>
              <a:buAutoNum type="arabicPeriod"/>
            </a:pPr>
            <a:r>
              <a:rPr lang="de-DE" sz="3500" dirty="0"/>
              <a:t>Weisungsbefugtes Handeln des Auftragnehmers.</a:t>
            </a:r>
          </a:p>
          <a:p>
            <a:pPr marL="502920" indent="-457200">
              <a:buFont typeface="+mj-lt"/>
              <a:buAutoNum type="arabicPeriod"/>
            </a:pPr>
            <a:r>
              <a:rPr lang="de-DE" sz="3500" dirty="0"/>
              <a:t>Pflicht der Garantie zur Einhaltung des Datenschutzgesetzes durch den Auftraggeber.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A373C3-A413-45FA-A2D0-D52068BD3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Vertrag - </a:t>
            </a:r>
            <a:r>
              <a:rPr lang="de-DE" dirty="0" err="1"/>
              <a:t>inhalt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9F20-1F8B-4D74-B6C4-8456F04FCA25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28</a:t>
            </a:fld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BD3246D-F33F-4C6C-A7B8-08F8A82FD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778" y="1776041"/>
            <a:ext cx="9737934" cy="2248272"/>
          </a:xfrm>
        </p:spPr>
        <p:txBody>
          <a:bodyPr>
            <a:normAutofit/>
          </a:bodyPr>
          <a:lstStyle/>
          <a:p>
            <a:r>
              <a:rPr lang="de-DE" dirty="0"/>
              <a:t>Gegenstand</a:t>
            </a:r>
          </a:p>
          <a:p>
            <a:r>
              <a:rPr lang="de-DE" dirty="0"/>
              <a:t>Weisungsberechtigte Personen/ Empfänger</a:t>
            </a:r>
          </a:p>
          <a:p>
            <a:r>
              <a:rPr lang="de-DE" dirty="0"/>
              <a:t>Rechte und Pflichten des Auftraggebers/ Auftragnehmers</a:t>
            </a:r>
          </a:p>
          <a:p>
            <a:r>
              <a:rPr lang="de-DE" dirty="0"/>
              <a:t>Haftung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FB71AA-48B7-4B27-9E6D-C68A7FDCA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VERTRAG – Was ist zu beachten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1D276-D6F1-4B9B-B2F5-8180611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A1F-415F-4912-8C5E-222D292394C4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320D1-4B20-4E88-9B4B-B4572D6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8AED0-DA10-425D-AABA-AB78FE1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B7A70E-B451-487E-ACC0-B473EC00727D}"/>
              </a:ext>
            </a:extLst>
          </p:cNvPr>
          <p:cNvSpPr txBox="1"/>
          <p:nvPr/>
        </p:nvSpPr>
        <p:spPr>
          <a:xfrm>
            <a:off x="2536524" y="2444951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Weisungsbefugnis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C93C85-40B4-4005-B8E0-4BF6DBF6A7D0}"/>
              </a:ext>
            </a:extLst>
          </p:cNvPr>
          <p:cNvSpPr txBox="1"/>
          <p:nvPr/>
        </p:nvSpPr>
        <p:spPr>
          <a:xfrm>
            <a:off x="7341957" y="2869683"/>
            <a:ext cx="206017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Kontrollrecht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CC11F0-402B-492D-A811-19EB3A5189C1}"/>
              </a:ext>
            </a:extLst>
          </p:cNvPr>
          <p:cNvSpPr txBox="1"/>
          <p:nvPr/>
        </p:nvSpPr>
        <p:spPr>
          <a:xfrm>
            <a:off x="7678588" y="4754212"/>
            <a:ext cx="13869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Haftung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62E15A-F7CE-4994-B5B5-7C233F158C69}"/>
              </a:ext>
            </a:extLst>
          </p:cNvPr>
          <p:cNvSpPr txBox="1"/>
          <p:nvPr/>
        </p:nvSpPr>
        <p:spPr>
          <a:xfrm>
            <a:off x="2095698" y="3926800"/>
            <a:ext cx="3714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Unterauftragsverhältnis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3D4E17-653F-4554-AA1E-F1C6D8E73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Aktuelle Gesetzgebung:</a:t>
            </a:r>
            <a:br>
              <a:rPr lang="de-DE" dirty="0"/>
            </a:br>
            <a:r>
              <a:rPr lang="de-DE" dirty="0"/>
              <a:t>Bundesdatenschutzgesetz (BDSG)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Trat am </a:t>
            </a:r>
            <a:r>
              <a:rPr lang="de-DE" dirty="0">
                <a:solidFill>
                  <a:srgbClr val="FFC000"/>
                </a:solidFill>
              </a:rPr>
              <a:t>1. Januar 1978 </a:t>
            </a:r>
            <a:r>
              <a:rPr lang="de-DE" dirty="0"/>
              <a:t>in Kraft.</a:t>
            </a:r>
          </a:p>
          <a:p>
            <a:r>
              <a:rPr lang="de-DE" dirty="0"/>
              <a:t>Gilt Deutschlandweit.</a:t>
            </a:r>
          </a:p>
          <a:p>
            <a:r>
              <a:rPr lang="de-DE" dirty="0"/>
              <a:t>Auftragsverarbeitung wird in </a:t>
            </a:r>
            <a:r>
              <a:rPr lang="de-DE" dirty="0">
                <a:solidFill>
                  <a:srgbClr val="FFC000"/>
                </a:solidFill>
              </a:rPr>
              <a:t>§ 11 BDSG </a:t>
            </a:r>
            <a:r>
              <a:rPr lang="de-DE" dirty="0"/>
              <a:t>geregelt</a:t>
            </a:r>
          </a:p>
          <a:p>
            <a:r>
              <a:rPr lang="de-DE" dirty="0"/>
              <a:t>Grundsätzlich </a:t>
            </a:r>
            <a:r>
              <a:rPr lang="de-DE" b="1" dirty="0"/>
              <a:t>Territorialprinzip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CC49-E1A8-4DE3-82C7-B5CEF7F9BF5B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6B8A8F-2991-4A7E-A829-8B16BF0C51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4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Vertrag - interessant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1CD-9142-4050-B4F1-3459CB435AA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30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F765291-80DF-4DE3-B2A6-C217D99C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9" y="2276872"/>
            <a:ext cx="11688806" cy="199100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BE715DF-F9F7-47ED-8A26-6C6D77C56CC3}"/>
              </a:ext>
            </a:extLst>
          </p:cNvPr>
          <p:cNvSpPr txBox="1"/>
          <p:nvPr/>
        </p:nvSpPr>
        <p:spPr>
          <a:xfrm>
            <a:off x="3881022" y="6231445"/>
            <a:ext cx="7931980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900" dirty="0">
                <a:solidFill>
                  <a:schemeClr val="tx2"/>
                </a:solidFill>
              </a:rPr>
              <a:t>Quelle: Mustervereinbarung zum Datenschutz und zur Datensicherheit in Auftragsverhältnissen nach § 11 BDSG (Stand 28. September 2010)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437E804-7F6E-42D3-8D63-99F29FD20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3F5B5805-E21A-49D0-906D-94618163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0627937-502B-49B7-8C6D-9072886D9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IT-Recht WS17/18</a:t>
            </a:r>
          </a:p>
          <a:p>
            <a:endParaRPr lang="de-DE" dirty="0"/>
          </a:p>
          <a:p>
            <a:r>
              <a:rPr lang="de-DE" dirty="0"/>
              <a:t>Datenschutz, Auftragsverarbeitung und ADV-Vertrag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349BB6-8682-4590-BB9E-5A2A8620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015B-73B6-4A40-AB9A-844F7B609140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594C03-BE95-4035-A44D-012A0F03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70DE44-59FC-48FA-A933-7A30C14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31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101FED0-C99D-48EB-8EA3-9FBADCC6F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Zweck des Bundesdatenschutzgesetzes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82044" y="1828800"/>
            <a:ext cx="6766027" cy="43434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" indent="0" algn="ctr">
              <a:buNone/>
            </a:pPr>
            <a:r>
              <a:rPr lang="de-DE" dirty="0"/>
              <a:t>„Zweck dieses Gesetzes ist es, den Einzelnen davor zu schützen, dass er durch den Umgang mit seinen personenbezogenen Daten in seinem Persönlichkeitsrecht beeinträchtigt wird.“</a:t>
            </a:r>
          </a:p>
          <a:p>
            <a:pPr marL="45720" indent="0" algn="r">
              <a:buNone/>
            </a:pPr>
            <a:r>
              <a:rPr lang="de-DE" dirty="0">
                <a:solidFill>
                  <a:srgbClr val="FFC000"/>
                </a:solidFill>
              </a:rPr>
              <a:t>- § 1 Abs.1 BDSG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7F77-73A6-4CEF-8332-BB3222285954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228C0C-7566-4DBC-B29D-60F31A3717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Datenschutz-</a:t>
            </a:r>
            <a:br>
              <a:rPr lang="de-DE" dirty="0"/>
            </a:br>
            <a:r>
              <a:rPr lang="de-DE" dirty="0"/>
              <a:t>Grundverordnung</a:t>
            </a:r>
            <a:br>
              <a:rPr lang="de-DE" dirty="0"/>
            </a:br>
            <a:r>
              <a:rPr lang="de-DE" dirty="0"/>
              <a:t>(DSGVO)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Trat am 25. Mai 2016 in Kraft, muss aber erst bis zum </a:t>
            </a:r>
            <a:r>
              <a:rPr lang="de-DE" dirty="0">
                <a:solidFill>
                  <a:srgbClr val="FFC000"/>
                </a:solidFill>
              </a:rPr>
              <a:t>25. Mai 2018</a:t>
            </a:r>
            <a:r>
              <a:rPr lang="de-DE" dirty="0"/>
              <a:t> umgesetzt sein.</a:t>
            </a:r>
          </a:p>
          <a:p>
            <a:endParaRPr lang="de-DE" dirty="0"/>
          </a:p>
          <a:p>
            <a:r>
              <a:rPr lang="de-DE" dirty="0"/>
              <a:t>Gilt EU-weit.</a:t>
            </a:r>
          </a:p>
          <a:p>
            <a:endParaRPr lang="de-DE" dirty="0"/>
          </a:p>
          <a:p>
            <a:r>
              <a:rPr lang="de-DE" dirty="0"/>
              <a:t>Außereuropäische Unternehmen müssen sich daran halten, wenn sie:</a:t>
            </a:r>
          </a:p>
          <a:p>
            <a:pPr lvl="1"/>
            <a:r>
              <a:rPr lang="de-DE" dirty="0"/>
              <a:t>Mit personenbezogenen Daten von EU-Bürgern arbeiten.</a:t>
            </a:r>
          </a:p>
          <a:p>
            <a:pPr lvl="1"/>
            <a:r>
              <a:rPr lang="de-DE" dirty="0"/>
              <a:t>Eine Niederlassung in der EU haben.</a:t>
            </a:r>
          </a:p>
          <a:p>
            <a:pPr marL="27432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C27C-D3D3-42EB-BEE7-B2ADC991F62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2D35CB-1DAF-4E6E-B0EF-8CC789D94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1D276-D6F1-4B9B-B2F5-8180611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751C-F061-479E-9491-BC7F781151A2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320D1-4B20-4E88-9B4B-B4572D6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8AED0-DA10-425D-AABA-AB78FE1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87" y="-34566"/>
            <a:ext cx="9793088" cy="60718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BBA6ED6-3842-468F-B335-793BEE88C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 des BDSG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Muss komplett überarbeitet werden.</a:t>
            </a:r>
          </a:p>
          <a:p>
            <a:r>
              <a:rPr lang="de-DE" dirty="0"/>
              <a:t>Existiert parallel zu der DSGVO.</a:t>
            </a:r>
          </a:p>
          <a:p>
            <a:r>
              <a:rPr lang="de-DE" dirty="0"/>
              <a:t>DSGVO ist dem BDSG übergeordnet.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DSAnpUG</a:t>
            </a:r>
            <a:r>
              <a:rPr lang="de-DE" dirty="0">
                <a:sym typeface="Wingdings" panose="05000000000000000000" pitchFamily="2" charset="2"/>
              </a:rPr>
              <a:t>-EU (Datenschutz-</a:t>
            </a:r>
            <a:r>
              <a:rPr lang="de-DE" dirty="0" err="1">
                <a:sym typeface="Wingdings" panose="05000000000000000000" pitchFamily="2" charset="2"/>
              </a:rPr>
              <a:t>Anpassungs</a:t>
            </a:r>
            <a:r>
              <a:rPr lang="de-DE" dirty="0">
                <a:sym typeface="Wingdings" panose="05000000000000000000" pitchFamily="2" charset="2"/>
              </a:rPr>
              <a:t> und Umsetzungsgesetz EU)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Wurde am 30.6.2017 verabschiedet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BDSG  BDSG-neu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8AA1-A7D5-4499-AE65-7BB91C44543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52600B-35C9-4940-82DC-D9F3164D2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Auftragsverarbeitung </a:t>
            </a:r>
            <a:br>
              <a:rPr lang="de-DE" dirty="0"/>
            </a:br>
            <a:r>
              <a:rPr lang="de-DE" dirty="0"/>
              <a:t>nach DSGVO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Datenverarbeitung auch außerhalb der EU[</a:t>
            </a:r>
            <a:r>
              <a:rPr lang="de-DE" dirty="0">
                <a:solidFill>
                  <a:srgbClr val="FFC000"/>
                </a:solidFill>
              </a:rPr>
              <a:t>Art. 3 EU-DSGVO</a:t>
            </a:r>
            <a:r>
              <a:rPr lang="de-DE" dirty="0"/>
              <a:t>]</a:t>
            </a:r>
          </a:p>
          <a:p>
            <a:r>
              <a:rPr lang="de-DE" dirty="0"/>
              <a:t>Auftragsverarbeiter kann haftbar gemacht werden[</a:t>
            </a:r>
            <a:r>
              <a:rPr lang="de-DE" dirty="0">
                <a:solidFill>
                  <a:srgbClr val="FFC000"/>
                </a:solidFill>
              </a:rPr>
              <a:t>Art. 28 Abs. 10 EU-DSGVO</a:t>
            </a:r>
            <a:r>
              <a:rPr lang="de-DE" dirty="0"/>
              <a:t>]</a:t>
            </a:r>
          </a:p>
          <a:p>
            <a:r>
              <a:rPr lang="de-DE" dirty="0"/>
              <a:t>Schärfere Haftungsregeln[</a:t>
            </a:r>
            <a:r>
              <a:rPr lang="de-DE" dirty="0">
                <a:solidFill>
                  <a:srgbClr val="FFC000"/>
                </a:solidFill>
              </a:rPr>
              <a:t>Art 82 EU-DSGVO</a:t>
            </a:r>
            <a:r>
              <a:rPr lang="de-DE" dirty="0"/>
              <a:t>]</a:t>
            </a:r>
          </a:p>
          <a:p>
            <a:r>
              <a:rPr lang="de-DE" dirty="0"/>
              <a:t>Auftragsverarbeiter müssen nun ein Verzeichnis über die Verarbeitungstätigkeiten führen[</a:t>
            </a:r>
            <a:r>
              <a:rPr lang="de-DE" dirty="0">
                <a:solidFill>
                  <a:srgbClr val="FFC000"/>
                </a:solidFill>
              </a:rPr>
              <a:t>Art. 30 Abs. 2 DSGVO</a:t>
            </a:r>
            <a:r>
              <a:rPr lang="de-DE" dirty="0"/>
              <a:t>]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8F4F-E9F7-4BC4-9CDB-FD4BAE9D5A2D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9038AD-A2B4-41D3-B6A5-DCEF1262C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1268761"/>
            <a:ext cx="9753600" cy="4104456"/>
          </a:xfrm>
        </p:spPr>
        <p:txBody>
          <a:bodyPr anchor="ctr"/>
          <a:lstStyle/>
          <a:p>
            <a:r>
              <a:rPr lang="de-DE" dirty="0"/>
              <a:t>Auftragsdatenverarbeitung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7ED32-DB6B-473D-8E48-52B3CC4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EDD3-B7F4-488A-AFBB-0893A37960BA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EE51-795E-4DBA-B584-6F26657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Ayana, Gorden Kappenberg, Nikita Schewtschuk, Marvin Runge                                                 IT-Recht WS17/18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9CD9B-7A56-4745-8866-1F0F0A6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968417-76CB-4942-8CA4-CCE1D99BB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1165</Words>
  <Application>Microsoft Office PowerPoint</Application>
  <PresentationFormat>Benutzerdefiniert</PresentationFormat>
  <Paragraphs>283</Paragraphs>
  <Slides>31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</vt:lpstr>
      <vt:lpstr>Continental_Europe_16x9</vt:lpstr>
      <vt:lpstr>Auftragsverarbeitung</vt:lpstr>
      <vt:lpstr>Inhalt des Vortrags</vt:lpstr>
      <vt:lpstr>Aktuelle Gesetzgebung: Bundesdatenschutzgesetz (BDSG)</vt:lpstr>
      <vt:lpstr>Zweck des Bundesdatenschutzgesetzes</vt:lpstr>
      <vt:lpstr>Datenschutz- Grundverordnung (DSGVO)</vt:lpstr>
      <vt:lpstr>PowerPoint-Präsentation</vt:lpstr>
      <vt:lpstr>Zukunft des BDSG</vt:lpstr>
      <vt:lpstr>Auftragsverarbeitung  nach DSGVO</vt:lpstr>
      <vt:lpstr>Auftragsdatenverarbeitung</vt:lpstr>
      <vt:lpstr>Auftragsdatenverarbeitung  nach BDSG §11</vt:lpstr>
      <vt:lpstr>Inhalt des Vertrags</vt:lpstr>
      <vt:lpstr>Maßnahmen</vt:lpstr>
      <vt:lpstr>Vorgegebene Maßnahmen</vt:lpstr>
      <vt:lpstr>Pflichten &amp; Vorgaben</vt:lpstr>
      <vt:lpstr>Pflichten &amp; Vorgaben</vt:lpstr>
      <vt:lpstr>Kriterien</vt:lpstr>
      <vt:lpstr>Haftung</vt:lpstr>
      <vt:lpstr>BDSG - Begriffserklärung</vt:lpstr>
      <vt:lpstr>Haftung BDSG</vt:lpstr>
      <vt:lpstr>Haftung BDSG</vt:lpstr>
      <vt:lpstr>Haftung BDSG</vt:lpstr>
      <vt:lpstr>DS-GVO - Begriffserklärung</vt:lpstr>
      <vt:lpstr>Haftung DS-GVO</vt:lpstr>
      <vt:lpstr>Haftung DS-GVO</vt:lpstr>
      <vt:lpstr>Haftung DS-GVO</vt:lpstr>
      <vt:lpstr>Der Vertrag</vt:lpstr>
      <vt:lpstr>Der Vertrag</vt:lpstr>
      <vt:lpstr>Der Vertrag - inhalt</vt:lpstr>
      <vt:lpstr>Der VERTRAG – Was ist zu beachten</vt:lpstr>
      <vt:lpstr>Der Vertrag - interessant</vt:lpstr>
      <vt:lpstr>Vielen Dank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2018-02-25T17:30:09Z</dcterms:created>
  <dcterms:modified xsi:type="dcterms:W3CDTF">2018-02-27T21:56:37Z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