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3" r:id="rId3"/>
    <p:sldId id="264" r:id="rId4"/>
    <p:sldId id="265" r:id="rId5"/>
    <p:sldId id="266" r:id="rId6"/>
    <p:sldId id="271" r:id="rId7"/>
    <p:sldId id="272" r:id="rId8"/>
    <p:sldId id="273" r:id="rId9"/>
    <p:sldId id="27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>
      <p:cViewPr varScale="1">
        <p:scale>
          <a:sx n="60" d="100"/>
          <a:sy n="60" d="100"/>
        </p:scale>
        <p:origin x="96" y="126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27.02.2018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27.02.2018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3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3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3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808412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2343-8575-4DEC-ABE7-9907ED947A8E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730C-C80A-4D3B-A3DF-5E7F68893F61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B8EF-940F-41B8-A0E2-06FC334F1399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D93-DBBC-44C7-8830-0E5FE853C076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76C-E5CE-435A-AA67-F9822A810B31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103-6B17-499D-8CCB-991F4710F09F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46F3-4DA9-4793-A2F0-C19B77E73823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82E1-D220-42B8-8AE6-CD78481DE9E7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2845-E68F-4C67-A579-1F4842AFBEC8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D35-A3BF-4086-8D16-5FB8CE50B4FE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964C76B-93AA-4821-B258-FC034F1447BC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1268761"/>
            <a:ext cx="9753600" cy="4104456"/>
          </a:xfrm>
        </p:spPr>
        <p:txBody>
          <a:bodyPr anchor="ctr"/>
          <a:lstStyle/>
          <a:p>
            <a:r>
              <a:rPr lang="de-DE" dirty="0"/>
              <a:t>Auftragsdatenverarbeitung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7ED32-DB6B-473D-8E48-52B3CC46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164C-B2AB-4B4F-9E53-584FE7504724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3EE51-795E-4DBA-B584-6F26657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9CD9B-7A56-4745-8866-1F0F0A6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Auftragsdatenverarbeitung nach BDSG §11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1233279" y="1916832"/>
            <a:ext cx="9737934" cy="4255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de-DE" b="1" dirty="0"/>
              <a:t>personenbezogene Daten </a:t>
            </a:r>
            <a:r>
              <a:rPr lang="de-DE" dirty="0"/>
              <a:t>eines Auftraggebers werden von einem Auftragnehmer erhoben, verarbeitet oder genutzt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de-DE" b="1" dirty="0"/>
              <a:t>Outsourcing</a:t>
            </a:r>
            <a:r>
              <a:rPr lang="de-DE" dirty="0"/>
              <a:t> der Personalverwaltung eines Unternehmens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de-DE" b="1" dirty="0"/>
              <a:t>schriftlicher Vertrag</a:t>
            </a:r>
            <a:r>
              <a:rPr lang="de-DE" dirty="0"/>
              <a:t> (Auftragsdatenverarbeitungsvertrag)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B57A7-D07B-499E-AABF-B6E98DB0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10DC-9FE0-4791-AA7D-4EB6EA0220AF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60C995-277F-4A14-A23E-9FBC1F04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80854-BB7D-418F-B60A-C6B90A9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des Vertrags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1217613" y="1916832"/>
            <a:ext cx="9753599" cy="4255367"/>
          </a:xfrm>
        </p:spPr>
        <p:txBody>
          <a:bodyPr>
            <a:normAutofit/>
          </a:bodyPr>
          <a:lstStyle/>
          <a:p>
            <a:r>
              <a:rPr lang="de-DE" sz="2800" dirty="0"/>
              <a:t>Dauer des Auftrags </a:t>
            </a:r>
          </a:p>
          <a:p>
            <a:r>
              <a:rPr lang="de-DE" sz="2800" dirty="0"/>
              <a:t>Gegenstand</a:t>
            </a:r>
          </a:p>
          <a:p>
            <a:r>
              <a:rPr lang="de-DE" sz="2800" dirty="0"/>
              <a:t>Umfang</a:t>
            </a:r>
          </a:p>
          <a:p>
            <a:r>
              <a:rPr lang="de-DE" sz="2800" dirty="0"/>
              <a:t>Art </a:t>
            </a:r>
          </a:p>
          <a:p>
            <a:r>
              <a:rPr lang="de-DE" sz="2800" dirty="0"/>
              <a:t>Zweck </a:t>
            </a:r>
          </a:p>
          <a:p>
            <a:r>
              <a:rPr lang="de-DE" sz="2800" dirty="0"/>
              <a:t>Geheimhaltung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1D276-D6F1-4B9B-B2F5-81806117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B03-5E8A-487C-9459-E6CC0D78575A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B320D1-4B20-4E88-9B4B-B4572D6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A8AED0-DA10-425D-AABA-AB78FE16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Maßnahmen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3E5D-A7E3-404A-AB4E-3E0AB5E2DCC7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386F6657-48DC-414A-A32F-186513AA216E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9753599" cy="425536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Maßnahmen entsprechend des Schutzzwecks</a:t>
            </a:r>
          </a:p>
          <a:p>
            <a:r>
              <a:rPr lang="de-DE" sz="2800" dirty="0"/>
              <a:t>Technische Maßnahmen</a:t>
            </a:r>
          </a:p>
          <a:p>
            <a:pPr lvl="1"/>
            <a:r>
              <a:rPr lang="de-DE" sz="2400" dirty="0"/>
              <a:t>Physische Schutzversuche</a:t>
            </a:r>
          </a:p>
          <a:p>
            <a:pPr lvl="1"/>
            <a:r>
              <a:rPr lang="de-DE" sz="2400" dirty="0"/>
              <a:t>Soft- und Hardware</a:t>
            </a:r>
          </a:p>
          <a:p>
            <a:r>
              <a:rPr lang="de-DE" sz="2800" dirty="0"/>
              <a:t>Organisatorische Maßnahmen</a:t>
            </a:r>
          </a:p>
          <a:p>
            <a:pPr lvl="1"/>
            <a:r>
              <a:rPr lang="de-DE" sz="2400" dirty="0"/>
              <a:t>Vorgehens- &amp; Verfahrensweisen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Vorgegebene Maßnahmen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3E5D-A7E3-404A-AB4E-3E0AB5E2DCC7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7612" y="6448427"/>
            <a:ext cx="6638176" cy="180974"/>
          </a:xfrm>
        </p:spPr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386F6657-48DC-414A-A32F-186513AA216E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4876799" cy="374441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500"/>
              </a:lnSpc>
            </a:pPr>
            <a:r>
              <a:rPr lang="de-DE" sz="2800" b="1" dirty="0"/>
              <a:t>Vertraulichkeit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Zutrittskontrolle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Zugangskontrolle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Zugriffskontrolle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Trennungsgebot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Auftragskontrolle</a:t>
            </a:r>
          </a:p>
          <a:p>
            <a:pPr lvl="1">
              <a:lnSpc>
                <a:spcPts val="3500"/>
              </a:lnSpc>
            </a:pPr>
            <a:endParaRPr lang="de-DE" sz="2800" dirty="0"/>
          </a:p>
          <a:p>
            <a:pPr marL="45720" indent="0">
              <a:lnSpc>
                <a:spcPts val="3500"/>
              </a:lnSpc>
              <a:buNone/>
            </a:pPr>
            <a:endParaRPr lang="de-DE" sz="2800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5332779D-8BAE-40FE-AE65-A0AE462BE4B6}"/>
              </a:ext>
            </a:extLst>
          </p:cNvPr>
          <p:cNvSpPr txBox="1">
            <a:spLocks/>
          </p:cNvSpPr>
          <p:nvPr/>
        </p:nvSpPr>
        <p:spPr>
          <a:xfrm>
            <a:off x="6094413" y="1916832"/>
            <a:ext cx="4876799" cy="374441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500"/>
              </a:lnSpc>
            </a:pPr>
            <a:r>
              <a:rPr lang="de-DE" sz="2800" b="1" dirty="0"/>
              <a:t>Integrität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Weitergabekontrolle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Eingabekontrolle</a:t>
            </a:r>
          </a:p>
          <a:p>
            <a:pPr lvl="1">
              <a:lnSpc>
                <a:spcPts val="3500"/>
              </a:lnSpc>
            </a:pPr>
            <a:r>
              <a:rPr lang="de-DE" sz="2800" b="1" dirty="0"/>
              <a:t>Verfügbarkeit</a:t>
            </a:r>
          </a:p>
          <a:p>
            <a:pPr lvl="2">
              <a:lnSpc>
                <a:spcPts val="3500"/>
              </a:lnSpc>
            </a:pPr>
            <a:r>
              <a:rPr lang="de-DE" sz="2400" dirty="0"/>
              <a:t>Verfügbarkeitskontrolle</a:t>
            </a:r>
          </a:p>
        </p:txBody>
      </p:sp>
    </p:spTree>
    <p:extLst>
      <p:ext uri="{BB962C8B-B14F-4D97-AF65-F5344CB8AC3E}">
        <p14:creationId xmlns:p14="http://schemas.microsoft.com/office/powerpoint/2010/main" val="355860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 &amp; Vorgaben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3E5D-A7E3-404A-AB4E-3E0AB5E2DCC7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386F6657-48DC-414A-A32F-186513AA216E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9753599" cy="425536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de-DE" sz="2400" dirty="0"/>
              <a:t>Ungültiger Vertrag </a:t>
            </a:r>
            <a:r>
              <a:rPr lang="de-DE" sz="2400" dirty="0">
                <a:sym typeface="Wingdings" panose="05000000000000000000" pitchFamily="2" charset="2"/>
              </a:rPr>
              <a:t> Auftraggeber ordnungswidrig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Änderungen pers. Daten  Zustimmung des Auftraggebers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Datengeheimnis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Sonderfälle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Kontrollrechte des Auftraggebers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Verstöße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 &amp; Vorgaben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3E5D-A7E3-404A-AB4E-3E0AB5E2DCC7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386F6657-48DC-414A-A32F-186513AA216E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9753599" cy="425536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de-DE" sz="2400" dirty="0"/>
              <a:t>Umfang der Weisungsbefugnisse</a:t>
            </a:r>
          </a:p>
          <a:p>
            <a:pPr lvl="1">
              <a:lnSpc>
                <a:spcPct val="150000"/>
              </a:lnSpc>
            </a:pPr>
            <a:r>
              <a:rPr lang="de-DE" sz="2400" dirty="0"/>
              <a:t>Beendigung des Auftrags</a:t>
            </a:r>
            <a:endParaRPr lang="de-DE" sz="24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Pflicht des Auftragnehmers auf Vertragsfehler hinzuweisen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Geltungsbereich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64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Kriterien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DFDD3-4F37-4207-9295-9D5D84E4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3E5D-A7E3-404A-AB4E-3E0AB5E2DCC7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C33D6A-21BE-47EC-95B1-B963D40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7612" y="6448427"/>
            <a:ext cx="6638176" cy="180974"/>
          </a:xfrm>
        </p:spPr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E7B3D9-A03F-4A00-9637-1C417B2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8</a:t>
            </a:fld>
            <a:endParaRPr lang="de-DE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FF6B7439-EDB8-473C-A76F-8B0456673982}"/>
              </a:ext>
            </a:extLst>
          </p:cNvPr>
          <p:cNvSpPr txBox="1">
            <a:spLocks/>
          </p:cNvSpPr>
          <p:nvPr/>
        </p:nvSpPr>
        <p:spPr>
          <a:xfrm>
            <a:off x="1217613" y="1916832"/>
            <a:ext cx="9753599" cy="425536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Kriterienkataloge</a:t>
            </a:r>
          </a:p>
          <a:p>
            <a:pPr lvl="1">
              <a:lnSpc>
                <a:spcPct val="150000"/>
              </a:lnSpc>
            </a:pPr>
            <a:r>
              <a:rPr lang="de-DE" sz="2400" dirty="0"/>
              <a:t>Entscheidungsbefugnis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Informierungspflicht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Keine vertragliche Beziehung vom AN zu Betroffenen</a:t>
            </a:r>
          </a:p>
          <a:p>
            <a:pPr lvl="1">
              <a:lnSpc>
                <a:spcPct val="150000"/>
              </a:lnSpc>
            </a:pPr>
            <a:r>
              <a:rPr lang="de-DE" sz="2400" dirty="0">
                <a:sym typeface="Wingdings" panose="05000000000000000000" pitchFamily="2" charset="2"/>
              </a:rPr>
              <a:t>ADV vs. Funktionsübertragung</a:t>
            </a:r>
          </a:p>
          <a:p>
            <a:pPr lvl="1"/>
            <a:endParaRPr lang="de-DE" sz="2400" dirty="0"/>
          </a:p>
          <a:p>
            <a:pPr lvl="1"/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35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201</Words>
  <Application>Microsoft Office PowerPoint</Application>
  <PresentationFormat>Benutzerdefiniert</PresentationFormat>
  <Paragraphs>83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Continental_Europe_16x9</vt:lpstr>
      <vt:lpstr>Auftragsdatenverarbeitung</vt:lpstr>
      <vt:lpstr>Auftragsdatenverarbeitung nach BDSG §11</vt:lpstr>
      <vt:lpstr>Inhalt des Vertrags</vt:lpstr>
      <vt:lpstr>Maßnahmen</vt:lpstr>
      <vt:lpstr>Vorgegebene Maßnahmen</vt:lpstr>
      <vt:lpstr>Pflichten &amp; Vorgaben</vt:lpstr>
      <vt:lpstr>Pflichten &amp; Vorgaben</vt:lpstr>
      <vt:lpstr>Kriterien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2018-02-25T17:30:09Z</dcterms:created>
  <dcterms:modified xsi:type="dcterms:W3CDTF">2018-02-27T19:32:21Z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