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4" r:id="rId3"/>
    <p:sldId id="272" r:id="rId4"/>
    <p:sldId id="266" r:id="rId5"/>
    <p:sldId id="265" r:id="rId6"/>
    <p:sldId id="271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 varScale="1">
        <p:scale>
          <a:sx n="82" d="100"/>
          <a:sy n="82" d="100"/>
        </p:scale>
        <p:origin x="114" y="43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2343-8575-4DEC-ABE7-9907ED947A8E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730C-C80A-4D3B-A3DF-5E7F68893F6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D93-DBBC-44C7-8830-0E5FE853C076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76C-E5CE-435A-AA67-F9822A810B3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103-6B17-499D-8CCB-991F4710F09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6F3-4DA9-4793-A2F0-C19B77E73823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82E1-D220-42B8-8AE6-CD78481DE9E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2845-E68F-4C67-A579-1F4842AFBEC8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D35-A3BF-4086-8D16-5FB8CE50B4FE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64C76B-93AA-4821-B258-FC034F1447BC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Aktuelle Gesetzgebung:</a:t>
            </a:r>
            <a:br>
              <a:rPr lang="de-DE" dirty="0" smtClean="0"/>
            </a:br>
            <a:r>
              <a:rPr lang="de-DE" dirty="0" smtClean="0"/>
              <a:t>Bundesdatenschutzgesetz (BDSG)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Trat am </a:t>
            </a:r>
            <a:r>
              <a:rPr lang="de-DE" dirty="0" smtClean="0">
                <a:solidFill>
                  <a:srgbClr val="FFC000"/>
                </a:solidFill>
              </a:rPr>
              <a:t>1. Januar 1978 </a:t>
            </a:r>
            <a:r>
              <a:rPr lang="de-DE" dirty="0" smtClean="0"/>
              <a:t>in Kraft.</a:t>
            </a:r>
          </a:p>
          <a:p>
            <a:r>
              <a:rPr lang="de-DE" dirty="0" smtClean="0"/>
              <a:t>Gilt Deutschlandweit.</a:t>
            </a:r>
          </a:p>
          <a:p>
            <a:r>
              <a:rPr lang="de-DE" dirty="0" smtClean="0"/>
              <a:t>Auftragsverarbeitung wird in </a:t>
            </a:r>
            <a:r>
              <a:rPr lang="de-DE" dirty="0" smtClean="0">
                <a:solidFill>
                  <a:srgbClr val="FFC000"/>
                </a:solidFill>
              </a:rPr>
              <a:t>§ 11 BDSG </a:t>
            </a:r>
            <a:r>
              <a:rPr lang="de-DE" dirty="0" smtClean="0"/>
              <a:t>geregelt</a:t>
            </a:r>
          </a:p>
          <a:p>
            <a:r>
              <a:rPr lang="de-DE" dirty="0" smtClean="0"/>
              <a:t>Grundsätzlich </a:t>
            </a:r>
            <a:r>
              <a:rPr lang="de-DE" b="1" dirty="0" smtClean="0"/>
              <a:t>Territorialprinzip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Zweck des Bundesdatenschutzgesetzes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2044" y="1828800"/>
            <a:ext cx="6766027" cy="4343400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45720" indent="0" algn="ctr">
              <a:buNone/>
            </a:pPr>
            <a:r>
              <a:rPr lang="de-DE" dirty="0"/>
              <a:t>„Zweck dieses Gesetzes ist es, den Einzelnen davor zu schützen, dass er durch den Umgang mit seinen personenbezogenen Daten in seinem Persönlichkeitsrecht beeinträchtigt wird</a:t>
            </a:r>
            <a:r>
              <a:rPr lang="de-DE" dirty="0" smtClean="0"/>
              <a:t>.“</a:t>
            </a:r>
          </a:p>
          <a:p>
            <a:pPr marL="45720" indent="0" algn="r">
              <a:buNone/>
            </a:pPr>
            <a:r>
              <a:rPr lang="de-DE" dirty="0" smtClean="0">
                <a:solidFill>
                  <a:srgbClr val="FFC000"/>
                </a:solidFill>
              </a:rPr>
              <a:t>- § 1 Abs.1 </a:t>
            </a:r>
            <a:r>
              <a:rPr lang="de-DE" dirty="0">
                <a:solidFill>
                  <a:srgbClr val="FFC000"/>
                </a:solidFill>
              </a:rPr>
              <a:t>BDSG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2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Datenschutz-</a:t>
            </a:r>
            <a:r>
              <a:rPr lang="de-DE" dirty="0"/>
              <a:t>G</a:t>
            </a:r>
            <a:r>
              <a:rPr lang="de-DE" dirty="0" smtClean="0"/>
              <a:t>rundverordnung</a:t>
            </a:r>
            <a:br>
              <a:rPr lang="de-DE" dirty="0" smtClean="0"/>
            </a:br>
            <a:r>
              <a:rPr lang="de-DE" dirty="0" smtClean="0"/>
              <a:t>(DSGVO)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Trat am 25. Mai 2016 in Kraft, muss aber erst bis zum </a:t>
            </a:r>
            <a:r>
              <a:rPr lang="de-DE" dirty="0" smtClean="0">
                <a:solidFill>
                  <a:srgbClr val="FFC000"/>
                </a:solidFill>
              </a:rPr>
              <a:t>25. Mai 2018</a:t>
            </a:r>
            <a:r>
              <a:rPr lang="de-DE" dirty="0" smtClean="0"/>
              <a:t> umgesetzt sein.</a:t>
            </a:r>
          </a:p>
          <a:p>
            <a:endParaRPr lang="de-DE" dirty="0" smtClean="0"/>
          </a:p>
          <a:p>
            <a:r>
              <a:rPr lang="de-DE" dirty="0" smtClean="0"/>
              <a:t>Gilt EU-weit.</a:t>
            </a:r>
          </a:p>
          <a:p>
            <a:endParaRPr lang="de-DE" dirty="0" smtClean="0"/>
          </a:p>
          <a:p>
            <a:r>
              <a:rPr lang="de-DE" dirty="0" smtClean="0"/>
              <a:t>Außereuropäische Unternehmen müssen sich daran halten, wenn sie:</a:t>
            </a:r>
          </a:p>
          <a:p>
            <a:pPr lvl="1"/>
            <a:r>
              <a:rPr lang="de-DE" dirty="0" smtClean="0"/>
              <a:t>Mit personenbezogenen Daten von EU-Bürgern arbeiten.</a:t>
            </a:r>
          </a:p>
          <a:p>
            <a:pPr lvl="1"/>
            <a:r>
              <a:rPr lang="de-DE" dirty="0" smtClean="0"/>
              <a:t>Eine Niederlassung in der EU haben.</a:t>
            </a:r>
          </a:p>
          <a:p>
            <a:pPr marL="27432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B03-5E8A-487C-9459-E6CC0D78575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7" y="-34566"/>
            <a:ext cx="9793088" cy="60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Zukunft des BDSG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Muss </a:t>
            </a:r>
            <a:r>
              <a:rPr lang="de-DE" dirty="0" err="1" smtClean="0"/>
              <a:t>kompett</a:t>
            </a:r>
            <a:r>
              <a:rPr lang="de-DE" dirty="0" smtClean="0"/>
              <a:t> überarbeitet werden.</a:t>
            </a:r>
          </a:p>
          <a:p>
            <a:r>
              <a:rPr lang="de-DE" dirty="0" smtClean="0"/>
              <a:t>Existiert parallel zu der DSGVO.</a:t>
            </a:r>
          </a:p>
          <a:p>
            <a:r>
              <a:rPr lang="de-DE" dirty="0" smtClean="0"/>
              <a:t>DSGVO ist dem BDSG übergeordnet.</a:t>
            </a:r>
          </a:p>
          <a:p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DSAnpUG</a:t>
            </a:r>
            <a:r>
              <a:rPr lang="de-DE" dirty="0" smtClean="0">
                <a:sym typeface="Wingdings" panose="05000000000000000000" pitchFamily="2" charset="2"/>
              </a:rPr>
              <a:t>-EU (Datenschutz-</a:t>
            </a:r>
            <a:r>
              <a:rPr lang="de-DE" dirty="0" err="1" smtClean="0">
                <a:sym typeface="Wingdings" panose="05000000000000000000" pitchFamily="2" charset="2"/>
              </a:rPr>
              <a:t>Anpassungs</a:t>
            </a:r>
            <a:r>
              <a:rPr lang="de-DE" dirty="0" smtClean="0">
                <a:sym typeface="Wingdings" panose="05000000000000000000" pitchFamily="2" charset="2"/>
              </a:rPr>
              <a:t> und Umsetzungsgesetz EU)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Wurde am 30.6.2017 verabschiedet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BDSG  BDSG-neu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82E1-D220-42B8-8AE6-CD78481DE9E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Denis, Gorden, Nik, 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6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Auftragsverarbeitung </a:t>
            </a:r>
            <a:br>
              <a:rPr lang="de-DE" dirty="0" smtClean="0"/>
            </a:br>
            <a:r>
              <a:rPr lang="de-DE" dirty="0" smtClean="0"/>
              <a:t>nach DSGVO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Datenverarbeitung </a:t>
            </a:r>
            <a:r>
              <a:rPr lang="de-DE" dirty="0" smtClean="0"/>
              <a:t>auch </a:t>
            </a:r>
            <a:r>
              <a:rPr lang="de-DE" dirty="0"/>
              <a:t>außerhalb </a:t>
            </a:r>
            <a:r>
              <a:rPr lang="de-DE" dirty="0" smtClean="0"/>
              <a:t>der EU[</a:t>
            </a:r>
            <a:r>
              <a:rPr lang="de-DE" dirty="0" smtClean="0">
                <a:solidFill>
                  <a:srgbClr val="FFC000"/>
                </a:solidFill>
              </a:rPr>
              <a:t>Art</a:t>
            </a:r>
            <a:r>
              <a:rPr lang="de-DE" dirty="0">
                <a:solidFill>
                  <a:srgbClr val="FFC000"/>
                </a:solidFill>
              </a:rPr>
              <a:t>. 3 </a:t>
            </a:r>
            <a:r>
              <a:rPr lang="de-DE" dirty="0" smtClean="0">
                <a:solidFill>
                  <a:srgbClr val="FFC000"/>
                </a:solidFill>
              </a:rPr>
              <a:t>EU-DSGVO</a:t>
            </a:r>
            <a:r>
              <a:rPr lang="de-DE" dirty="0" smtClean="0"/>
              <a:t>]</a:t>
            </a:r>
          </a:p>
          <a:p>
            <a:r>
              <a:rPr lang="de-DE" dirty="0" err="1" smtClean="0"/>
              <a:t>Auftragsverarbeiter</a:t>
            </a:r>
            <a:r>
              <a:rPr lang="de-DE" dirty="0" smtClean="0"/>
              <a:t> kann haftbar gemacht werden[</a:t>
            </a:r>
            <a:r>
              <a:rPr lang="de-DE" dirty="0" smtClean="0">
                <a:solidFill>
                  <a:srgbClr val="FFC000"/>
                </a:solidFill>
              </a:rPr>
              <a:t>Art</a:t>
            </a:r>
            <a:r>
              <a:rPr lang="de-DE" dirty="0">
                <a:solidFill>
                  <a:srgbClr val="FFC000"/>
                </a:solidFill>
              </a:rPr>
              <a:t>. 28 Abs. 10 </a:t>
            </a:r>
            <a:r>
              <a:rPr lang="de-DE" dirty="0" smtClean="0">
                <a:solidFill>
                  <a:srgbClr val="FFC000"/>
                </a:solidFill>
              </a:rPr>
              <a:t>EU-DSGVO</a:t>
            </a:r>
            <a:r>
              <a:rPr lang="de-DE" dirty="0" smtClean="0"/>
              <a:t>]</a:t>
            </a:r>
          </a:p>
          <a:p>
            <a:r>
              <a:rPr lang="de-DE" dirty="0" smtClean="0"/>
              <a:t>Schärfere Haftungsregeln[</a:t>
            </a:r>
            <a:r>
              <a:rPr lang="de-DE" dirty="0">
                <a:solidFill>
                  <a:srgbClr val="FFC000"/>
                </a:solidFill>
              </a:rPr>
              <a:t>Art 82 </a:t>
            </a:r>
            <a:r>
              <a:rPr lang="de-DE" dirty="0" smtClean="0">
                <a:solidFill>
                  <a:srgbClr val="FFC000"/>
                </a:solidFill>
              </a:rPr>
              <a:t>EU-DSGVO</a:t>
            </a:r>
            <a:r>
              <a:rPr lang="de-DE" dirty="0" smtClean="0"/>
              <a:t>]</a:t>
            </a:r>
          </a:p>
          <a:p>
            <a:r>
              <a:rPr lang="de-DE" dirty="0" err="1" smtClean="0"/>
              <a:t>Auftragsverarbeiter</a:t>
            </a:r>
            <a:r>
              <a:rPr lang="de-DE" dirty="0" smtClean="0"/>
              <a:t> müssen nun ein </a:t>
            </a:r>
            <a:r>
              <a:rPr lang="de-DE" dirty="0"/>
              <a:t>Verzeichnis über die Verarbeitungstätigkeiten führen[</a:t>
            </a:r>
            <a:r>
              <a:rPr lang="de-DE" dirty="0">
                <a:solidFill>
                  <a:srgbClr val="FFC000"/>
                </a:solidFill>
              </a:rPr>
              <a:t>Art. 30 Abs. 2 </a:t>
            </a:r>
            <a:r>
              <a:rPr lang="de-DE" dirty="0" smtClean="0">
                <a:solidFill>
                  <a:srgbClr val="FFC000"/>
                </a:solidFill>
              </a:rPr>
              <a:t>DSGVO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0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244</Words>
  <Application>Microsoft Office PowerPoint</Application>
  <PresentationFormat>Benutzerdefiniert</PresentationFormat>
  <Paragraphs>53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Continental_Europe_16x9</vt:lpstr>
      <vt:lpstr>Aktuelle Gesetzgebung: Bundesdatenschutzgesetz (BDSG)</vt:lpstr>
      <vt:lpstr>Zweck des Bundesdatenschutzgesetzes</vt:lpstr>
      <vt:lpstr>Datenschutz-Grundverordnung (DSGVO)</vt:lpstr>
      <vt:lpstr>PowerPoint-Präsentation</vt:lpstr>
      <vt:lpstr>Zukunft des BDSG</vt:lpstr>
      <vt:lpstr>Auftragsverarbeitung  nach DSGVO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2018-02-25T17:30:09Z</dcterms:created>
  <dcterms:modified xsi:type="dcterms:W3CDTF">2018-02-27T18:49:34Z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