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78E8-EE6E-30B8-797B-A9F601005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6430C2-9103-2458-63D5-F53F184CF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3067D-1A94-6ED1-E23F-25B4AAFE1A2F}"/>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6C4A6FC4-EAC9-16DC-6023-23411EBCC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A8D7A6-C7B1-C3D4-06FC-2BEDA9BB0B4C}"/>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64413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4CEF-A316-6BE3-4525-9A9EA0C79D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1B7BD-3805-5327-F836-C1EC1A6A2C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14C71-A72C-7862-EEED-9E67AEE93FEE}"/>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CE158545-2D5C-7CF7-A8AB-B7A34E96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E4385-0F60-99EA-8AC9-9542D5DAF71B}"/>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253182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2D433-4C6E-6E57-EAA8-4D956C766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9474D-0BB4-E2F3-4B3A-2BB4605EC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669B4-E16A-3271-E05D-467B1E180A10}"/>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C9AD3BEB-1C7E-A0BB-4F90-68324CC7B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6BC52-0034-46A4-670B-F8E28D18D9B0}"/>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165268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AFB1-743E-059A-83C8-8DFDFFBB0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E88D23-F2AF-C140-19BF-FD08AC412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BA6E7-FE80-B6F9-38AB-3A3C5EBACCF8}"/>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686AFD19-75B4-C428-84F7-A7BCDCE1B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F8855-057A-B5E2-A0EC-7BBF2A85D9FC}"/>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83096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5BD4-D19C-793C-602E-8CD5EABCB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0B098-1B62-AC6B-787C-9ECFD06B53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F1C6A-4A7A-D964-DDB8-3B82C8CDE390}"/>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1F53AC54-AC66-DA65-5590-CD3A828D3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70F05-A479-25DD-BBF3-8DAB7C4B28A8}"/>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348675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2024-A728-EDB2-2934-12E22E6FE9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2F672D-3CA5-E9C0-6DBD-7D64C02DF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B72C1D-3444-C689-0D8A-891E688A4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D99F07-6F66-715A-F227-611AE8F616F9}"/>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6" name="Footer Placeholder 5">
            <a:extLst>
              <a:ext uri="{FF2B5EF4-FFF2-40B4-BE49-F238E27FC236}">
                <a16:creationId xmlns:a16="http://schemas.microsoft.com/office/drawing/2014/main" id="{BA8F0F7D-00C0-0C3F-1CC9-6EABF6429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B1B2AD-D46C-445A-394B-B6130641B59E}"/>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38919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63F1-01AB-955C-390E-EA270A2809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368FDE-E247-49A2-EA37-29B59E4B6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3B59A-0EF6-894F-9E6C-6EA3E0D75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7E4D19-27BA-168E-2801-DD9F730B3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B9DA3-4CC2-4578-DECC-76DE85634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52F0E3-8CC0-977A-8A13-FBD0DC641C64}"/>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8" name="Footer Placeholder 7">
            <a:extLst>
              <a:ext uri="{FF2B5EF4-FFF2-40B4-BE49-F238E27FC236}">
                <a16:creationId xmlns:a16="http://schemas.microsoft.com/office/drawing/2014/main" id="{016CD601-5D9B-DD54-E816-E2C920E9C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168865-F8B9-77C8-7095-D27B433CB347}"/>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207052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DAA5-8536-3EF6-30C7-8148B35D06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F4E72E-DDE1-396F-A4DA-94418CC4CF13}"/>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4" name="Footer Placeholder 3">
            <a:extLst>
              <a:ext uri="{FF2B5EF4-FFF2-40B4-BE49-F238E27FC236}">
                <a16:creationId xmlns:a16="http://schemas.microsoft.com/office/drawing/2014/main" id="{7043B75D-63AF-5923-EAE1-3A7EE33A7E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CF5949-2F2D-FC7B-CEBE-5A30906F5BAD}"/>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165813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EFFD2-8F6F-A136-1E31-78E6176DCE9B}"/>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3" name="Footer Placeholder 2">
            <a:extLst>
              <a:ext uri="{FF2B5EF4-FFF2-40B4-BE49-F238E27FC236}">
                <a16:creationId xmlns:a16="http://schemas.microsoft.com/office/drawing/2014/main" id="{A49DB85A-39C3-D8C1-7E55-55229A3403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60E5EE-7D35-4990-A43A-A2315F54656B}"/>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420493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871A-9605-B2C6-B406-2C901F2BE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7FD63E-199D-81DE-9C16-7E1B46360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CF1E4B-52E2-213E-9A18-4147F9D88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EAA69-F5CF-E32E-3C2E-86BF9B65815F}"/>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6" name="Footer Placeholder 5">
            <a:extLst>
              <a:ext uri="{FF2B5EF4-FFF2-40B4-BE49-F238E27FC236}">
                <a16:creationId xmlns:a16="http://schemas.microsoft.com/office/drawing/2014/main" id="{BADAA2DA-9F8C-3AD4-9522-1F0F89D5C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E59A8-AB69-5938-F188-DF8EAEECA4B8}"/>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196754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ED32-4802-E51E-8376-1F6CF38F4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6D538E-CD23-04BF-00D9-86823B7AD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0863C6-77E3-F5E7-9F12-6B0E989A7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F7C0A-29EA-FC89-0DD7-83D7E34B7486}"/>
              </a:ext>
            </a:extLst>
          </p:cNvPr>
          <p:cNvSpPr>
            <a:spLocks noGrp="1"/>
          </p:cNvSpPr>
          <p:nvPr>
            <p:ph type="dt" sz="half" idx="10"/>
          </p:nvPr>
        </p:nvSpPr>
        <p:spPr/>
        <p:txBody>
          <a:bodyPr/>
          <a:lstStyle/>
          <a:p>
            <a:fld id="{5AEE1E18-FF78-41B3-A081-0BCFB8D4A70A}" type="datetimeFigureOut">
              <a:rPr lang="en-IN" smtClean="0"/>
              <a:t>03-03-2025</a:t>
            </a:fld>
            <a:endParaRPr lang="en-IN"/>
          </a:p>
        </p:txBody>
      </p:sp>
      <p:sp>
        <p:nvSpPr>
          <p:cNvPr id="6" name="Footer Placeholder 5">
            <a:extLst>
              <a:ext uri="{FF2B5EF4-FFF2-40B4-BE49-F238E27FC236}">
                <a16:creationId xmlns:a16="http://schemas.microsoft.com/office/drawing/2014/main" id="{E2DC9121-0D68-F31F-B227-855CDEC3D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7D68C-5D42-10AA-5981-E0B92FAAD382}"/>
              </a:ext>
            </a:extLst>
          </p:cNvPr>
          <p:cNvSpPr>
            <a:spLocks noGrp="1"/>
          </p:cNvSpPr>
          <p:nvPr>
            <p:ph type="sldNum" sz="quarter" idx="12"/>
          </p:nvPr>
        </p:nvSpPr>
        <p:spPr/>
        <p:txBody>
          <a:bodyPr/>
          <a:lstStyle/>
          <a:p>
            <a:fld id="{DBE9035E-8F8B-4C04-9BFD-794FE74231C6}" type="slidenum">
              <a:rPr lang="en-IN" smtClean="0"/>
              <a:t>‹#›</a:t>
            </a:fld>
            <a:endParaRPr lang="en-IN"/>
          </a:p>
        </p:txBody>
      </p:sp>
    </p:spTree>
    <p:extLst>
      <p:ext uri="{BB962C8B-B14F-4D97-AF65-F5344CB8AC3E}">
        <p14:creationId xmlns:p14="http://schemas.microsoft.com/office/powerpoint/2010/main" val="21523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9FE2A-C25B-08E9-576E-A81DF6E44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2F297-C285-82FE-E1BE-385BFE2A8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A77BC-2175-1195-42B1-A606EBBA4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EE1E18-FF78-41B3-A081-0BCFB8D4A70A}" type="datetimeFigureOut">
              <a:rPr lang="en-IN" smtClean="0"/>
              <a:t>03-03-2025</a:t>
            </a:fld>
            <a:endParaRPr lang="en-IN"/>
          </a:p>
        </p:txBody>
      </p:sp>
      <p:sp>
        <p:nvSpPr>
          <p:cNvPr id="5" name="Footer Placeholder 4">
            <a:extLst>
              <a:ext uri="{FF2B5EF4-FFF2-40B4-BE49-F238E27FC236}">
                <a16:creationId xmlns:a16="http://schemas.microsoft.com/office/drawing/2014/main" id="{456B0965-F684-183C-632F-4DD160DDD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402168-6B08-74FD-2F08-CEDD59663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E9035E-8F8B-4C04-9BFD-794FE74231C6}" type="slidenum">
              <a:rPr lang="en-IN" smtClean="0"/>
              <a:t>‹#›</a:t>
            </a:fld>
            <a:endParaRPr lang="en-IN"/>
          </a:p>
        </p:txBody>
      </p:sp>
    </p:spTree>
    <p:extLst>
      <p:ext uri="{BB962C8B-B14F-4D97-AF65-F5344CB8AC3E}">
        <p14:creationId xmlns:p14="http://schemas.microsoft.com/office/powerpoint/2010/main" val="360258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11BD-1AE5-3869-FAFA-0CCFD5BA77B1}"/>
              </a:ext>
            </a:extLst>
          </p:cNvPr>
          <p:cNvSpPr>
            <a:spLocks noGrp="1"/>
          </p:cNvSpPr>
          <p:nvPr>
            <p:ph type="ctrTitle"/>
          </p:nvPr>
        </p:nvSpPr>
        <p:spPr>
          <a:xfrm>
            <a:off x="1440024" y="973073"/>
            <a:ext cx="9144000" cy="2387600"/>
          </a:xfrm>
        </p:spPr>
        <p:txBody>
          <a:bodyPr/>
          <a:lstStyle/>
          <a:p>
            <a:r>
              <a:rPr lang="en-US" dirty="0"/>
              <a:t>Ada Boosting</a:t>
            </a:r>
            <a:br>
              <a:rPr lang="en-US" dirty="0"/>
            </a:br>
            <a:r>
              <a:rPr lang="en-US" dirty="0"/>
              <a:t>Regression</a:t>
            </a:r>
            <a:endParaRPr lang="en-IN" dirty="0"/>
          </a:p>
        </p:txBody>
      </p:sp>
    </p:spTree>
    <p:extLst>
      <p:ext uri="{BB962C8B-B14F-4D97-AF65-F5344CB8AC3E}">
        <p14:creationId xmlns:p14="http://schemas.microsoft.com/office/powerpoint/2010/main" val="47603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9F481-E8E0-12F5-2951-702EBA4562FE}"/>
              </a:ext>
            </a:extLst>
          </p:cNvPr>
          <p:cNvSpPr txBox="1"/>
          <p:nvPr/>
        </p:nvSpPr>
        <p:spPr>
          <a:xfrm>
            <a:off x="1387152" y="830423"/>
            <a:ext cx="9414588" cy="1477328"/>
          </a:xfrm>
          <a:prstGeom prst="rect">
            <a:avLst/>
          </a:prstGeom>
          <a:noFill/>
        </p:spPr>
        <p:txBody>
          <a:bodyPr wrap="square" rtlCol="0">
            <a:spAutoFit/>
          </a:bodyPr>
          <a:lstStyle/>
          <a:p>
            <a:r>
              <a:rPr lang="en-US" dirty="0"/>
              <a:t>Ada Boosting is a boosting algorithm. It will combines the prediction from the multiple weak learner, by using the stamp decision to form a strong learner. It is a meta-estimator that begins by fitting a regressor on the original dataset and then fits additional copies of the regressor on the same dataset but where the weights of instances are adjusted according to the error of the current prediction. </a:t>
            </a:r>
            <a:endParaRPr lang="en-IN" dirty="0"/>
          </a:p>
        </p:txBody>
      </p:sp>
      <p:pic>
        <p:nvPicPr>
          <p:cNvPr id="6" name="Picture 5" descr="A diagram of a data flow&#10;&#10;Description automatically generated">
            <a:extLst>
              <a:ext uri="{FF2B5EF4-FFF2-40B4-BE49-F238E27FC236}">
                <a16:creationId xmlns:a16="http://schemas.microsoft.com/office/drawing/2014/main" id="{44C7C007-4BFD-ACCA-B7CB-190D214E6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507" y="2468965"/>
            <a:ext cx="7364964" cy="3838529"/>
          </a:xfrm>
          <a:prstGeom prst="rect">
            <a:avLst/>
          </a:prstGeom>
        </p:spPr>
      </p:pic>
    </p:spTree>
    <p:extLst>
      <p:ext uri="{BB962C8B-B14F-4D97-AF65-F5344CB8AC3E}">
        <p14:creationId xmlns:p14="http://schemas.microsoft.com/office/powerpoint/2010/main" val="277297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71420-67D2-6EE2-639A-4902BAE0C495}"/>
              </a:ext>
            </a:extLst>
          </p:cNvPr>
          <p:cNvSpPr/>
          <p:nvPr/>
        </p:nvSpPr>
        <p:spPr>
          <a:xfrm>
            <a:off x="662473" y="1007706"/>
            <a:ext cx="3060441" cy="16701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Dataset </a:t>
            </a:r>
          </a:p>
        </p:txBody>
      </p:sp>
      <p:sp>
        <p:nvSpPr>
          <p:cNvPr id="3" name="Arrow: Right 2">
            <a:extLst>
              <a:ext uri="{FF2B5EF4-FFF2-40B4-BE49-F238E27FC236}">
                <a16:creationId xmlns:a16="http://schemas.microsoft.com/office/drawing/2014/main" id="{B56BB14B-A96C-D9DB-1D9A-5F1F120F0EF0}"/>
              </a:ext>
            </a:extLst>
          </p:cNvPr>
          <p:cNvSpPr/>
          <p:nvPr/>
        </p:nvSpPr>
        <p:spPr>
          <a:xfrm>
            <a:off x="3890865" y="165151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D612401C-1A2E-E36E-D067-1BCFE6D1BC96}"/>
              </a:ext>
            </a:extLst>
          </p:cNvPr>
          <p:cNvSpPr/>
          <p:nvPr/>
        </p:nvSpPr>
        <p:spPr>
          <a:xfrm>
            <a:off x="7322727" y="157248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8E330438-DF9C-3507-0E6B-221213CAB10D}"/>
              </a:ext>
            </a:extLst>
          </p:cNvPr>
          <p:cNvSpPr/>
          <p:nvPr/>
        </p:nvSpPr>
        <p:spPr>
          <a:xfrm>
            <a:off x="8929396" y="914400"/>
            <a:ext cx="2220685" cy="185679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Classified (Strong learners)</a:t>
            </a:r>
          </a:p>
          <a:p>
            <a:pPr algn="ctr"/>
            <a:r>
              <a:rPr lang="en-IN" dirty="0"/>
              <a:t>Misclassified(weak leaners)</a:t>
            </a:r>
          </a:p>
        </p:txBody>
      </p:sp>
      <p:sp>
        <p:nvSpPr>
          <p:cNvPr id="7" name="Star: 8 Points 6">
            <a:extLst>
              <a:ext uri="{FF2B5EF4-FFF2-40B4-BE49-F238E27FC236}">
                <a16:creationId xmlns:a16="http://schemas.microsoft.com/office/drawing/2014/main" id="{7B67AF48-6E1C-07C0-894F-8BCED8D14B80}"/>
              </a:ext>
            </a:extLst>
          </p:cNvPr>
          <p:cNvSpPr/>
          <p:nvPr/>
        </p:nvSpPr>
        <p:spPr>
          <a:xfrm>
            <a:off x="5190931" y="1264298"/>
            <a:ext cx="1810138" cy="1156996"/>
          </a:xfrm>
          <a:prstGeom prst="star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Iteration 1</a:t>
            </a:r>
          </a:p>
        </p:txBody>
      </p:sp>
      <p:sp>
        <p:nvSpPr>
          <p:cNvPr id="9" name="TextBox 8">
            <a:extLst>
              <a:ext uri="{FF2B5EF4-FFF2-40B4-BE49-F238E27FC236}">
                <a16:creationId xmlns:a16="http://schemas.microsoft.com/office/drawing/2014/main" id="{28901616-C6A1-4478-4B3B-3319CA777B92}"/>
              </a:ext>
            </a:extLst>
          </p:cNvPr>
          <p:cNvSpPr txBox="1"/>
          <p:nvPr/>
        </p:nvSpPr>
        <p:spPr>
          <a:xfrm>
            <a:off x="513185" y="129908"/>
            <a:ext cx="11439330" cy="923330"/>
          </a:xfrm>
          <a:prstGeom prst="rect">
            <a:avLst/>
          </a:prstGeom>
          <a:noFill/>
        </p:spPr>
        <p:txBody>
          <a:bodyPr wrap="square">
            <a:spAutoFit/>
          </a:bodyPr>
          <a:lstStyle/>
          <a:p>
            <a:r>
              <a:rPr lang="en-US" dirty="0"/>
              <a:t>The weights of the samples are adjusted at each iteration. </a:t>
            </a:r>
            <a:r>
              <a:rPr lang="en-US" b="0" i="0" dirty="0">
                <a:solidFill>
                  <a:srgbClr val="001D35"/>
                </a:solidFill>
                <a:effectLst/>
                <a:latin typeface="Google Sans"/>
              </a:rPr>
              <a:t>the data points that were previously misclassified, assigning higher weights to them in subsequent iterations, thus progressively improving the overall prediction accuracy.</a:t>
            </a:r>
            <a:r>
              <a:rPr lang="en-US" dirty="0"/>
              <a:t>  This process is repeated until the desired performance is achieved.</a:t>
            </a:r>
            <a:endParaRPr lang="en-IN" dirty="0"/>
          </a:p>
        </p:txBody>
      </p:sp>
      <p:sp>
        <p:nvSpPr>
          <p:cNvPr id="10" name="Oval 9">
            <a:extLst>
              <a:ext uri="{FF2B5EF4-FFF2-40B4-BE49-F238E27FC236}">
                <a16:creationId xmlns:a16="http://schemas.microsoft.com/office/drawing/2014/main" id="{3C117F3B-3BA0-B55F-CE5D-E0F047A2153C}"/>
              </a:ext>
            </a:extLst>
          </p:cNvPr>
          <p:cNvSpPr/>
          <p:nvPr/>
        </p:nvSpPr>
        <p:spPr>
          <a:xfrm>
            <a:off x="675384" y="3714957"/>
            <a:ext cx="2590799" cy="19749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Misclassified data(weak leaners)</a:t>
            </a:r>
          </a:p>
        </p:txBody>
      </p:sp>
      <p:sp>
        <p:nvSpPr>
          <p:cNvPr id="11" name="Star: 8 Points 10">
            <a:extLst>
              <a:ext uri="{FF2B5EF4-FFF2-40B4-BE49-F238E27FC236}">
                <a16:creationId xmlns:a16="http://schemas.microsoft.com/office/drawing/2014/main" id="{45569778-5BB1-566C-3B11-CFB521147949}"/>
              </a:ext>
            </a:extLst>
          </p:cNvPr>
          <p:cNvSpPr/>
          <p:nvPr/>
        </p:nvSpPr>
        <p:spPr>
          <a:xfrm>
            <a:off x="4539995" y="3217543"/>
            <a:ext cx="4172091" cy="3154520"/>
          </a:xfrm>
          <a:prstGeom prst="star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Iteration 2</a:t>
            </a:r>
          </a:p>
          <a:p>
            <a:pPr algn="ctr"/>
            <a:r>
              <a:rPr lang="en-IN" dirty="0"/>
              <a:t>Misclassified data</a:t>
            </a:r>
          </a:p>
          <a:p>
            <a:pPr algn="ctr"/>
            <a:endParaRPr lang="en-IN" dirty="0"/>
          </a:p>
          <a:p>
            <a:pPr algn="ctr"/>
            <a:endParaRPr lang="en-IN" dirty="0"/>
          </a:p>
          <a:p>
            <a:pPr algn="ctr"/>
            <a:r>
              <a:rPr lang="en-IN" dirty="0"/>
              <a:t>Assigning Higher weights</a:t>
            </a:r>
          </a:p>
          <a:p>
            <a:pPr algn="ctr"/>
            <a:r>
              <a:rPr lang="en-IN" dirty="0"/>
              <a:t>(</a:t>
            </a:r>
            <a:r>
              <a:rPr lang="en-US" sz="1000" b="0" i="0" dirty="0">
                <a:solidFill>
                  <a:srgbClr val="545D7E"/>
                </a:solidFill>
                <a:effectLst/>
                <a:latin typeface="Google Sans"/>
              </a:rPr>
              <a:t>new learner is trained on the adjusted data weights based on the previous learner's performance</a:t>
            </a:r>
            <a:r>
              <a:rPr lang="en-US" b="0" i="0" dirty="0">
                <a:solidFill>
                  <a:srgbClr val="545D7E"/>
                </a:solidFill>
                <a:effectLst/>
                <a:latin typeface="Google Sans"/>
              </a:rPr>
              <a:t>)</a:t>
            </a:r>
            <a:endParaRPr lang="en-IN" dirty="0"/>
          </a:p>
        </p:txBody>
      </p:sp>
      <p:sp>
        <p:nvSpPr>
          <p:cNvPr id="12" name="Arrow: Right 11">
            <a:extLst>
              <a:ext uri="{FF2B5EF4-FFF2-40B4-BE49-F238E27FC236}">
                <a16:creationId xmlns:a16="http://schemas.microsoft.com/office/drawing/2014/main" id="{E04A29B8-FF8A-4A9A-11BF-B105C24217BA}"/>
              </a:ext>
            </a:extLst>
          </p:cNvPr>
          <p:cNvSpPr/>
          <p:nvPr/>
        </p:nvSpPr>
        <p:spPr>
          <a:xfrm>
            <a:off x="3690787" y="412046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6F31C26-BDF8-B1C0-B717-AADB29D2F388}"/>
              </a:ext>
            </a:extLst>
          </p:cNvPr>
          <p:cNvSpPr/>
          <p:nvPr/>
        </p:nvSpPr>
        <p:spPr>
          <a:xfrm>
            <a:off x="8846726" y="408059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ross 15">
            <a:extLst>
              <a:ext uri="{FF2B5EF4-FFF2-40B4-BE49-F238E27FC236}">
                <a16:creationId xmlns:a16="http://schemas.microsoft.com/office/drawing/2014/main" id="{F1EF371D-0B95-EA7A-9875-9B8D3A63A62A}"/>
              </a:ext>
            </a:extLst>
          </p:cNvPr>
          <p:cNvSpPr/>
          <p:nvPr/>
        </p:nvSpPr>
        <p:spPr>
          <a:xfrm>
            <a:off x="6448758" y="4350619"/>
            <a:ext cx="354564" cy="429209"/>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7261F39-0602-5990-3D80-008978EEAB23}"/>
              </a:ext>
            </a:extLst>
          </p:cNvPr>
          <p:cNvSpPr/>
          <p:nvPr/>
        </p:nvSpPr>
        <p:spPr>
          <a:xfrm>
            <a:off x="9825134" y="3729911"/>
            <a:ext cx="2220685" cy="185679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Weighted Data</a:t>
            </a:r>
          </a:p>
        </p:txBody>
      </p:sp>
    </p:spTree>
    <p:extLst>
      <p:ext uri="{BB962C8B-B14F-4D97-AF65-F5344CB8AC3E}">
        <p14:creationId xmlns:p14="http://schemas.microsoft.com/office/powerpoint/2010/main" val="7304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36FC28-3BCB-3E3C-E6DA-9F134A5DB98C}"/>
              </a:ext>
            </a:extLst>
          </p:cNvPr>
          <p:cNvSpPr txBox="1"/>
          <p:nvPr/>
        </p:nvSpPr>
        <p:spPr>
          <a:xfrm>
            <a:off x="662473" y="475861"/>
            <a:ext cx="3582956" cy="369332"/>
          </a:xfrm>
          <a:prstGeom prst="rect">
            <a:avLst/>
          </a:prstGeom>
          <a:noFill/>
        </p:spPr>
        <p:txBody>
          <a:bodyPr wrap="square" rtlCol="0">
            <a:spAutoFit/>
          </a:bodyPr>
          <a:lstStyle/>
          <a:p>
            <a:r>
              <a:rPr lang="en-IN" dirty="0"/>
              <a:t>Ada Boost Working  principle:</a:t>
            </a:r>
          </a:p>
        </p:txBody>
      </p:sp>
      <p:sp>
        <p:nvSpPr>
          <p:cNvPr id="8" name="Cylinder 7">
            <a:extLst>
              <a:ext uri="{FF2B5EF4-FFF2-40B4-BE49-F238E27FC236}">
                <a16:creationId xmlns:a16="http://schemas.microsoft.com/office/drawing/2014/main" id="{23B66D04-A4FA-9A1D-5B0C-48B251004435}"/>
              </a:ext>
            </a:extLst>
          </p:cNvPr>
          <p:cNvSpPr/>
          <p:nvPr/>
        </p:nvSpPr>
        <p:spPr>
          <a:xfrm>
            <a:off x="727788" y="1287625"/>
            <a:ext cx="1586204" cy="207924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Training set(assign equal weights to all the data points) </a:t>
            </a:r>
          </a:p>
        </p:txBody>
      </p:sp>
      <p:sp>
        <p:nvSpPr>
          <p:cNvPr id="11" name="Speech Bubble: Oval 10">
            <a:extLst>
              <a:ext uri="{FF2B5EF4-FFF2-40B4-BE49-F238E27FC236}">
                <a16:creationId xmlns:a16="http://schemas.microsoft.com/office/drawing/2014/main" id="{6DBF9102-1498-0BD1-4569-520F5A783D46}"/>
              </a:ext>
            </a:extLst>
          </p:cNvPr>
          <p:cNvSpPr/>
          <p:nvPr/>
        </p:nvSpPr>
        <p:spPr>
          <a:xfrm>
            <a:off x="1828800" y="845193"/>
            <a:ext cx="1250302" cy="612648"/>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Step-1</a:t>
            </a:r>
          </a:p>
        </p:txBody>
      </p:sp>
      <p:sp>
        <p:nvSpPr>
          <p:cNvPr id="13" name="Oval 12">
            <a:extLst>
              <a:ext uri="{FF2B5EF4-FFF2-40B4-BE49-F238E27FC236}">
                <a16:creationId xmlns:a16="http://schemas.microsoft.com/office/drawing/2014/main" id="{1B2BBB6D-95EE-269D-0227-747FF4CF20B4}"/>
              </a:ext>
            </a:extLst>
          </p:cNvPr>
          <p:cNvSpPr/>
          <p:nvPr/>
        </p:nvSpPr>
        <p:spPr>
          <a:xfrm>
            <a:off x="3534996" y="1413588"/>
            <a:ext cx="2147347" cy="195328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Train a weak learner(using current data weights)</a:t>
            </a:r>
          </a:p>
        </p:txBody>
      </p:sp>
      <p:sp>
        <p:nvSpPr>
          <p:cNvPr id="14" name="Speech Bubble: Oval 13">
            <a:extLst>
              <a:ext uri="{FF2B5EF4-FFF2-40B4-BE49-F238E27FC236}">
                <a16:creationId xmlns:a16="http://schemas.microsoft.com/office/drawing/2014/main" id="{AFC70770-CA5F-2ADF-B711-34437EE47919}"/>
              </a:ext>
            </a:extLst>
          </p:cNvPr>
          <p:cNvSpPr/>
          <p:nvPr/>
        </p:nvSpPr>
        <p:spPr>
          <a:xfrm>
            <a:off x="4506686" y="739508"/>
            <a:ext cx="1250302" cy="612648"/>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Step-2</a:t>
            </a:r>
          </a:p>
        </p:txBody>
      </p:sp>
      <p:sp>
        <p:nvSpPr>
          <p:cNvPr id="16" name="Oval 15">
            <a:extLst>
              <a:ext uri="{FF2B5EF4-FFF2-40B4-BE49-F238E27FC236}">
                <a16:creationId xmlns:a16="http://schemas.microsoft.com/office/drawing/2014/main" id="{BC136F4A-EA12-A496-E335-A4B169FCCD12}"/>
              </a:ext>
            </a:extLst>
          </p:cNvPr>
          <p:cNvSpPr/>
          <p:nvPr/>
        </p:nvSpPr>
        <p:spPr>
          <a:xfrm>
            <a:off x="6586760" y="1475719"/>
            <a:ext cx="2147347" cy="201541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Calculate error rate on the training data.</a:t>
            </a:r>
          </a:p>
        </p:txBody>
      </p:sp>
      <p:sp>
        <p:nvSpPr>
          <p:cNvPr id="17" name="Speech Bubble: Oval 16">
            <a:extLst>
              <a:ext uri="{FF2B5EF4-FFF2-40B4-BE49-F238E27FC236}">
                <a16:creationId xmlns:a16="http://schemas.microsoft.com/office/drawing/2014/main" id="{96BB5A4C-FC7F-EFB6-C430-928DA74A3E1F}"/>
              </a:ext>
            </a:extLst>
          </p:cNvPr>
          <p:cNvSpPr/>
          <p:nvPr/>
        </p:nvSpPr>
        <p:spPr>
          <a:xfrm>
            <a:off x="7483805" y="800940"/>
            <a:ext cx="1250302" cy="612648"/>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Step-3</a:t>
            </a:r>
          </a:p>
        </p:txBody>
      </p:sp>
      <p:sp>
        <p:nvSpPr>
          <p:cNvPr id="19" name="Oval 18">
            <a:extLst>
              <a:ext uri="{FF2B5EF4-FFF2-40B4-BE49-F238E27FC236}">
                <a16:creationId xmlns:a16="http://schemas.microsoft.com/office/drawing/2014/main" id="{7654E6BB-AF9C-ECDC-389C-6828CB92983B}"/>
              </a:ext>
            </a:extLst>
          </p:cNvPr>
          <p:cNvSpPr/>
          <p:nvPr/>
        </p:nvSpPr>
        <p:spPr>
          <a:xfrm>
            <a:off x="9426376" y="1475719"/>
            <a:ext cx="2147347" cy="201541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Update the weights(</a:t>
            </a:r>
            <a:r>
              <a:rPr lang="en-US" sz="800" b="0" i="0" dirty="0">
                <a:solidFill>
                  <a:srgbClr val="545D7E"/>
                </a:solidFill>
                <a:effectLst/>
                <a:latin typeface="Google Sans"/>
              </a:rPr>
              <a:t>Adjust the weights of the data points based on their classification results. Misclassified data points receive higher weights, while correctly classified data points receive lower weights). </a:t>
            </a:r>
            <a:endParaRPr lang="en-IN" sz="800" dirty="0"/>
          </a:p>
        </p:txBody>
      </p:sp>
      <p:sp>
        <p:nvSpPr>
          <p:cNvPr id="20" name="Speech Bubble: Oval 19">
            <a:extLst>
              <a:ext uri="{FF2B5EF4-FFF2-40B4-BE49-F238E27FC236}">
                <a16:creationId xmlns:a16="http://schemas.microsoft.com/office/drawing/2014/main" id="{969BA012-1DB3-76CF-0D86-9A60498E79A5}"/>
              </a:ext>
            </a:extLst>
          </p:cNvPr>
          <p:cNvSpPr/>
          <p:nvPr/>
        </p:nvSpPr>
        <p:spPr>
          <a:xfrm>
            <a:off x="10213910" y="819591"/>
            <a:ext cx="1250302" cy="612648"/>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Step-4</a:t>
            </a:r>
          </a:p>
        </p:txBody>
      </p:sp>
      <p:sp>
        <p:nvSpPr>
          <p:cNvPr id="25" name="Arrow: Curved Up 24">
            <a:extLst>
              <a:ext uri="{FF2B5EF4-FFF2-40B4-BE49-F238E27FC236}">
                <a16:creationId xmlns:a16="http://schemas.microsoft.com/office/drawing/2014/main" id="{7DD74E85-7415-4304-4AC0-F8FE2F66B3FB}"/>
              </a:ext>
            </a:extLst>
          </p:cNvPr>
          <p:cNvSpPr/>
          <p:nvPr/>
        </p:nvSpPr>
        <p:spPr>
          <a:xfrm>
            <a:off x="4581331" y="3366869"/>
            <a:ext cx="5812971" cy="2015412"/>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solidFill>
                <a:schemeClr val="tx1"/>
              </a:solidFill>
            </a:endParaRPr>
          </a:p>
        </p:txBody>
      </p:sp>
      <p:sp>
        <p:nvSpPr>
          <p:cNvPr id="27" name="Speech Bubble: Oval 26">
            <a:extLst>
              <a:ext uri="{FF2B5EF4-FFF2-40B4-BE49-F238E27FC236}">
                <a16:creationId xmlns:a16="http://schemas.microsoft.com/office/drawing/2014/main" id="{C7623AA5-7830-388B-EF33-C1FA5E1DBEDA}"/>
              </a:ext>
            </a:extLst>
          </p:cNvPr>
          <p:cNvSpPr/>
          <p:nvPr/>
        </p:nvSpPr>
        <p:spPr>
          <a:xfrm>
            <a:off x="6586760" y="3844212"/>
            <a:ext cx="1614848" cy="1359097"/>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Step-5 </a:t>
            </a:r>
          </a:p>
          <a:p>
            <a:pPr algn="ctr"/>
            <a:r>
              <a:rPr lang="en-US" sz="900" dirty="0"/>
              <a:t>Continue steps 2-4, training new weak learners and updating weights until a predefined number of iterations is reached.</a:t>
            </a:r>
            <a:endParaRPr lang="en-IN" sz="900" dirty="0"/>
          </a:p>
        </p:txBody>
      </p:sp>
      <p:sp>
        <p:nvSpPr>
          <p:cNvPr id="31" name="Arrow: Curved Down 30">
            <a:extLst>
              <a:ext uri="{FF2B5EF4-FFF2-40B4-BE49-F238E27FC236}">
                <a16:creationId xmlns:a16="http://schemas.microsoft.com/office/drawing/2014/main" id="{DED30758-EC31-D01F-926E-563F5034E1A4}"/>
              </a:ext>
            </a:extLst>
          </p:cNvPr>
          <p:cNvSpPr/>
          <p:nvPr/>
        </p:nvSpPr>
        <p:spPr>
          <a:xfrm rot="10328801">
            <a:off x="1915437" y="5688086"/>
            <a:ext cx="5182496" cy="1022960"/>
          </a:xfrm>
          <a:prstGeom prst="curved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solidFill>
                <a:schemeClr val="tx1"/>
              </a:solidFill>
            </a:endParaRPr>
          </a:p>
        </p:txBody>
      </p:sp>
      <p:sp>
        <p:nvSpPr>
          <p:cNvPr id="32" name="Speech Bubble: Oval 31">
            <a:extLst>
              <a:ext uri="{FF2B5EF4-FFF2-40B4-BE49-F238E27FC236}">
                <a16:creationId xmlns:a16="http://schemas.microsoft.com/office/drawing/2014/main" id="{701776D5-BFF5-23E0-C474-CA381C550B7B}"/>
              </a:ext>
            </a:extLst>
          </p:cNvPr>
          <p:cNvSpPr/>
          <p:nvPr/>
        </p:nvSpPr>
        <p:spPr>
          <a:xfrm>
            <a:off x="662473" y="3638939"/>
            <a:ext cx="2872523" cy="2342482"/>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dirty="0"/>
              <a:t>Step-6 </a:t>
            </a:r>
            <a:br>
              <a:rPr lang="en-IN" dirty="0"/>
            </a:br>
            <a:r>
              <a:rPr lang="en-IN" dirty="0"/>
              <a:t>Final Prediction</a:t>
            </a:r>
          </a:p>
          <a:p>
            <a:pPr algn="ctr"/>
            <a:r>
              <a:rPr lang="en-IN" dirty="0"/>
              <a:t>(</a:t>
            </a:r>
            <a:r>
              <a:rPr lang="en-US" sz="900" b="1" i="0" dirty="0">
                <a:solidFill>
                  <a:schemeClr val="bg1"/>
                </a:solidFill>
                <a:effectLst/>
                <a:latin typeface="Google Sans"/>
              </a:rPr>
              <a:t>combine the predictions from all the weak learners, where each prediction is weighted based on the accuracy of the corresponding weak learner</a:t>
            </a:r>
            <a:r>
              <a:rPr lang="en-US" sz="900" b="0" i="0" dirty="0">
                <a:solidFill>
                  <a:srgbClr val="545D7E"/>
                </a:solidFill>
                <a:effectLst/>
                <a:latin typeface="Google Sans"/>
              </a:rPr>
              <a:t>.) </a:t>
            </a:r>
            <a:r>
              <a:rPr lang="en-IN" sz="900" dirty="0"/>
              <a:t> </a:t>
            </a:r>
          </a:p>
        </p:txBody>
      </p:sp>
    </p:spTree>
    <p:extLst>
      <p:ext uri="{BB962C8B-B14F-4D97-AF65-F5344CB8AC3E}">
        <p14:creationId xmlns:p14="http://schemas.microsoft.com/office/powerpoint/2010/main" val="15854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A9EC5-0080-92FD-2894-19E7EACBEEE4}"/>
              </a:ext>
            </a:extLst>
          </p:cNvPr>
          <p:cNvPicPr>
            <a:picLocks noChangeAspect="1"/>
          </p:cNvPicPr>
          <p:nvPr/>
        </p:nvPicPr>
        <p:blipFill>
          <a:blip r:embed="rId2"/>
          <a:stretch>
            <a:fillRect/>
          </a:stretch>
        </p:blipFill>
        <p:spPr>
          <a:xfrm>
            <a:off x="1313132" y="1287594"/>
            <a:ext cx="7597604" cy="2290694"/>
          </a:xfrm>
          <a:prstGeom prst="rect">
            <a:avLst/>
          </a:prstGeom>
        </p:spPr>
      </p:pic>
      <p:sp>
        <p:nvSpPr>
          <p:cNvPr id="4" name="TextBox 3">
            <a:extLst>
              <a:ext uri="{FF2B5EF4-FFF2-40B4-BE49-F238E27FC236}">
                <a16:creationId xmlns:a16="http://schemas.microsoft.com/office/drawing/2014/main" id="{7815F31A-6820-94AE-B48B-ABE715F62E7E}"/>
              </a:ext>
            </a:extLst>
          </p:cNvPr>
          <p:cNvSpPr txBox="1"/>
          <p:nvPr/>
        </p:nvSpPr>
        <p:spPr>
          <a:xfrm>
            <a:off x="830424" y="718457"/>
            <a:ext cx="4273421" cy="369332"/>
          </a:xfrm>
          <a:prstGeom prst="rect">
            <a:avLst/>
          </a:prstGeom>
          <a:noFill/>
        </p:spPr>
        <p:txBody>
          <a:bodyPr wrap="square" rtlCol="0">
            <a:spAutoFit/>
          </a:bodyPr>
          <a:lstStyle/>
          <a:p>
            <a:r>
              <a:rPr lang="en-IN" dirty="0"/>
              <a:t>Final Prediction:</a:t>
            </a:r>
          </a:p>
        </p:txBody>
      </p:sp>
      <p:sp>
        <p:nvSpPr>
          <p:cNvPr id="5" name="TextBox 4">
            <a:extLst>
              <a:ext uri="{FF2B5EF4-FFF2-40B4-BE49-F238E27FC236}">
                <a16:creationId xmlns:a16="http://schemas.microsoft.com/office/drawing/2014/main" id="{B5E205D0-CBC5-4635-B9D2-DCFFD9ABAACD}"/>
              </a:ext>
            </a:extLst>
          </p:cNvPr>
          <p:cNvSpPr txBox="1"/>
          <p:nvPr/>
        </p:nvSpPr>
        <p:spPr>
          <a:xfrm>
            <a:off x="917510" y="4080587"/>
            <a:ext cx="4273421" cy="1754326"/>
          </a:xfrm>
          <a:prstGeom prst="rect">
            <a:avLst/>
          </a:prstGeom>
          <a:noFill/>
        </p:spPr>
        <p:txBody>
          <a:bodyPr wrap="square" rtlCol="0">
            <a:spAutoFit/>
          </a:bodyPr>
          <a:lstStyle/>
          <a:p>
            <a:r>
              <a:rPr lang="en-IN" dirty="0"/>
              <a:t>Pros:</a:t>
            </a:r>
          </a:p>
          <a:p>
            <a:pPr marL="342900" indent="-342900">
              <a:buAutoNum type="arabicPeriod"/>
            </a:pPr>
            <a:r>
              <a:rPr lang="en-IN" dirty="0"/>
              <a:t>Improves Weak learners</a:t>
            </a:r>
          </a:p>
          <a:p>
            <a:pPr marL="342900" indent="-342900">
              <a:buAutoNum type="arabicPeriod"/>
            </a:pPr>
            <a:r>
              <a:rPr lang="en-IN" dirty="0"/>
              <a:t>Handles complex data.</a:t>
            </a:r>
          </a:p>
          <a:p>
            <a:pPr marL="342900" indent="-342900">
              <a:buAutoNum type="arabicPeriod"/>
            </a:pPr>
            <a:r>
              <a:rPr lang="en-IN" dirty="0"/>
              <a:t>Works well in small dataset</a:t>
            </a:r>
          </a:p>
          <a:p>
            <a:pPr marL="342900" indent="-342900">
              <a:buAutoNum type="arabicPeriod"/>
            </a:pPr>
            <a:r>
              <a:rPr lang="en-IN" dirty="0"/>
              <a:t>Ada boost regressor is used with decision tree, linear models etc.</a:t>
            </a:r>
          </a:p>
        </p:txBody>
      </p:sp>
      <p:sp>
        <p:nvSpPr>
          <p:cNvPr id="7" name="TextBox 6">
            <a:extLst>
              <a:ext uri="{FF2B5EF4-FFF2-40B4-BE49-F238E27FC236}">
                <a16:creationId xmlns:a16="http://schemas.microsoft.com/office/drawing/2014/main" id="{6B0A6EAF-E25A-9F2E-8134-F9B2E93B1D11}"/>
              </a:ext>
            </a:extLst>
          </p:cNvPr>
          <p:cNvSpPr txBox="1"/>
          <p:nvPr/>
        </p:nvSpPr>
        <p:spPr>
          <a:xfrm>
            <a:off x="5660570" y="4080587"/>
            <a:ext cx="4273421" cy="2862322"/>
          </a:xfrm>
          <a:prstGeom prst="rect">
            <a:avLst/>
          </a:prstGeom>
          <a:noFill/>
        </p:spPr>
        <p:txBody>
          <a:bodyPr wrap="square" rtlCol="0">
            <a:spAutoFit/>
          </a:bodyPr>
          <a:lstStyle/>
          <a:p>
            <a:r>
              <a:rPr lang="en-IN" dirty="0"/>
              <a:t>Cons:</a:t>
            </a:r>
          </a:p>
          <a:p>
            <a:pPr marL="342900" indent="-342900">
              <a:buAutoNum type="arabicPeriod"/>
            </a:pPr>
            <a:r>
              <a:rPr lang="en-IN" dirty="0"/>
              <a:t>This will lead to overfitting.</a:t>
            </a:r>
          </a:p>
          <a:p>
            <a:pPr marL="342900" indent="-342900">
              <a:buAutoNum type="arabicPeriod"/>
            </a:pPr>
            <a:r>
              <a:rPr lang="en-IN" dirty="0"/>
              <a:t>Requires Tuning and </a:t>
            </a:r>
            <a:r>
              <a:rPr lang="en-US" dirty="0"/>
              <a:t>proper choice of weak learners to perform well.</a:t>
            </a:r>
            <a:endParaRPr lang="en-IN" dirty="0"/>
          </a:p>
          <a:p>
            <a:pPr marL="342900" indent="-342900">
              <a:buAutoNum type="arabicPeriod"/>
            </a:pPr>
            <a:r>
              <a:rPr lang="en-IN" dirty="0"/>
              <a:t>Performance depends on the weak learners.</a:t>
            </a:r>
          </a:p>
          <a:p>
            <a:pPr marL="342900" indent="-342900">
              <a:buAutoNum type="arabicPeriod"/>
            </a:pPr>
            <a:r>
              <a:rPr lang="en-US" dirty="0"/>
              <a:t>Limited Performance on Highly Correlated Data</a:t>
            </a:r>
            <a:r>
              <a:rPr lang="en-IN" dirty="0"/>
              <a:t> and Instability in Some Cases.</a:t>
            </a:r>
          </a:p>
          <a:p>
            <a:pPr marL="342900" indent="-342900">
              <a:buAutoNum type="arabicPeriod"/>
            </a:pPr>
            <a:endParaRPr lang="en-IN" dirty="0"/>
          </a:p>
        </p:txBody>
      </p:sp>
    </p:spTree>
    <p:extLst>
      <p:ext uri="{BB962C8B-B14F-4D97-AF65-F5344CB8AC3E}">
        <p14:creationId xmlns:p14="http://schemas.microsoft.com/office/powerpoint/2010/main" val="148699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359</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Google Sans</vt:lpstr>
      <vt:lpstr>Office Theme</vt:lpstr>
      <vt:lpstr>Ada Boosting Regression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jayarajan D</dc:creator>
  <cp:lastModifiedBy>jayarajan D</cp:lastModifiedBy>
  <cp:revision>2</cp:revision>
  <dcterms:created xsi:type="dcterms:W3CDTF">2025-02-13T12:14:30Z</dcterms:created>
  <dcterms:modified xsi:type="dcterms:W3CDTF">2025-03-03T07:42:14Z</dcterms:modified>
</cp:coreProperties>
</file>