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C36A-018E-7156-B735-B752CBA13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0C099-3F61-1641-2EB9-F59110D36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12D2-5627-DACE-25CB-2E1AB94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A918-00C2-D0A3-8CD2-2D5A61C8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CDC4-F6F5-C564-F7F2-FE0F1A60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DCD1-E939-FFC8-0608-69D9A293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47A23D-98DA-AB66-7E72-3360F946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FCAC-3FBA-E8E2-3BA0-92B4205F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6B2E-04DF-4F1F-06C2-A43EA223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4F83-ABF7-0E42-5DC8-8ADB6CF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6E3712-4845-5213-0ED4-D8C72FE27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769E2-89EF-3C9C-C058-49ADF0D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75D87-5822-F664-7874-D5822AA1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06E29-4911-54D5-C706-A00C8B09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A41D-7DD2-776B-7E6D-E377B029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C942-04A5-1BD0-F12C-A1F9E16D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3B30-5CD8-F934-AB0A-3390CB61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E675-C3C7-8508-3CE1-2F6CC409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AE02-3390-7940-F745-A0962A22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6D42B-E70A-8303-B30D-8E3BFF27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612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E7F9-628B-50E6-D4C6-1BD3ADE2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DE2A-3A47-D4F6-4D1E-3AE6D3F6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0DFC-1D78-D2C1-61C6-A835DAC5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59242-22CE-9FEC-251F-061BDAB4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6508-43E3-91CB-416D-2C0927B1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3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E977-F67F-AE2E-FA39-8902AFAD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D208-2896-0D4F-0099-D49683999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0B715-3116-FB49-574E-7DAB9A06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A376-C4D0-020B-43FA-F5954D17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F1DF7-2275-7F77-0207-2BC10559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90E4-8A8C-558A-F77B-9708F9AE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651B-774D-D113-6CCA-91BB36F1C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ACE7-2C9E-E299-C339-51AFB0E6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8168E-9454-E881-BF2C-F5A8EF1F6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D274A-9394-A3B9-7C18-0E67B3EC6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FA91C-DC21-2ED6-F97E-EB35AFBF7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ED97B-2FA7-D847-B946-8D3807F8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43112-41F4-85C6-DC6F-F2610D70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CFF95-6B20-265A-20C0-EE0371EE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68B2-642A-5441-A648-A30B791B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25608-218E-0F40-38AF-4D750058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8489-DC46-C471-646B-DCECB266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5399B-7109-A56A-2286-0AED96EA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0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5466-B7E8-30C1-43DD-06E3A908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FA59E-E8E1-C2F6-ED3F-43734706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116EC-BCD7-6250-6B12-A1CC3C853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2A895-497E-163C-38DC-588E8C9D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4EC89-7A0D-3A0B-9F7C-A54D106DB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9D775-CD9A-2CCB-6EC7-1C7AA4EBB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76FF-E7C2-AD18-E294-5CFDA90D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F2B4F-70B3-A4D0-6CC3-D3759217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0EC7-75EE-B2F3-18A9-A56ECFD0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4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13F2-A7FD-9FBF-B79C-BE7F679CE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6AB70-3FD6-729B-E64D-8B3824A7B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C0268-114F-5596-F995-6A43C2F4E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619AB-C521-33F3-4FD8-E19B3CFD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9B52C-A596-0535-498D-F8264C52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E472F-7D14-08A0-917C-27F8F2F6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1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D2AA2-1A98-1364-5FE0-13FABEB3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DAA69-44D8-AE6E-D88C-DD759B19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70BE4-A6BB-72FF-32AA-166FCB37C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892E8-84AE-472B-AB02-EF2238331CA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2673A-5A97-92CD-F711-2C47BEE01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B7B7-EA5F-A265-A62C-0A88D9614C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0F986-3D2C-425D-8AED-7C32DD03AF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08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FC6C-7823-E1AB-74D7-2DD1EC38A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LGBM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76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27896E-3C1F-6AA1-AC38-9FEC0242B4C6}"/>
              </a:ext>
            </a:extLst>
          </p:cNvPr>
          <p:cNvSpPr txBox="1"/>
          <p:nvPr/>
        </p:nvSpPr>
        <p:spPr>
          <a:xfrm>
            <a:off x="998375" y="606490"/>
            <a:ext cx="8714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LGBM  regressor is an Gradient boosting algorithm. It optimized for speed and efficiency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outperforms the other boosting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the gradient boosting decision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built trees leaf wise instead level 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will train the weak leaners and combine them to make as a strong learner to built the predictive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41EC7FF-B7A1-6D85-4904-5A8B4E9E8240}"/>
              </a:ext>
            </a:extLst>
          </p:cNvPr>
          <p:cNvSpPr/>
          <p:nvPr/>
        </p:nvSpPr>
        <p:spPr>
          <a:xfrm>
            <a:off x="1688064" y="2767530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21C949-E7B3-91FE-98BD-A2B9DF59D830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1202872" y="3224730"/>
            <a:ext cx="713792" cy="718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C7436F7-E96E-9AD5-4716-977EBCECEDD4}"/>
              </a:ext>
            </a:extLst>
          </p:cNvPr>
          <p:cNvSpPr/>
          <p:nvPr/>
        </p:nvSpPr>
        <p:spPr>
          <a:xfrm>
            <a:off x="903516" y="3933686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0CD394-6E75-B8E7-CA03-6AF70E369C4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916664" y="3224730"/>
            <a:ext cx="713792" cy="708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7A0699D2-63C5-3C4B-9355-5FD0BB9F22B5}"/>
              </a:ext>
            </a:extLst>
          </p:cNvPr>
          <p:cNvSpPr/>
          <p:nvPr/>
        </p:nvSpPr>
        <p:spPr>
          <a:xfrm>
            <a:off x="2410409" y="3943187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7E6F31E-26A4-5F44-03EE-B4460A75ABED}"/>
              </a:ext>
            </a:extLst>
          </p:cNvPr>
          <p:cNvSpPr/>
          <p:nvPr/>
        </p:nvSpPr>
        <p:spPr>
          <a:xfrm>
            <a:off x="6267061" y="2971800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76CA8BFC-6FED-1F9F-C393-EE193B506325}"/>
              </a:ext>
            </a:extLst>
          </p:cNvPr>
          <p:cNvSpPr/>
          <p:nvPr/>
        </p:nvSpPr>
        <p:spPr>
          <a:xfrm>
            <a:off x="5581261" y="4137956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4112A81-6C20-4CD3-F029-23C577E95B7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6495661" y="3429000"/>
            <a:ext cx="713792" cy="708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598D716-BCB6-99FD-3AB7-4991763CEABB}"/>
              </a:ext>
            </a:extLst>
          </p:cNvPr>
          <p:cNvSpPr/>
          <p:nvPr/>
        </p:nvSpPr>
        <p:spPr>
          <a:xfrm>
            <a:off x="7060163" y="4137956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3AAA36A-08A4-172F-D8D9-4578BBC4C6F0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971506" y="3429000"/>
            <a:ext cx="541262" cy="775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369A1-5183-85A8-9B90-8048AAFF059B}"/>
              </a:ext>
            </a:extLst>
          </p:cNvPr>
          <p:cNvCxnSpPr>
            <a:cxnSpLocks/>
          </p:cNvCxnSpPr>
          <p:nvPr/>
        </p:nvCxnSpPr>
        <p:spPr>
          <a:xfrm flipH="1">
            <a:off x="7060163" y="4595156"/>
            <a:ext cx="248817" cy="708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8D4E3F-3750-4A68-8727-52907BD81F46}"/>
              </a:ext>
            </a:extLst>
          </p:cNvPr>
          <p:cNvCxnSpPr>
            <a:cxnSpLocks/>
          </p:cNvCxnSpPr>
          <p:nvPr/>
        </p:nvCxnSpPr>
        <p:spPr>
          <a:xfrm>
            <a:off x="7308980" y="4595156"/>
            <a:ext cx="547396" cy="555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09E6884-3C90-CDC1-2ADD-B23E4EABA4F7}"/>
              </a:ext>
            </a:extLst>
          </p:cNvPr>
          <p:cNvSpPr/>
          <p:nvPr/>
        </p:nvSpPr>
        <p:spPr>
          <a:xfrm>
            <a:off x="7672876" y="5150498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EE264F7E-9A7D-AC8D-8A3B-5DD4035C5065}"/>
              </a:ext>
            </a:extLst>
          </p:cNvPr>
          <p:cNvSpPr/>
          <p:nvPr/>
        </p:nvSpPr>
        <p:spPr>
          <a:xfrm>
            <a:off x="6752253" y="5206140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D12ED5E-98C0-433C-4BAA-6DEDC527C436}"/>
              </a:ext>
            </a:extLst>
          </p:cNvPr>
          <p:cNvSpPr/>
          <p:nvPr/>
        </p:nvSpPr>
        <p:spPr>
          <a:xfrm>
            <a:off x="3610947" y="3545633"/>
            <a:ext cx="978408" cy="4846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B728D00-CB9F-01A8-470C-2069F9C0BD7A}"/>
              </a:ext>
            </a:extLst>
          </p:cNvPr>
          <p:cNvSpPr/>
          <p:nvPr/>
        </p:nvSpPr>
        <p:spPr>
          <a:xfrm>
            <a:off x="9856236" y="2645229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D3033AA-EFF5-77CD-FECB-D7B885281F00}"/>
              </a:ext>
            </a:extLst>
          </p:cNvPr>
          <p:cNvSpPr/>
          <p:nvPr/>
        </p:nvSpPr>
        <p:spPr>
          <a:xfrm>
            <a:off x="9170436" y="3811385"/>
            <a:ext cx="457200" cy="457200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2AACCE-A20F-5D86-C743-EBBF9D07B2CB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0084836" y="3102429"/>
            <a:ext cx="713792" cy="708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C1C2EFE-F2E0-730D-171D-51C48A4FA0B3}"/>
              </a:ext>
            </a:extLst>
          </p:cNvPr>
          <p:cNvSpPr/>
          <p:nvPr/>
        </p:nvSpPr>
        <p:spPr>
          <a:xfrm>
            <a:off x="10649338" y="3811385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852A99-9FDE-B333-0B0D-5338A6C9932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9560681" y="3102429"/>
            <a:ext cx="541262" cy="775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4D4F29-9867-305D-C145-54373EC7F9AA}"/>
              </a:ext>
            </a:extLst>
          </p:cNvPr>
          <p:cNvCxnSpPr>
            <a:cxnSpLocks/>
          </p:cNvCxnSpPr>
          <p:nvPr/>
        </p:nvCxnSpPr>
        <p:spPr>
          <a:xfrm flipH="1">
            <a:off x="10649338" y="4268585"/>
            <a:ext cx="248817" cy="7089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19D3F3-A0B1-D13D-A25D-AF4CF5CB0A71}"/>
              </a:ext>
            </a:extLst>
          </p:cNvPr>
          <p:cNvCxnSpPr>
            <a:cxnSpLocks/>
          </p:cNvCxnSpPr>
          <p:nvPr/>
        </p:nvCxnSpPr>
        <p:spPr>
          <a:xfrm>
            <a:off x="10898155" y="4268585"/>
            <a:ext cx="547396" cy="555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0220F47-81B3-AAAE-D113-06A214D08EC8}"/>
              </a:ext>
            </a:extLst>
          </p:cNvPr>
          <p:cNvSpPr/>
          <p:nvPr/>
        </p:nvSpPr>
        <p:spPr>
          <a:xfrm>
            <a:off x="11262051" y="4823927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206B05A-6E64-27A6-0E04-185B2417F56D}"/>
              </a:ext>
            </a:extLst>
          </p:cNvPr>
          <p:cNvSpPr/>
          <p:nvPr/>
        </p:nvSpPr>
        <p:spPr>
          <a:xfrm>
            <a:off x="10341428" y="4879569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29855D-8C82-947E-C2FA-BE9F46E07295}"/>
              </a:ext>
            </a:extLst>
          </p:cNvPr>
          <p:cNvCxnSpPr>
            <a:cxnSpLocks/>
          </p:cNvCxnSpPr>
          <p:nvPr/>
        </p:nvCxnSpPr>
        <p:spPr>
          <a:xfrm flipH="1">
            <a:off x="11262051" y="5271199"/>
            <a:ext cx="273700" cy="6724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95A213-4912-5010-66A1-9B60CAA0AE46}"/>
              </a:ext>
            </a:extLst>
          </p:cNvPr>
          <p:cNvCxnSpPr>
            <a:cxnSpLocks/>
          </p:cNvCxnSpPr>
          <p:nvPr/>
        </p:nvCxnSpPr>
        <p:spPr>
          <a:xfrm>
            <a:off x="11546633" y="5271199"/>
            <a:ext cx="416773" cy="555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E97BC337-6CB9-15E4-909E-51936CDD9A6B}"/>
              </a:ext>
            </a:extLst>
          </p:cNvPr>
          <p:cNvSpPr/>
          <p:nvPr/>
        </p:nvSpPr>
        <p:spPr>
          <a:xfrm>
            <a:off x="10993016" y="5836469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5F6BB9B5-772C-A3F7-1531-8B03308DAC3B}"/>
              </a:ext>
            </a:extLst>
          </p:cNvPr>
          <p:cNvSpPr/>
          <p:nvPr/>
        </p:nvSpPr>
        <p:spPr>
          <a:xfrm>
            <a:off x="11734800" y="5816613"/>
            <a:ext cx="457200" cy="457200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0D2FDA07-EA7A-299C-9F7B-B7F3FE834623}"/>
              </a:ext>
            </a:extLst>
          </p:cNvPr>
          <p:cNvSpPr/>
          <p:nvPr/>
        </p:nvSpPr>
        <p:spPr>
          <a:xfrm>
            <a:off x="7684699" y="3455190"/>
            <a:ext cx="978408" cy="484632"/>
          </a:xfrm>
          <a:prstGeom prst="rightArrow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5CA818-2975-5C79-349F-0BBF651760B1}"/>
              </a:ext>
            </a:extLst>
          </p:cNvPr>
          <p:cNvSpPr txBox="1"/>
          <p:nvPr/>
        </p:nvSpPr>
        <p:spPr>
          <a:xfrm>
            <a:off x="3778898" y="6148873"/>
            <a:ext cx="225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Leaf wise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22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0320A6-A06D-001F-5E9C-392597DF68F9}"/>
              </a:ext>
            </a:extLst>
          </p:cNvPr>
          <p:cNvSpPr txBox="1"/>
          <p:nvPr/>
        </p:nvSpPr>
        <p:spPr>
          <a:xfrm>
            <a:off x="1436914" y="867747"/>
            <a:ext cx="4264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LGBM Regression work process:</a:t>
            </a:r>
            <a:endParaRPr lang="en-IN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586FE404-6053-4898-F78E-F4BA18F93E52}"/>
              </a:ext>
            </a:extLst>
          </p:cNvPr>
          <p:cNvSpPr/>
          <p:nvPr/>
        </p:nvSpPr>
        <p:spPr>
          <a:xfrm>
            <a:off x="1268963" y="1772817"/>
            <a:ext cx="998376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3D320B-8EB2-FE11-EAB2-6F4953B18D47}"/>
              </a:ext>
            </a:extLst>
          </p:cNvPr>
          <p:cNvSpPr/>
          <p:nvPr/>
        </p:nvSpPr>
        <p:spPr>
          <a:xfrm>
            <a:off x="2397967" y="21385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554AB75-D384-A121-4FC2-406F77D4A408}"/>
              </a:ext>
            </a:extLst>
          </p:cNvPr>
          <p:cNvSpPr/>
          <p:nvPr/>
        </p:nvSpPr>
        <p:spPr>
          <a:xfrm>
            <a:off x="3797558" y="1856792"/>
            <a:ext cx="2298442" cy="14369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Step-1 </a:t>
            </a:r>
            <a:br>
              <a:rPr lang="en-US" dirty="0"/>
            </a:br>
            <a:r>
              <a:rPr lang="en-US" dirty="0"/>
              <a:t>Model Starts with Initial Prediction</a:t>
            </a:r>
            <a:endParaRPr lang="en-IN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337FAC0-078F-D9AA-FFC9-A3BB8A783156}"/>
              </a:ext>
            </a:extLst>
          </p:cNvPr>
          <p:cNvSpPr/>
          <p:nvPr/>
        </p:nvSpPr>
        <p:spPr>
          <a:xfrm>
            <a:off x="6842447" y="1856792"/>
            <a:ext cx="2298442" cy="14369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Step-2</a:t>
            </a:r>
            <a:br>
              <a:rPr lang="en-US" dirty="0"/>
            </a:br>
            <a:r>
              <a:rPr lang="en-US" dirty="0"/>
              <a:t>Compute the Gradient and Hessian for Boosting</a:t>
            </a:r>
            <a:endParaRPr lang="en-IN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7944901-3746-4DBE-283C-1749C8762AD6}"/>
              </a:ext>
            </a:extLst>
          </p:cNvPr>
          <p:cNvSpPr/>
          <p:nvPr/>
        </p:nvSpPr>
        <p:spPr>
          <a:xfrm>
            <a:off x="9579427" y="1904752"/>
            <a:ext cx="2298442" cy="14369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Step-3</a:t>
            </a:r>
            <a:br>
              <a:rPr lang="en-US" dirty="0"/>
            </a:br>
            <a:r>
              <a:rPr lang="en-US" dirty="0"/>
              <a:t>Construct decision tree(update the leaf value)</a:t>
            </a:r>
            <a:endParaRPr lang="en-IN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9D7AA28-8E24-708C-C3A5-8D5BE2488BB4}"/>
              </a:ext>
            </a:extLst>
          </p:cNvPr>
          <p:cNvSpPr/>
          <p:nvPr/>
        </p:nvSpPr>
        <p:spPr>
          <a:xfrm>
            <a:off x="8556169" y="4193862"/>
            <a:ext cx="2668557" cy="178706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Step-4</a:t>
            </a:r>
            <a:br>
              <a:rPr lang="en-US" dirty="0"/>
            </a:br>
            <a:r>
              <a:rPr lang="en-US" dirty="0"/>
              <a:t>Update the model with new tree and repeat the steps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4A586F-EC44-AD24-A4C9-F640A8B11E07}"/>
              </a:ext>
            </a:extLst>
          </p:cNvPr>
          <p:cNvCxnSpPr>
            <a:cxnSpLocks/>
          </p:cNvCxnSpPr>
          <p:nvPr/>
        </p:nvCxnSpPr>
        <p:spPr>
          <a:xfrm>
            <a:off x="5887615" y="2324224"/>
            <a:ext cx="1032588" cy="2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139F31-2C56-CE1B-080D-2DCC486417FF}"/>
              </a:ext>
            </a:extLst>
          </p:cNvPr>
          <p:cNvCxnSpPr>
            <a:cxnSpLocks/>
          </p:cNvCxnSpPr>
          <p:nvPr/>
        </p:nvCxnSpPr>
        <p:spPr>
          <a:xfrm>
            <a:off x="8761445" y="2497696"/>
            <a:ext cx="1032588" cy="2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C050E5-3F23-14BF-5B54-BC5554C36FEC}"/>
              </a:ext>
            </a:extLst>
          </p:cNvPr>
          <p:cNvCxnSpPr>
            <a:cxnSpLocks/>
            <a:stCxn id="8" idx="4"/>
          </p:cNvCxnSpPr>
          <p:nvPr/>
        </p:nvCxnSpPr>
        <p:spPr>
          <a:xfrm flipH="1">
            <a:off x="10384971" y="3341666"/>
            <a:ext cx="343677" cy="9001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odecagon 17">
            <a:extLst>
              <a:ext uri="{FF2B5EF4-FFF2-40B4-BE49-F238E27FC236}">
                <a16:creationId xmlns:a16="http://schemas.microsoft.com/office/drawing/2014/main" id="{9AF3DE83-876B-FEDD-7D85-1BD53BF1A129}"/>
              </a:ext>
            </a:extLst>
          </p:cNvPr>
          <p:cNvSpPr/>
          <p:nvPr/>
        </p:nvSpPr>
        <p:spPr>
          <a:xfrm>
            <a:off x="2887171" y="3913419"/>
            <a:ext cx="2659223" cy="2295331"/>
          </a:xfrm>
          <a:prstGeom prst="do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Finally I will create a model once the weak learners are trained.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44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6A34CE-C9A3-831B-3A96-B28FA4AF2328}"/>
              </a:ext>
            </a:extLst>
          </p:cNvPr>
          <p:cNvSpPr txBox="1"/>
          <p:nvPr/>
        </p:nvSpPr>
        <p:spPr>
          <a:xfrm>
            <a:off x="513184" y="718457"/>
            <a:ext cx="146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Formulas: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2917B7-5964-4410-A2FF-E5CAD386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637" y="1442375"/>
            <a:ext cx="4061812" cy="13793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6DFC36-5D0C-82B6-1016-5AD79A09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288" y="1301744"/>
            <a:ext cx="4023709" cy="253768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6E207F-1034-0BEF-429C-E31676D9270A}"/>
              </a:ext>
            </a:extLst>
          </p:cNvPr>
          <p:cNvSpPr/>
          <p:nvPr/>
        </p:nvSpPr>
        <p:spPr>
          <a:xfrm>
            <a:off x="410547" y="1385854"/>
            <a:ext cx="51318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D460FA9-C2A6-3214-9158-3484CD0749F2}"/>
              </a:ext>
            </a:extLst>
          </p:cNvPr>
          <p:cNvSpPr/>
          <p:nvPr/>
        </p:nvSpPr>
        <p:spPr>
          <a:xfrm>
            <a:off x="6044881" y="1200059"/>
            <a:ext cx="51318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971EB7-CFDC-83FD-7058-70B253731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637" y="4036286"/>
            <a:ext cx="3787468" cy="166130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93A0EB-76E7-7F15-1624-FDC715ED36BA}"/>
              </a:ext>
            </a:extLst>
          </p:cNvPr>
          <p:cNvSpPr/>
          <p:nvPr/>
        </p:nvSpPr>
        <p:spPr>
          <a:xfrm>
            <a:off x="387221" y="4004144"/>
            <a:ext cx="51318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71DAA-9EEF-9727-08D1-7139CACBE8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241" y="4246460"/>
            <a:ext cx="4176122" cy="157747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6E804156-FB69-55EC-F9C2-9876E4F7C10B}"/>
              </a:ext>
            </a:extLst>
          </p:cNvPr>
          <p:cNvSpPr/>
          <p:nvPr/>
        </p:nvSpPr>
        <p:spPr>
          <a:xfrm>
            <a:off x="5788289" y="4119222"/>
            <a:ext cx="51318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63E569-FC17-8E9B-C3D1-745D46F3E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241" y="5659423"/>
            <a:ext cx="3718882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3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C7BE39-BD1C-E831-5FA6-C4C0047EE4F3}"/>
              </a:ext>
            </a:extLst>
          </p:cNvPr>
          <p:cNvSpPr txBox="1"/>
          <p:nvPr/>
        </p:nvSpPr>
        <p:spPr>
          <a:xfrm>
            <a:off x="606490" y="877079"/>
            <a:ext cx="61885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than traditional boosting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large datasets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categorical variables natively.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high accuracy with fine-tuned parameters.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DFDB3-C5B4-D07A-0073-5B8C74B28E10}"/>
              </a:ext>
            </a:extLst>
          </p:cNvPr>
          <p:cNvSpPr txBox="1"/>
          <p:nvPr/>
        </p:nvSpPr>
        <p:spPr>
          <a:xfrm>
            <a:off x="697464" y="3604736"/>
            <a:ext cx="73828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Sensitive to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May overfit if </a:t>
            </a:r>
            <a:r>
              <a:rPr lang="en-US" b="1" dirty="0" err="1"/>
              <a:t>num_leaves</a:t>
            </a:r>
            <a:r>
              <a:rPr lang="en-US" dirty="0"/>
              <a:t> is set too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ideal for small datasets due to leaf-wise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GPU for the best performance in large-scale problems.</a:t>
            </a:r>
          </a:p>
        </p:txBody>
      </p:sp>
    </p:spTree>
    <p:extLst>
      <p:ext uri="{BB962C8B-B14F-4D97-AF65-F5344CB8AC3E}">
        <p14:creationId xmlns:p14="http://schemas.microsoft.com/office/powerpoint/2010/main" val="13652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189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LGBM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jayarajan D</dc:creator>
  <cp:lastModifiedBy>jayarajan D</cp:lastModifiedBy>
  <cp:revision>6</cp:revision>
  <dcterms:created xsi:type="dcterms:W3CDTF">2025-02-21T21:46:08Z</dcterms:created>
  <dcterms:modified xsi:type="dcterms:W3CDTF">2025-02-22T14:07:14Z</dcterms:modified>
</cp:coreProperties>
</file>