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65" r:id="rId2"/>
    <p:sldId id="257" r:id="rId3"/>
    <p:sldId id="282" r:id="rId4"/>
    <p:sldId id="287" r:id="rId5"/>
    <p:sldId id="285" r:id="rId6"/>
    <p:sldId id="279" r:id="rId7"/>
    <p:sldId id="278" r:id="rId8"/>
    <p:sldId id="284" r:id="rId9"/>
    <p:sldId id="283" r:id="rId10"/>
    <p:sldId id="263" r:id="rId11"/>
    <p:sldId id="264" r:id="rId12"/>
    <p:sldId id="27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1310" autoAdjust="0"/>
  </p:normalViewPr>
  <p:slideViewPr>
    <p:cSldViewPr>
      <p:cViewPr>
        <p:scale>
          <a:sx n="75" d="100"/>
          <a:sy n="75" d="100"/>
        </p:scale>
        <p:origin x="2640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05939-81F4-4AC5-BD75-96F7ED03CD4C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B7BF2-5163-47D3-A1B1-20D70571F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644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7BF2-5163-47D3-A1B1-20D70571F5E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842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 необходимо отметить тот факт, </a:t>
            </a:r>
            <a:r>
              <a:rPr lang="ru-RU" dirty="0" smtClean="0"/>
              <a:t>что результаты проведенного исследования </a:t>
            </a:r>
            <a:r>
              <a:rPr lang="ru-RU" dirty="0" smtClean="0"/>
              <a:t>опубликованы в журнале </a:t>
            </a:r>
            <a:r>
              <a:rPr lang="ru-RU" dirty="0" smtClean="0"/>
              <a:t>"</a:t>
            </a:r>
            <a:r>
              <a:rPr lang="ru-RU" dirty="0" smtClean="0">
                <a:effectLst/>
              </a:rPr>
              <a:t>Вопросы радиоэлектроники</a:t>
            </a:r>
            <a:r>
              <a:rPr lang="ru-RU" dirty="0" smtClean="0"/>
              <a:t>"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7BF2-5163-47D3-A1B1-20D70571F5E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249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7BF2-5163-47D3-A1B1-20D70571F5E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752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7BF2-5163-47D3-A1B1-20D70571F5E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57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7BF2-5163-47D3-A1B1-20D70571F5E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70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фискальные данные – информация, содержащаяся в чеках, генерируемых ККТ при выполнении оплаты (возврата) каких-либо товаров или услуг.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фискальные данные являются потенциальным источником ценной информации, а ОФД, имея доступ к этим данным, кроме функции передачи этих данных в ФНС может производить их анализ, с целью получения ценной информации. Для извлечения ценной информации из большого количества данных, необходимо использовать инструменты интеллектуального анализа данных 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7BF2-5163-47D3-A1B1-20D70571F5E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141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точки зрения бизнеса задача </a:t>
            </a:r>
            <a:r>
              <a:rPr lang="ru-RU" sz="1200" dirty="0" smtClean="0"/>
              <a:t>анализ рыночной корзины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точки зрения интеллектуального анализа данных, задача анализа рыночной корзины является задачей поиска ассоциативных правил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7BF2-5163-47D3-A1B1-20D70571F5E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01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 smtClean="0"/>
              <a:t>В</a:t>
            </a:r>
            <a:r>
              <a:rPr lang="ru-RU" sz="2000" baseline="0" dirty="0" smtClean="0"/>
              <a:t> работе рассмотрены 4 алгоритма</a:t>
            </a:r>
            <a:endParaRPr lang="en-US" sz="2000" baseline="0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рассмотренных алгоритмов для поставленной задачи наиболее подходящим является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Pattern-Growth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т.к.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логически разделен на два этапа: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Построение FP-дерева;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Извлечение частых наборов из FP-дерева.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означает, что данные этапы могут выполнятся независимо друг от друга в различные моменты времени.</a:t>
            </a:r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7BF2-5163-47D3-A1B1-20D70571F5E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484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Функциональность, которую необходимо реализовать в системе можно графически представить в виде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Case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диаграммы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Проектируемая система может взаимодействовать с двумя действующими лицами: пользователем системы и сервисом интеграции с ОФД. Пользователь системы имеет возможность взаимодействовать через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аналитическим модулем системы: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Получать представление префиксного дерева;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Получать частые наборы из текущей версии дерева;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Получать ассоциативные правила из текущей версии дерева;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Вручную запускать процесс обновления дерева.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Сервис интеграции с ОФД имеет возможность загружать в систему новые транзакции двумя способами: через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через сервис очередей.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7BF2-5163-47D3-A1B1-20D70571F5E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267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 данных транзакций, обозначенный в схеме как «ОФД», связан с модулем предварительной обработки не на прямую, а посредством очереди сообщений. Данный подход позволит во-первых – оградить модуль предварительной обработки от перегрузки, во-вторых – избежать потери данных, если модуль обработки по какой-либо причине будет недоступен, например, во время обновления системы.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получении новой транзакции, модуль предварительной обработки будет производить ее обработку следующим образом: извлекать из транзакции требуемые данные, т.е. список элементов (товаров) участвующих в транзакции, преобразовать эти данные к внутреннему формату системы, после чего записывать эту информацию в БД, с сохранением времени записи. На основе сохраненных транзакций будет строиться специальная структура данных, которая позволит эффективно извлекать аналитическую информацию с которой далее будет работать модуль анализа.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7BF2-5163-47D3-A1B1-20D70571F5E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428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БД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предназначена для хранений исходных транзакций и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FP-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дерева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-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дерево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7BF2-5163-47D3-A1B1-20D70571F5E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20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Отладка алгоритма производилась с использованием открытой базы данных транзакций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 создан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-скрипт, выполняющий поиск частых наборов с по 1000 транзакций в БД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тех же транзакций было выполнено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построение дерева и извлечение частых наборов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Числа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одинаковые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B7BF2-5163-47D3-A1B1-20D70571F5E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288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FE-1C2D-41A6-8AA8-70E44D3B3164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C57086-9359-4EB3-A5AA-9E6DDCBFBFF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FE-1C2D-41A6-8AA8-70E44D3B3164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7086-9359-4EB3-A5AA-9E6DDCBFBF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FE-1C2D-41A6-8AA8-70E44D3B3164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7086-9359-4EB3-A5AA-9E6DDCBFBF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FE-1C2D-41A6-8AA8-70E44D3B3164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7086-9359-4EB3-A5AA-9E6DDCBFBF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FE-1C2D-41A6-8AA8-70E44D3B3164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7086-9359-4EB3-A5AA-9E6DDCBFBFF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FE-1C2D-41A6-8AA8-70E44D3B3164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7086-9359-4EB3-A5AA-9E6DDCBFBFF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FE-1C2D-41A6-8AA8-70E44D3B3164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7086-9359-4EB3-A5AA-9E6DDCBFBFF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FE-1C2D-41A6-8AA8-70E44D3B3164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7086-9359-4EB3-A5AA-9E6DDCBFBF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FE-1C2D-41A6-8AA8-70E44D3B3164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7086-9359-4EB3-A5AA-9E6DDCBFBF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FE-1C2D-41A6-8AA8-70E44D3B3164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7086-9359-4EB3-A5AA-9E6DDCBFBF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FE-1C2D-41A6-8AA8-70E44D3B3164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7086-9359-4EB3-A5AA-9E6DDCBFBF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AA719FE-1C2D-41A6-8AA8-70E44D3B3164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AC57086-9359-4EB3-A5AA-9E6DDCBFBFF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9.xml"/><Relationship Id="rId18" Type="http://schemas.openxmlformats.org/officeDocument/2006/relationships/image" Target="../media/image15.png"/><Relationship Id="rId3" Type="http://schemas.openxmlformats.org/officeDocument/2006/relationships/slide" Target="slide1.xml"/><Relationship Id="rId21" Type="http://schemas.openxmlformats.org/officeDocument/2006/relationships/slide" Target="slide7.xml"/><Relationship Id="rId7" Type="http://schemas.openxmlformats.org/officeDocument/2006/relationships/slide" Target="slide3.xml"/><Relationship Id="rId12" Type="http://schemas.openxmlformats.org/officeDocument/2006/relationships/image" Target="../media/image12.png"/><Relationship Id="rId17" Type="http://schemas.openxmlformats.org/officeDocument/2006/relationships/slide" Target="slide5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slide" Target="slide8.xml"/><Relationship Id="rId24" Type="http://schemas.openxmlformats.org/officeDocument/2006/relationships/image" Target="../media/image18.png"/><Relationship Id="rId5" Type="http://schemas.openxmlformats.org/officeDocument/2006/relationships/slide" Target="slide2.xml"/><Relationship Id="rId15" Type="http://schemas.openxmlformats.org/officeDocument/2006/relationships/slide" Target="slide10.xml"/><Relationship Id="rId23" Type="http://schemas.openxmlformats.org/officeDocument/2006/relationships/slide" Target="slide11.xml"/><Relationship Id="rId10" Type="http://schemas.openxmlformats.org/officeDocument/2006/relationships/image" Target="../media/image11.png"/><Relationship Id="rId19" Type="http://schemas.openxmlformats.org/officeDocument/2006/relationships/slide" Target="slide6.xml"/><Relationship Id="rId4" Type="http://schemas.openxmlformats.org/officeDocument/2006/relationships/image" Target="../media/image8.png"/><Relationship Id="rId9" Type="http://schemas.openxmlformats.org/officeDocument/2006/relationships/slide" Target="slide4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7604"/>
            <a:ext cx="84249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 </a:t>
            </a:r>
          </a:p>
          <a:p>
            <a:pPr algn="ctr"/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высшего образования</a:t>
            </a:r>
          </a:p>
          <a:p>
            <a:pPr algn="ctr"/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«Московский государственный технический университет</a:t>
            </a:r>
          </a:p>
          <a:p>
            <a:pPr algn="ctr"/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имени Н.Э. Баумана</a:t>
            </a:r>
          </a:p>
          <a:p>
            <a:pPr algn="ctr"/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(национальный исследовательский университет)»</a:t>
            </a:r>
          </a:p>
          <a:p>
            <a:pPr algn="ctr"/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(МГТУ им. Н.Э. Баумана)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564" y="2545447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Презентация к ВКР на тему:</a:t>
            </a:r>
          </a:p>
          <a:p>
            <a:pPr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800" dirty="0"/>
              <a:t>Разработка инструментов эффективного построения аналитической модели в приложении к аналитике фискальных данных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619033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cs typeface="Times New Roman" pitchFamily="18" charset="0"/>
              </a:rPr>
              <a:t>  Калуга, </a:t>
            </a:r>
            <a:r>
              <a:rPr lang="ru-RU" sz="2000" dirty="0" smtClean="0">
                <a:cs typeface="Times New Roman" pitchFamily="18" charset="0"/>
              </a:rPr>
              <a:t>2019 </a:t>
            </a:r>
            <a:r>
              <a:rPr lang="ru-RU" sz="2000" dirty="0" smtClean="0">
                <a:cs typeface="Times New Roman" pitchFamily="18" charset="0"/>
              </a:rPr>
              <a:t>г.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8024" y="4869160"/>
            <a:ext cx="4230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cs typeface="Times New Roman" pitchFamily="18" charset="0"/>
              </a:rPr>
              <a:t>Выполнил студент гр. </a:t>
            </a:r>
            <a:r>
              <a:rPr lang="ru-RU" sz="2000" dirty="0" smtClean="0">
                <a:cs typeface="Times New Roman" pitchFamily="18" charset="0"/>
              </a:rPr>
              <a:t>САПР.М-4</a:t>
            </a:r>
            <a:r>
              <a:rPr lang="en-US" sz="2000" dirty="0" smtClean="0">
                <a:cs typeface="Times New Roman" pitchFamily="18" charset="0"/>
              </a:rPr>
              <a:t>1</a:t>
            </a:r>
            <a:endParaRPr lang="ru-RU" sz="2000" dirty="0" smtClean="0">
              <a:cs typeface="Times New Roman" pitchFamily="18" charset="0"/>
            </a:endParaRPr>
          </a:p>
          <a:p>
            <a:r>
              <a:rPr lang="ru-RU" sz="2000" dirty="0" smtClean="0">
                <a:cs typeface="Times New Roman" pitchFamily="18" charset="0"/>
              </a:rPr>
              <a:t>Афанасьев В.Р. </a:t>
            </a:r>
            <a:endParaRPr lang="ru-RU" sz="2000" dirty="0"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9061" y="5609148"/>
            <a:ext cx="369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cs typeface="Times New Roman" pitchFamily="18" charset="0"/>
              </a:rPr>
              <a:t>Руководитель </a:t>
            </a:r>
            <a:r>
              <a:rPr lang="ru-RU" sz="2000" dirty="0" smtClean="0">
                <a:cs typeface="Times New Roman" pitchFamily="18" charset="0"/>
              </a:rPr>
              <a:t>Вершинин Е.В.</a:t>
            </a:r>
            <a:endParaRPr lang="ru-RU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29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08112"/>
          </a:xfrm>
        </p:spPr>
        <p:txBody>
          <a:bodyPr/>
          <a:lstStyle/>
          <a:p>
            <a:r>
              <a:rPr lang="ru-RU" sz="3200" b="1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836712"/>
            <a:ext cx="8352928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  <a:latin typeface="+mn-lt"/>
              </a:rPr>
              <a:t>В результате выполнения </a:t>
            </a:r>
            <a:r>
              <a:rPr lang="ru-RU" sz="2000" dirty="0" smtClean="0">
                <a:solidFill>
                  <a:schemeClr val="tx1"/>
                </a:solidFill>
                <a:latin typeface="+mn-lt"/>
              </a:rPr>
              <a:t>ВКР </a:t>
            </a:r>
            <a:r>
              <a:rPr lang="ru-RU" sz="2000" dirty="0">
                <a:solidFill>
                  <a:schemeClr val="tx1"/>
                </a:solidFill>
                <a:latin typeface="+mn-lt"/>
              </a:rPr>
              <a:t>было проведено </a:t>
            </a:r>
            <a:r>
              <a:rPr lang="ru-RU" sz="2000" dirty="0" smtClean="0">
                <a:solidFill>
                  <a:schemeClr val="tx1"/>
                </a:solidFill>
                <a:latin typeface="+mn-lt"/>
              </a:rPr>
              <a:t>исследование </a:t>
            </a:r>
            <a:r>
              <a:rPr lang="ru-RU" sz="2000" dirty="0">
                <a:solidFill>
                  <a:schemeClr val="tx1"/>
                </a:solidFill>
                <a:latin typeface="+mn-lt"/>
              </a:rPr>
              <a:t>методов интеллектуального анализа данных в приложении к аналитике фискальных данных с последующим применением этих методов в разработке аналитической </a:t>
            </a:r>
            <a:r>
              <a:rPr lang="ru-RU" sz="2000" dirty="0" smtClean="0">
                <a:solidFill>
                  <a:schemeClr val="tx1"/>
                </a:solidFill>
                <a:latin typeface="+mn-lt"/>
              </a:rPr>
              <a:t>системы.</a:t>
            </a:r>
            <a:endParaRPr lang="ru-RU" sz="2000" dirty="0" smtClean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tx1"/>
                </a:solidFill>
                <a:latin typeface="+mn-lt"/>
              </a:rPr>
              <a:t>В </a:t>
            </a:r>
            <a:r>
              <a:rPr lang="ru-RU" sz="2000" dirty="0" smtClean="0">
                <a:solidFill>
                  <a:schemeClr val="tx1"/>
                </a:solidFill>
                <a:latin typeface="+mn-lt"/>
              </a:rPr>
              <a:t>ходе разработки был </a:t>
            </a:r>
            <a:r>
              <a:rPr lang="ru-RU" sz="2000" dirty="0">
                <a:solidFill>
                  <a:schemeClr val="tx1"/>
                </a:solidFill>
                <a:latin typeface="+mn-lt"/>
              </a:rPr>
              <a:t>решен ряд задач: </a:t>
            </a:r>
            <a:endParaRPr lang="ru-RU" sz="2000" dirty="0">
              <a:solidFill>
                <a:schemeClr val="tx1"/>
              </a:solidFill>
              <a:latin typeface="+mn-lt"/>
            </a:endParaRPr>
          </a:p>
          <a:p>
            <a:r>
              <a:rPr lang="ru-RU" sz="2000" dirty="0" smtClean="0">
                <a:solidFill>
                  <a:schemeClr val="tx1"/>
                </a:solidFill>
                <a:latin typeface="+mn-lt"/>
              </a:rPr>
              <a:t>Проведен </a:t>
            </a:r>
            <a:r>
              <a:rPr lang="ru-RU" sz="2000" dirty="0">
                <a:solidFill>
                  <a:schemeClr val="tx1"/>
                </a:solidFill>
                <a:latin typeface="+mn-lt"/>
              </a:rPr>
              <a:t>анализ предметной области;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+mn-lt"/>
              </a:rPr>
              <a:t>Сформулирована задача </a:t>
            </a:r>
            <a:r>
              <a:rPr lang="ru-RU" sz="2000" dirty="0">
                <a:solidFill>
                  <a:schemeClr val="tx1"/>
                </a:solidFill>
                <a:latin typeface="+mn-lt"/>
              </a:rPr>
              <a:t>анализа фискальных данных;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+mn-lt"/>
              </a:rPr>
              <a:t>Разработан </a:t>
            </a:r>
            <a:r>
              <a:rPr lang="ru-RU" sz="2000" dirty="0">
                <a:solidFill>
                  <a:schemeClr val="tx1"/>
                </a:solidFill>
                <a:latin typeface="+mn-lt"/>
              </a:rPr>
              <a:t>аналитический модуль системы;</a:t>
            </a:r>
          </a:p>
          <a:p>
            <a:r>
              <a:rPr lang="ru-RU" sz="2000" dirty="0" smtClean="0">
                <a:solidFill>
                  <a:schemeClr val="tx1"/>
                </a:solidFill>
                <a:latin typeface="+mn-lt"/>
              </a:rPr>
              <a:t>Реализована </a:t>
            </a:r>
            <a:r>
              <a:rPr lang="ru-RU" sz="2000" dirty="0">
                <a:solidFill>
                  <a:schemeClr val="tx1"/>
                </a:solidFill>
                <a:latin typeface="+mn-lt"/>
              </a:rPr>
              <a:t>возможность интеграции системы с другими системами.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8413630" y="6237312"/>
            <a:ext cx="57606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ru-RU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3548" y="4615968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Библиографическая ссылка: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Вершинин Е.В., Прокофьев М.Л., Афанасьев В.Р.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Проектирование аналитической системы обработки фискальных данных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 // </a:t>
            </a:r>
            <a:r>
              <a:rPr lang="ru-RU" dirty="0"/>
              <a:t>Вопросы </a:t>
            </a:r>
            <a:r>
              <a:rPr lang="ru-RU" dirty="0" smtClean="0"/>
              <a:t>радиоэлектроники 2019 </a:t>
            </a:r>
            <a:r>
              <a:rPr lang="ru-RU" dirty="0"/>
              <a:t>.- № 3 .- С. 78 </a:t>
            </a:r>
            <a:r>
              <a:rPr lang="ru-RU" dirty="0" smtClean="0"/>
              <a:t>– 82.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95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340768"/>
            <a:ext cx="8229600" cy="16002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960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1490" y="15194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220301" y="14881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418340" y="14999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577094" y="14716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31490" y="34614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317258" y="34614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447176" y="34614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577094" y="34657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131490" y="54654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239925" y="5465487"/>
            <a:ext cx="45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pic>
        <p:nvPicPr>
          <p:cNvPr id="2" name="Рисунок 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31" y="182044"/>
            <a:ext cx="1677822" cy="1253419"/>
          </a:xfrm>
          <a:prstGeom prst="rect">
            <a:avLst/>
          </a:prstGeom>
        </p:spPr>
      </p:pic>
      <p:pic>
        <p:nvPicPr>
          <p:cNvPr id="15" name="Рисунок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286" y="182045"/>
            <a:ext cx="1769340" cy="1337454"/>
          </a:xfrm>
          <a:prstGeom prst="rect">
            <a:avLst/>
          </a:prstGeom>
        </p:spPr>
      </p:pic>
      <p:pic>
        <p:nvPicPr>
          <p:cNvPr id="16" name="Рисунок 15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8044" y="182045"/>
            <a:ext cx="1738346" cy="1294658"/>
          </a:xfrm>
          <a:prstGeom prst="rect">
            <a:avLst/>
          </a:prstGeom>
        </p:spPr>
      </p:pic>
      <p:pic>
        <p:nvPicPr>
          <p:cNvPr id="3" name="Рисунок 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27136" y="182045"/>
            <a:ext cx="1777807" cy="1337454"/>
          </a:xfrm>
          <a:prstGeom prst="rect">
            <a:avLst/>
          </a:prstGeom>
        </p:spPr>
      </p:pic>
      <p:pic>
        <p:nvPicPr>
          <p:cNvPr id="19" name="Рисунок 18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29327" y="2123566"/>
            <a:ext cx="1795615" cy="1337863"/>
          </a:xfrm>
          <a:prstGeom prst="rect">
            <a:avLst/>
          </a:prstGeom>
        </p:spPr>
      </p:pic>
      <p:pic>
        <p:nvPicPr>
          <p:cNvPr id="20" name="Рисунок 19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0148" y="4039695"/>
            <a:ext cx="1677822" cy="1251778"/>
          </a:xfrm>
          <a:prstGeom prst="rect">
            <a:avLst/>
          </a:prstGeom>
        </p:spPr>
      </p:pic>
      <p:pic>
        <p:nvPicPr>
          <p:cNvPr id="21" name="Рисунок 20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14479" y="4048823"/>
            <a:ext cx="1679267" cy="1251778"/>
          </a:xfrm>
          <a:prstGeom prst="rect">
            <a:avLst/>
          </a:prstGeom>
        </p:spPr>
      </p:pic>
      <p:pic>
        <p:nvPicPr>
          <p:cNvPr id="22" name="Рисунок 21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0134" y="2093643"/>
            <a:ext cx="1780897" cy="134035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444484" y="54654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pic>
        <p:nvPicPr>
          <p:cNvPr id="27" name="Рисунок 26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21802" y="2093643"/>
            <a:ext cx="1671944" cy="1241222"/>
          </a:xfrm>
          <a:prstGeom prst="rect">
            <a:avLst/>
          </a:prstGeom>
        </p:spPr>
      </p:pic>
      <p:pic>
        <p:nvPicPr>
          <p:cNvPr id="28" name="Рисунок 27">
            <a:hlinkClick r:id="rId21" action="ppaction://hlinksldjump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728044" y="2122649"/>
            <a:ext cx="1738346" cy="1308588"/>
          </a:xfrm>
          <a:prstGeom prst="rect">
            <a:avLst/>
          </a:prstGeom>
        </p:spPr>
      </p:pic>
      <p:pic>
        <p:nvPicPr>
          <p:cNvPr id="4" name="Рисунок 3">
            <a:hlinkClick r:id="rId23" action="ppaction://hlinksldjump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00255" y="4065496"/>
            <a:ext cx="1666135" cy="125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531440"/>
            <a:ext cx="8229600" cy="1600200"/>
          </a:xfrm>
        </p:spPr>
        <p:txBody>
          <a:bodyPr/>
          <a:lstStyle/>
          <a:p>
            <a:r>
              <a:rPr lang="ru-RU" sz="3200" dirty="0"/>
              <a:t>Постановка </a:t>
            </a:r>
            <a:r>
              <a:rPr lang="ru-RU" sz="3200" dirty="0" smtClean="0"/>
              <a:t>цели </a:t>
            </a:r>
            <a:r>
              <a:rPr lang="ru-RU" sz="3200" dirty="0"/>
              <a:t>и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sz="2000" b="1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Цель</a:t>
            </a:r>
            <a:r>
              <a:rPr lang="x-none" sz="20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: </a:t>
            </a:r>
            <a:endParaRPr lang="ru-RU" sz="2000" b="1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Исследование </a:t>
            </a:r>
            <a:r>
              <a:rPr lang="ru-RU" sz="20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методов интеллектуального анализа данных в приложении к аналитике фискальных данных с последующим применением этих методов в разработке аналитической </a:t>
            </a:r>
            <a:r>
              <a:rPr lang="ru-RU" sz="20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системы.</a:t>
            </a:r>
          </a:p>
          <a:p>
            <a:pPr marL="0" indent="0" algn="just">
              <a:buNone/>
            </a:pPr>
            <a:endParaRPr lang="ru-RU" sz="2000" dirty="0" smtClean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000" b="1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Задачи:  </a:t>
            </a:r>
            <a:endParaRPr lang="ru-RU" sz="2000" dirty="0" smtClean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lvl="0"/>
            <a:r>
              <a:rPr lang="ru-RU" sz="20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Провести </a:t>
            </a:r>
            <a:r>
              <a:rPr lang="ru-RU" sz="20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анализ предметной </a:t>
            </a:r>
            <a:r>
              <a:rPr lang="ru-RU" sz="20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области;</a:t>
            </a:r>
          </a:p>
          <a:p>
            <a:pPr lvl="0"/>
            <a:r>
              <a:rPr lang="ru-RU" sz="20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Сформулировать </a:t>
            </a:r>
            <a:r>
              <a:rPr lang="ru-RU" sz="20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задачу анализа фискальных </a:t>
            </a:r>
            <a:r>
              <a:rPr lang="ru-RU" sz="20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данных;</a:t>
            </a:r>
          </a:p>
          <a:p>
            <a:pPr lvl="0"/>
            <a:r>
              <a:rPr lang="ru-RU" sz="20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Разработать </a:t>
            </a:r>
            <a:r>
              <a:rPr lang="ru-RU" sz="20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аналитический модуль </a:t>
            </a:r>
            <a:r>
              <a:rPr lang="ru-RU" sz="20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системы;</a:t>
            </a:r>
          </a:p>
          <a:p>
            <a:pPr lvl="0"/>
            <a:r>
              <a:rPr lang="ru-RU" sz="20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Реализовать </a:t>
            </a:r>
            <a:r>
              <a:rPr lang="ru-RU" sz="2000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возможность интеграции системы с другими </a:t>
            </a:r>
            <a:r>
              <a:rPr lang="ru-RU" sz="20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системами.</a:t>
            </a:r>
            <a:endParaRPr lang="ru-RU" sz="200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lvl="0"/>
            <a:endParaRPr lang="ru-RU" sz="2000" dirty="0" smtClean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endParaRPr lang="ru-RU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8413630" y="6237312"/>
            <a:ext cx="57606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8996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8413630" y="6237312"/>
            <a:ext cx="57606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08112"/>
          </a:xfrm>
        </p:spPr>
        <p:txBody>
          <a:bodyPr/>
          <a:lstStyle/>
          <a:p>
            <a:r>
              <a:rPr lang="ru-RU" sz="3200" dirty="0" smtClean="0"/>
              <a:t>Фискальные данные</a:t>
            </a:r>
            <a:endParaRPr lang="ru-RU" sz="3200" dirty="0"/>
          </a:p>
        </p:txBody>
      </p:sp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755576" y="1916832"/>
            <a:ext cx="748883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0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4080" y="116632"/>
            <a:ext cx="8229600" cy="835496"/>
          </a:xfrm>
        </p:spPr>
        <p:txBody>
          <a:bodyPr/>
          <a:lstStyle/>
          <a:p>
            <a:r>
              <a:rPr lang="ru-RU" sz="3200" dirty="0" smtClean="0"/>
              <a:t>Постановка </a:t>
            </a:r>
            <a:r>
              <a:rPr lang="ru-RU" sz="3200" dirty="0"/>
              <a:t>задачи</a:t>
            </a:r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8413630" y="6237312"/>
            <a:ext cx="57606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ru-RU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6870" y="896924"/>
            <a:ext cx="8686800" cy="575542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ru-RU" sz="2400" dirty="0" smtClean="0"/>
              <a:t>Задача: </a:t>
            </a:r>
          </a:p>
          <a:p>
            <a:pPr>
              <a:spcAft>
                <a:spcPts val="1200"/>
              </a:spcAft>
            </a:pPr>
            <a:r>
              <a:rPr lang="ru-RU" sz="2400" dirty="0" smtClean="0"/>
              <a:t>анализ </a:t>
            </a:r>
            <a:r>
              <a:rPr lang="ru-RU" sz="2400" dirty="0"/>
              <a:t>рыночной </a:t>
            </a:r>
            <a:r>
              <a:rPr lang="ru-RU" sz="2400" dirty="0" smtClean="0"/>
              <a:t>корзины = поиск </a:t>
            </a:r>
            <a:r>
              <a:rPr lang="ru-RU" sz="2400" dirty="0"/>
              <a:t>ассоциативных правил</a:t>
            </a:r>
            <a:endParaRPr lang="ru-RU" sz="2400" dirty="0" smtClean="0"/>
          </a:p>
          <a:p>
            <a:pPr>
              <a:spcAft>
                <a:spcPts val="1200"/>
              </a:spcAft>
            </a:pPr>
            <a:r>
              <a:rPr lang="ru-RU" sz="2400" dirty="0" smtClean="0"/>
              <a:t>Мотивация: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оптимизация ассортимента и его размещения в торговых залах;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повышение эффективности управления запасами;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увеличение объемов продаж за счет предложения клиентам сопутствующих товаров;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оценка эффективности различных рекламных кампаний (промо-акций);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формирование персональных рекомендаций</a:t>
            </a:r>
          </a:p>
          <a:p>
            <a:pPr>
              <a:spcAft>
                <a:spcPts val="1200"/>
              </a:spcAft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5834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8413630" y="6237312"/>
            <a:ext cx="57606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510952" y="188640"/>
            <a:ext cx="8229600" cy="691480"/>
          </a:xfrm>
        </p:spPr>
        <p:txBody>
          <a:bodyPr/>
          <a:lstStyle/>
          <a:p>
            <a:r>
              <a:rPr lang="ru-RU" sz="3200" dirty="0" smtClean="0">
                <a:effectLst/>
              </a:rPr>
              <a:t>Алгоритмы поиска частых наборов 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02913" y="1120676"/>
            <a:ext cx="8738174" cy="26776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BRUTEFORCE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A</a:t>
            </a:r>
            <a:r>
              <a:rPr lang="ru-RU" sz="2800" b="1" dirty="0" err="1" smtClean="0"/>
              <a:t>priori</a:t>
            </a:r>
            <a:r>
              <a:rPr lang="ru-RU" sz="2800" dirty="0" smtClean="0"/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b="1" dirty="0" err="1" smtClean="0"/>
              <a:t>Eclat</a:t>
            </a:r>
            <a:r>
              <a:rPr lang="ru-RU" sz="2800" dirty="0" smtClean="0"/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Frequent Pattern-Growth Strategy (FPG)</a:t>
            </a:r>
            <a:r>
              <a:rPr lang="ru-RU" sz="2800" dirty="0" smtClean="0"/>
              <a:t> 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5058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8928"/>
            <a:ext cx="8229600" cy="979512"/>
          </a:xfrm>
        </p:spPr>
        <p:txBody>
          <a:bodyPr/>
          <a:lstStyle/>
          <a:p>
            <a:r>
              <a:rPr lang="en-US" sz="3200" dirty="0">
                <a:effectLst/>
              </a:rPr>
              <a:t>Use Case </a:t>
            </a:r>
            <a:r>
              <a:rPr lang="ru-RU" sz="3200" dirty="0">
                <a:effectLst/>
              </a:rPr>
              <a:t>диаграмма системы</a:t>
            </a:r>
            <a:endParaRPr lang="ru-RU" sz="3200" dirty="0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413630" y="6237312"/>
            <a:ext cx="57606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452482" y="1268760"/>
            <a:ext cx="8229599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8928"/>
            <a:ext cx="8229600" cy="979512"/>
          </a:xfrm>
        </p:spPr>
        <p:txBody>
          <a:bodyPr/>
          <a:lstStyle/>
          <a:p>
            <a:r>
              <a:rPr lang="ru-RU" sz="3200" dirty="0" smtClean="0">
                <a:effectLst/>
              </a:rPr>
              <a:t>Архитектура системы</a:t>
            </a:r>
            <a:endParaRPr lang="ru-RU" sz="3200" dirty="0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8413630" y="6237312"/>
            <a:ext cx="57606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Рисунок 6" descr="D:\МГТУ\Магистратура\Курсач\Общий вид системы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2" y="1124744"/>
            <a:ext cx="8015835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32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687" y="188640"/>
            <a:ext cx="8229600" cy="648072"/>
          </a:xfrm>
        </p:spPr>
        <p:txBody>
          <a:bodyPr/>
          <a:lstStyle/>
          <a:p>
            <a:r>
              <a:rPr lang="ru-RU" sz="3200" dirty="0" smtClean="0">
                <a:effectLst/>
              </a:rPr>
              <a:t>База данных системы</a:t>
            </a:r>
            <a:endParaRPr lang="ru-RU" sz="3200" dirty="0"/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8413630" y="6237312"/>
            <a:ext cx="57606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pic>
        <p:nvPicPr>
          <p:cNvPr id="7" name="Рисунок 6" descr="D:\МГТУ\Магистратура\Семестр 3\Курсач\Графические материалы\БД lq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40" y="1029852"/>
            <a:ext cx="7798694" cy="504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68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591"/>
            <a:ext cx="8229600" cy="841303"/>
          </a:xfrm>
        </p:spPr>
        <p:txBody>
          <a:bodyPr/>
          <a:lstStyle/>
          <a:p>
            <a:r>
              <a:rPr lang="ru-RU" sz="3200" dirty="0" smtClean="0"/>
              <a:t>Проверка алгоритма</a:t>
            </a:r>
            <a:endParaRPr lang="ru-RU" sz="3200" dirty="0"/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8413630" y="6237312"/>
            <a:ext cx="57606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pic>
        <p:nvPicPr>
          <p:cNvPr id="5" name="Рисунок 4"/>
          <p:cNvPicPr/>
          <p:nvPr/>
        </p:nvPicPr>
        <p:blipFill>
          <a:blip r:embed="rId4"/>
          <a:stretch>
            <a:fillRect/>
          </a:stretch>
        </p:blipFill>
        <p:spPr>
          <a:xfrm>
            <a:off x="293498" y="944548"/>
            <a:ext cx="8696196" cy="2304256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 rotWithShape="1">
          <a:blip r:embed="rId5"/>
          <a:srcRect l="1" t="50000" r="39396" b="20260"/>
          <a:stretch/>
        </p:blipFill>
        <p:spPr>
          <a:xfrm>
            <a:off x="683568" y="3259832"/>
            <a:ext cx="7272808" cy="3331532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3923928" y="5229200"/>
            <a:ext cx="43204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899592" y="2996952"/>
            <a:ext cx="432048" cy="199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0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2858</TotalTime>
  <Words>757</Words>
  <Application>Microsoft Office PowerPoint</Application>
  <PresentationFormat>Экран (4:3)</PresentationFormat>
  <Paragraphs>108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Palatino Linotype</vt:lpstr>
      <vt:lpstr>Times New Roman</vt:lpstr>
      <vt:lpstr>Исполнительная</vt:lpstr>
      <vt:lpstr>Презентация PowerPoint</vt:lpstr>
      <vt:lpstr>Постановка цели и задач</vt:lpstr>
      <vt:lpstr>Фискальные данные</vt:lpstr>
      <vt:lpstr>Постановка задачи</vt:lpstr>
      <vt:lpstr>Алгоритмы поиска частых наборов </vt:lpstr>
      <vt:lpstr>Use Case диаграмма системы</vt:lpstr>
      <vt:lpstr>Архитектура системы</vt:lpstr>
      <vt:lpstr>База данных системы</vt:lpstr>
      <vt:lpstr>Проверка алгоритма</vt:lpstr>
      <vt:lpstr>Заключение</vt:lpstr>
      <vt:lpstr>Спасибо за внимание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Изучение технических средств и информационных технологий, необходимых для работы инженера технической поддержки</dc:title>
  <dc:creator>ya.vladicl@ya.ru</dc:creator>
  <cp:lastModifiedBy>Vladislav</cp:lastModifiedBy>
  <cp:revision>122</cp:revision>
  <dcterms:created xsi:type="dcterms:W3CDTF">2015-09-04T18:55:13Z</dcterms:created>
  <dcterms:modified xsi:type="dcterms:W3CDTF">2019-05-13T03:19:46Z</dcterms:modified>
</cp:coreProperties>
</file>