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65" r:id="rId2"/>
    <p:sldId id="257" r:id="rId3"/>
    <p:sldId id="282" r:id="rId4"/>
    <p:sldId id="287" r:id="rId5"/>
    <p:sldId id="285" r:id="rId6"/>
    <p:sldId id="279" r:id="rId7"/>
    <p:sldId id="278" r:id="rId8"/>
    <p:sldId id="284" r:id="rId9"/>
    <p:sldId id="283" r:id="rId10"/>
    <p:sldId id="263" r:id="rId11"/>
    <p:sldId id="264" r:id="rId12"/>
    <p:sldId id="27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7349" autoAdjust="0"/>
  </p:normalViewPr>
  <p:slideViewPr>
    <p:cSldViewPr>
      <p:cViewPr>
        <p:scale>
          <a:sx n="99" d="100"/>
          <a:sy n="99" d="100"/>
        </p:scale>
        <p:origin x="146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05939-81F4-4AC5-BD75-96F7ED03CD4C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B7BF2-5163-47D3-A1B1-20D70571F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4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84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необходимо отметить тот факт, что результаты проведенного исследования опубликованы в журнале "</a:t>
            </a:r>
            <a:r>
              <a:rPr lang="ru-RU" dirty="0" smtClean="0">
                <a:effectLst/>
              </a:rPr>
              <a:t>Вопросы радиоэлектроники</a:t>
            </a:r>
            <a:r>
              <a:rPr lang="ru-RU" dirty="0" smtClean="0"/>
              <a:t>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24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52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5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0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фискальные данные – информация, содержащаяся в чеках, генерируемых ККТ при выполнении оплаты (возврата) каких-либо товаров или услуг.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фискальные данные являются потенциальным источником ценной информации, а ОФД, имея доступ к этим данным, кроме функции передачи этих данных в ФНС может производить их анализ, с целью получения ценной информации. Для извлечения ценной информации из большого количества данных, необходимо использовать инструменты интеллектуального анализа данных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14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бизнеса задача </a:t>
            </a:r>
            <a:r>
              <a:rPr lang="ru-RU" sz="1200" dirty="0" smtClean="0"/>
              <a:t>анализ рыночной корзины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интеллектуального анализа данных, задача анализа рыночной корзины является задачей поиска ассоциативных правил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01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 smtClean="0"/>
              <a:t>В</a:t>
            </a:r>
            <a:r>
              <a:rPr lang="ru-RU" sz="2000" baseline="0" dirty="0" smtClean="0"/>
              <a:t> работе рассмотрены 4 алгоритма</a:t>
            </a:r>
            <a:endParaRPr lang="en-US" sz="2000" baseline="0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рассмотренных алгоритмов для поставленной задачи наиболее подходящим является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Pattern-Growth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т.к.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логически разделен на два этапа: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Построение FP-дерева;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Извлечение частых наборов из FP-дерева.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означает, что данные этапы могут выполнятся независимо друг от друга в различные моменты времени.</a:t>
            </a: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8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Функциональность, которую необходимо реализовать в системе можно графически представить в виде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диаграммы.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Проектируемая система может взаимодействовать с двумя действующими лицами: пользователем системы и сервисом интеграции с ОФД. Пользователь системы имеет возможность взаимодействовать через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аналитическим модулем системы: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Получать представление префиксного дерева;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Получать частые наборы из текущей версии дерева;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Получать ассоциативные правила из текущей версии дерева;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Вручную запускать процесс обновления дерева.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Сервис интеграции с ОФД имеет возможность загружать в систему новые транзакции двумя способами: через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через сервис очередей.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6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транзакций, обозначенный в схеме как «ОФД», связан с модулем предварительной обработки не на прямую, а посредством очереди сообщений. Данный подход позволит во-первых – оградить модуль предварительной обработки от перегрузки, во-вторых – избежать потери данных, если модуль обработки по какой-либо причине будет недоступен, например, во время обновления системы.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получении новой транзакции, модуль предварительной обработки будет производить ее обработку следующим образом: извлекать из транзакции требуемые данные, т.е. список элементов (товаров) участвующих в транзакции, преобразовать эти данные к внутреннему формату системы, после чего записывать эту информацию в БД, с сохранением времени записи. На основе сохраненных транзакций будет строиться специальная структура данных, которая позволит эффективно извлекать аналитическую информацию с которой далее будет работать модуль анализа.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42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предназначена для хранений исходных транзакций 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FP-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дерева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-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дерево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2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Отладка алгоритма производилась с использованием открытой базы данных транзакций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 создан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-скрипт, выполняющий поиск частых наборов с по 1000 транзакций в БД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тех же транзакций было выполнено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построение дерева и извлечение частых наборов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одинаковые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8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" Target="slide4.xml"/><Relationship Id="rId20" Type="http://schemas.openxmlformats.org/officeDocument/2006/relationships/image" Target="../media/image16.png"/><Relationship Id="rId21" Type="http://schemas.openxmlformats.org/officeDocument/2006/relationships/slide" Target="slide7.xml"/><Relationship Id="rId22" Type="http://schemas.openxmlformats.org/officeDocument/2006/relationships/image" Target="../media/image17.png"/><Relationship Id="rId23" Type="http://schemas.openxmlformats.org/officeDocument/2006/relationships/slide" Target="slide11.xml"/><Relationship Id="rId24" Type="http://schemas.openxmlformats.org/officeDocument/2006/relationships/image" Target="../media/image18.png"/><Relationship Id="rId10" Type="http://schemas.openxmlformats.org/officeDocument/2006/relationships/image" Target="../media/image11.png"/><Relationship Id="rId11" Type="http://schemas.openxmlformats.org/officeDocument/2006/relationships/slide" Target="slide8.xml"/><Relationship Id="rId12" Type="http://schemas.openxmlformats.org/officeDocument/2006/relationships/image" Target="../media/image12.png"/><Relationship Id="rId13" Type="http://schemas.openxmlformats.org/officeDocument/2006/relationships/slide" Target="slide9.xml"/><Relationship Id="rId14" Type="http://schemas.openxmlformats.org/officeDocument/2006/relationships/image" Target="../media/image13.png"/><Relationship Id="rId15" Type="http://schemas.openxmlformats.org/officeDocument/2006/relationships/slide" Target="slide10.xml"/><Relationship Id="rId16" Type="http://schemas.openxmlformats.org/officeDocument/2006/relationships/image" Target="../media/image14.png"/><Relationship Id="rId17" Type="http://schemas.openxmlformats.org/officeDocument/2006/relationships/slide" Target="slide5.xml"/><Relationship Id="rId18" Type="http://schemas.openxmlformats.org/officeDocument/2006/relationships/image" Target="../media/image15.png"/><Relationship Id="rId19" Type="http://schemas.openxmlformats.org/officeDocument/2006/relationships/slide" Target="slide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slide1.xml"/><Relationship Id="rId4" Type="http://schemas.openxmlformats.org/officeDocument/2006/relationships/image" Target="../media/image8.png"/><Relationship Id="rId5" Type="http://schemas.openxmlformats.org/officeDocument/2006/relationships/slide" Target="slide2.xml"/><Relationship Id="rId6" Type="http://schemas.openxmlformats.org/officeDocument/2006/relationships/image" Target="../media/image9.png"/><Relationship Id="rId7" Type="http://schemas.openxmlformats.org/officeDocument/2006/relationships/slide" Target="slide3.xml"/><Relationship Id="rId8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7604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высшего образования</a:t>
            </a:r>
          </a:p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имени Н.Э. Баумана</a:t>
            </a:r>
          </a:p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(МГТУ им. Н.Э. Баумана)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564" y="2545447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Презентация к ВКР на тему:</a:t>
            </a:r>
          </a:p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dirty="0"/>
              <a:t>Разработка инструментов эффективного построения аналитической модели в приложении к аналитике фискальных данных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ctr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619033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cs typeface="Times New Roman" pitchFamily="18" charset="0"/>
              </a:rPr>
              <a:t>  Калуга, 2019 г.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4869160"/>
            <a:ext cx="4230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cs typeface="Times New Roman" pitchFamily="18" charset="0"/>
              </a:rPr>
              <a:t>Выполнил студент гр. САПР.М-4</a:t>
            </a:r>
            <a:r>
              <a:rPr lang="en-US" sz="2000" dirty="0" smtClean="0">
                <a:cs typeface="Times New Roman" pitchFamily="18" charset="0"/>
              </a:rPr>
              <a:t>1</a:t>
            </a:r>
            <a:endParaRPr lang="ru-RU" sz="2000" dirty="0" smtClean="0">
              <a:cs typeface="Times New Roman" pitchFamily="18" charset="0"/>
            </a:endParaRPr>
          </a:p>
          <a:p>
            <a:r>
              <a:rPr lang="ru-RU" sz="2000" dirty="0" smtClean="0">
                <a:cs typeface="Times New Roman" pitchFamily="18" charset="0"/>
              </a:rPr>
              <a:t>Афанасьев В.Р. </a:t>
            </a:r>
            <a:endParaRPr lang="ru-RU" sz="2000" dirty="0"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9061" y="5609148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cs typeface="Times New Roman" pitchFamily="18" charset="0"/>
              </a:rPr>
              <a:t>Руководитель Вершинин Е.В.</a:t>
            </a:r>
            <a:endParaRPr lang="ru-RU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08112"/>
          </a:xfrm>
        </p:spPr>
        <p:txBody>
          <a:bodyPr/>
          <a:lstStyle/>
          <a:p>
            <a:r>
              <a:rPr lang="ru-RU" sz="3200" b="1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В результате выполнения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ВКР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было проведено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исследование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методов интеллектуального анализа данных в приложении к аналитике фискальных данных с последующим применением этих методов в разработке аналитической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системы.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+mn-lt"/>
              </a:rPr>
              <a:t>В ходе разработки был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решен ряд задач: </a:t>
            </a:r>
          </a:p>
          <a:p>
            <a:r>
              <a:rPr lang="ru-RU" dirty="0" smtClean="0">
                <a:solidFill>
                  <a:schemeClr val="tx1"/>
                </a:solidFill>
                <a:latin typeface="+mn-lt"/>
              </a:rPr>
              <a:t>Проведен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анализ предметной области;</a:t>
            </a:r>
          </a:p>
          <a:p>
            <a:r>
              <a:rPr lang="ru-RU" dirty="0" smtClean="0">
                <a:solidFill>
                  <a:schemeClr val="tx1"/>
                </a:solidFill>
                <a:latin typeface="+mn-lt"/>
              </a:rPr>
              <a:t>Сформулирована задача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анализа фискальных данных;</a:t>
            </a:r>
          </a:p>
          <a:p>
            <a:r>
              <a:rPr lang="ru-RU" dirty="0" smtClean="0">
                <a:solidFill>
                  <a:schemeClr val="tx1"/>
                </a:solidFill>
                <a:latin typeface="+mn-lt"/>
              </a:rPr>
              <a:t>Разработан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аналитический модуль системы;</a:t>
            </a:r>
          </a:p>
          <a:p>
            <a:r>
              <a:rPr lang="ru-RU" dirty="0" smtClean="0">
                <a:solidFill>
                  <a:schemeClr val="tx1"/>
                </a:solidFill>
                <a:latin typeface="+mn-lt"/>
              </a:rPr>
              <a:t>Реализована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возможность интеграции системы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в корпоративные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ERP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.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29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340768"/>
            <a:ext cx="8229600" cy="16002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6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1490" y="15194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20301" y="14881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418340" y="14999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77094" y="14716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31490" y="34614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317258" y="34614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447176" y="34614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77094" y="34657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31490" y="54654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239925" y="5465487"/>
            <a:ext cx="45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2" name="Рисунок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31" y="182044"/>
            <a:ext cx="1677822" cy="1253419"/>
          </a:xfrm>
          <a:prstGeom prst="rect">
            <a:avLst/>
          </a:prstGeom>
        </p:spPr>
      </p:pic>
      <p:pic>
        <p:nvPicPr>
          <p:cNvPr id="15" name="Рисунок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286" y="182045"/>
            <a:ext cx="1769340" cy="1337454"/>
          </a:xfrm>
          <a:prstGeom prst="rect">
            <a:avLst/>
          </a:prstGeom>
        </p:spPr>
      </p:pic>
      <p:pic>
        <p:nvPicPr>
          <p:cNvPr id="16" name="Рисунок 1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8044" y="182045"/>
            <a:ext cx="1738346" cy="1294658"/>
          </a:xfrm>
          <a:prstGeom prst="rect">
            <a:avLst/>
          </a:prstGeom>
        </p:spPr>
      </p:pic>
      <p:pic>
        <p:nvPicPr>
          <p:cNvPr id="3" name="Рисунок 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7136" y="182045"/>
            <a:ext cx="1777807" cy="1337454"/>
          </a:xfrm>
          <a:prstGeom prst="rect">
            <a:avLst/>
          </a:prstGeom>
        </p:spPr>
      </p:pic>
      <p:pic>
        <p:nvPicPr>
          <p:cNvPr id="19" name="Рисунок 1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9327" y="2123566"/>
            <a:ext cx="1795615" cy="1337863"/>
          </a:xfrm>
          <a:prstGeom prst="rect">
            <a:avLst/>
          </a:prstGeom>
        </p:spPr>
      </p:pic>
      <p:pic>
        <p:nvPicPr>
          <p:cNvPr id="20" name="Рисунок 1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0148" y="4039695"/>
            <a:ext cx="1677822" cy="1251778"/>
          </a:xfrm>
          <a:prstGeom prst="rect">
            <a:avLst/>
          </a:prstGeom>
        </p:spPr>
      </p:pic>
      <p:pic>
        <p:nvPicPr>
          <p:cNvPr id="21" name="Рисунок 20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14479" y="4048823"/>
            <a:ext cx="1679267" cy="1251778"/>
          </a:xfrm>
          <a:prstGeom prst="rect">
            <a:avLst/>
          </a:prstGeom>
        </p:spPr>
      </p:pic>
      <p:pic>
        <p:nvPicPr>
          <p:cNvPr id="22" name="Рисунок 21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0134" y="2093643"/>
            <a:ext cx="1780897" cy="134035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44484" y="54654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pic>
        <p:nvPicPr>
          <p:cNvPr id="27" name="Рисунок 26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21802" y="2093643"/>
            <a:ext cx="1671944" cy="1241222"/>
          </a:xfrm>
          <a:prstGeom prst="rect">
            <a:avLst/>
          </a:prstGeom>
        </p:spPr>
      </p:pic>
      <p:pic>
        <p:nvPicPr>
          <p:cNvPr id="28" name="Рисунок 27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28044" y="2122649"/>
            <a:ext cx="1738346" cy="1308588"/>
          </a:xfrm>
          <a:prstGeom prst="rect">
            <a:avLst/>
          </a:prstGeom>
        </p:spPr>
      </p:pic>
      <p:pic>
        <p:nvPicPr>
          <p:cNvPr id="4" name="Рисунок 3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00255" y="4065496"/>
            <a:ext cx="1666135" cy="12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531440"/>
            <a:ext cx="8229600" cy="1600200"/>
          </a:xfrm>
        </p:spPr>
        <p:txBody>
          <a:bodyPr/>
          <a:lstStyle/>
          <a:p>
            <a:r>
              <a:rPr lang="ru-RU" sz="3200" dirty="0" smtClean="0"/>
              <a:t>Ц</a:t>
            </a:r>
            <a:r>
              <a:rPr lang="ru-RU" sz="3200" dirty="0" smtClean="0"/>
              <a:t>ель </a:t>
            </a:r>
            <a:r>
              <a:rPr lang="ru-RU" sz="3200" dirty="0"/>
              <a:t>и </a:t>
            </a:r>
            <a:r>
              <a:rPr lang="ru-RU" sz="3200" dirty="0" smtClean="0"/>
              <a:t>задачи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sz="2000" b="1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Цель</a:t>
            </a:r>
            <a:r>
              <a:rPr lang="x-none" sz="20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: </a:t>
            </a:r>
            <a:endParaRPr lang="ru-RU" sz="2000" b="1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Исследование </a:t>
            </a:r>
            <a:r>
              <a:rPr lang="ru-RU" sz="2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методов интеллектуального анализа данных в приложении к аналитике фискальных данных с последующим применением этих методов в разработке аналитической 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системы.</a:t>
            </a:r>
          </a:p>
          <a:p>
            <a:pPr marL="0" indent="0" algn="just">
              <a:buNone/>
            </a:pPr>
            <a:endParaRPr lang="ru-RU" sz="200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Задачи:  </a:t>
            </a:r>
            <a:endParaRPr lang="ru-RU" sz="200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lvl="0"/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Провести </a:t>
            </a:r>
            <a:r>
              <a:rPr lang="ru-RU" sz="2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анализ предметной 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области;</a:t>
            </a:r>
          </a:p>
          <a:p>
            <a:pPr lvl="0"/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Сформулировать </a:t>
            </a:r>
            <a:r>
              <a:rPr lang="ru-RU" sz="2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задачу анализа фискальных 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данных;</a:t>
            </a:r>
          </a:p>
          <a:p>
            <a:pPr lvl="0"/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Разработать </a:t>
            </a:r>
            <a:r>
              <a:rPr lang="ru-RU" sz="2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аналитический модуль 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системы;</a:t>
            </a:r>
          </a:p>
          <a:p>
            <a:pPr lvl="0"/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Реализовать </a:t>
            </a:r>
            <a:r>
              <a:rPr lang="ru-RU" sz="2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возможность интеграции системы с другими 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системами.</a:t>
            </a:r>
            <a:endParaRPr lang="ru-RU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lvl="0"/>
            <a:endParaRPr lang="ru-RU" sz="200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endParaRPr lang="ru-RU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99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08112"/>
          </a:xfrm>
        </p:spPr>
        <p:txBody>
          <a:bodyPr/>
          <a:lstStyle/>
          <a:p>
            <a:r>
              <a:rPr lang="ru-RU" sz="3200" dirty="0" smtClean="0"/>
              <a:t>Фискальные данные</a:t>
            </a:r>
            <a:endParaRPr lang="ru-RU" sz="3200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755576" y="1916832"/>
            <a:ext cx="765805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062" y="620688"/>
            <a:ext cx="8229600" cy="83549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ru-RU" sz="3200" dirty="0" smtClean="0"/>
              <a:t>Анализ </a:t>
            </a:r>
            <a:r>
              <a:rPr lang="ru-RU" sz="3200" dirty="0"/>
              <a:t>рыночной корзины = поиск ассоциативных правил</a:t>
            </a: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6870" y="896924"/>
            <a:ext cx="8686800" cy="5232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ru-RU" sz="2400" dirty="0" smtClean="0"/>
          </a:p>
          <a:p>
            <a:pPr>
              <a:spcAft>
                <a:spcPts val="1200"/>
              </a:spcAft>
            </a:pPr>
            <a:r>
              <a:rPr lang="ru-RU" sz="2400" dirty="0" smtClean="0"/>
              <a:t>Мотивация</a:t>
            </a:r>
            <a:r>
              <a:rPr lang="ru-RU" sz="2400" dirty="0" smtClean="0"/>
              <a:t>: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оптимизация ассортимента и его размещения в торговых залах;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повышение эффективности управления запасами;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увеличение объемов продаж за счет предложения клиентам сопутствующих товаров;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оценка эффективности различных рекламных кампаний (промо-акций);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формирование персональных рекомендаций</a:t>
            </a:r>
          </a:p>
          <a:p>
            <a:pPr>
              <a:spcAft>
                <a:spcPts val="120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834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10952" y="188640"/>
            <a:ext cx="8229600" cy="691480"/>
          </a:xfrm>
        </p:spPr>
        <p:txBody>
          <a:bodyPr/>
          <a:lstStyle/>
          <a:p>
            <a:r>
              <a:rPr lang="ru-RU" sz="3200" dirty="0" smtClean="0">
                <a:effectLst/>
              </a:rPr>
              <a:t>Алгоритмы поиска частых наборов 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2912" y="1120676"/>
            <a:ext cx="8786781" cy="42473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BRUTEFORCE</a:t>
            </a:r>
            <a:r>
              <a:rPr lang="ru-RU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/>
              <a:t>A</a:t>
            </a:r>
            <a:r>
              <a:rPr lang="ru-RU" sz="3600" b="1" dirty="0" err="1" smtClean="0"/>
              <a:t>priori</a:t>
            </a:r>
            <a:r>
              <a:rPr lang="ru-RU" sz="3600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1" dirty="0" err="1" smtClean="0"/>
              <a:t>Eclat</a:t>
            </a:r>
            <a:r>
              <a:rPr lang="ru-RU" sz="3600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/>
              <a:t>Frequent Pattern-Growth Strategy (FPG)</a:t>
            </a:r>
            <a:r>
              <a:rPr lang="ru-RU" sz="3600" dirty="0" smtClean="0"/>
              <a:t>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5058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8928"/>
            <a:ext cx="8229600" cy="979512"/>
          </a:xfrm>
        </p:spPr>
        <p:txBody>
          <a:bodyPr/>
          <a:lstStyle/>
          <a:p>
            <a:r>
              <a:rPr lang="en-US" sz="3200" dirty="0">
                <a:effectLst/>
              </a:rPr>
              <a:t>Use Case </a:t>
            </a:r>
            <a:r>
              <a:rPr lang="ru-RU" sz="3200" dirty="0">
                <a:effectLst/>
              </a:rPr>
              <a:t>диаграмма системы</a:t>
            </a:r>
            <a:endParaRPr lang="ru-RU" sz="3200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452482" y="1268760"/>
            <a:ext cx="822959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8928"/>
            <a:ext cx="8229600" cy="979512"/>
          </a:xfrm>
        </p:spPr>
        <p:txBody>
          <a:bodyPr/>
          <a:lstStyle/>
          <a:p>
            <a:r>
              <a:rPr lang="ru-RU" sz="3200" dirty="0" smtClean="0">
                <a:effectLst/>
              </a:rPr>
              <a:t>Архитектура системы</a:t>
            </a:r>
            <a:endParaRPr lang="ru-RU" sz="3200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 descr="D:\МГТУ\Магистратура\Курсач\Общий вид системы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" y="1124744"/>
            <a:ext cx="8015835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2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687" y="188640"/>
            <a:ext cx="8229600" cy="648072"/>
          </a:xfrm>
        </p:spPr>
        <p:txBody>
          <a:bodyPr/>
          <a:lstStyle/>
          <a:p>
            <a:r>
              <a:rPr lang="ru-RU" sz="3200" dirty="0" smtClean="0">
                <a:effectLst/>
              </a:rPr>
              <a:t>База данных системы</a:t>
            </a:r>
            <a:endParaRPr lang="ru-RU" sz="3200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7" name="Рисунок 6" descr="D:\МГТУ\Магистратура\Семестр 3\Курсач\Графические материалы\БД lq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0" y="1029852"/>
            <a:ext cx="7798694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8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591"/>
            <a:ext cx="8229600" cy="841303"/>
          </a:xfrm>
        </p:spPr>
        <p:txBody>
          <a:bodyPr/>
          <a:lstStyle/>
          <a:p>
            <a:r>
              <a:rPr lang="ru-RU" sz="3200" dirty="0" smtClean="0"/>
              <a:t>Проверка алгоритма</a:t>
            </a:r>
            <a:endParaRPr lang="ru-RU" sz="3200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293498" y="944548"/>
            <a:ext cx="8696196" cy="230425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5"/>
          <a:srcRect l="1" t="50000" r="39396" b="20260"/>
          <a:stretch/>
        </p:blipFill>
        <p:spPr>
          <a:xfrm>
            <a:off x="683568" y="3259832"/>
            <a:ext cx="7272808" cy="3331532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3923928" y="5229200"/>
            <a:ext cx="43204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99592" y="2996952"/>
            <a:ext cx="432048" cy="199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0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2887</TotalTime>
  <Words>740</Words>
  <Application>Microsoft Macintosh PowerPoint</Application>
  <PresentationFormat>Экран (4:3)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Palatino Linotype</vt:lpstr>
      <vt:lpstr>Times New Roman</vt:lpstr>
      <vt:lpstr>Исполнительная</vt:lpstr>
      <vt:lpstr>Презентация PowerPoint</vt:lpstr>
      <vt:lpstr>Цель и задачи</vt:lpstr>
      <vt:lpstr>Фискальные данные</vt:lpstr>
      <vt:lpstr>Анализ рыночной корзины = поиск ассоциативных правил</vt:lpstr>
      <vt:lpstr>Алгоритмы поиска частых наборов </vt:lpstr>
      <vt:lpstr>Use Case диаграмма системы</vt:lpstr>
      <vt:lpstr>Архитектура системы</vt:lpstr>
      <vt:lpstr>База данных системы</vt:lpstr>
      <vt:lpstr>Проверка алгоритма</vt:lpstr>
      <vt:lpstr>Заключение</vt:lpstr>
      <vt:lpstr>Спасибо за внимание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Изучение технических средств и информационных технологий, необходимых для работы инженера технической поддержки</dc:title>
  <dc:creator>ya.vladicl@ya.ru</dc:creator>
  <cp:lastModifiedBy>Пользователь Microsoft Office</cp:lastModifiedBy>
  <cp:revision>125</cp:revision>
  <dcterms:created xsi:type="dcterms:W3CDTF">2015-09-04T18:55:13Z</dcterms:created>
  <dcterms:modified xsi:type="dcterms:W3CDTF">2019-05-13T12:41:25Z</dcterms:modified>
</cp:coreProperties>
</file>