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257" r:id="rId5"/>
    <p:sldId id="269" r:id="rId6"/>
    <p:sldId id="270" r:id="rId7"/>
    <p:sldId id="277" r:id="rId8"/>
    <p:sldId id="278" r:id="rId9"/>
    <p:sldId id="279" r:id="rId10"/>
    <p:sldId id="280" r:id="rId11"/>
    <p:sldId id="281" r:id="rId12"/>
    <p:sldId id="282" r:id="rId13"/>
    <p:sldId id="283" r:id="rId14"/>
    <p:sldId id="27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567A"/>
    <a:srgbClr val="0D1D51"/>
    <a:srgbClr val="0072C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7949" autoAdjust="0"/>
  </p:normalViewPr>
  <p:slideViewPr>
    <p:cSldViewPr snapToGrid="0" showGuides="1">
      <p:cViewPr varScale="1">
        <p:scale>
          <a:sx n="46" d="100"/>
          <a:sy n="46" d="100"/>
        </p:scale>
        <p:origin x="56" y="46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00" d="100"/>
          <a:sy n="100" d="100"/>
        </p:scale>
        <p:origin x="1560" y="-14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243D74-B9C1-450A-B0F3-6C6DCB0CF20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2C27C33-9BB1-41D5-A236-12767E7E72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AB3EA8-A58D-4C92-A3AB-D271CCC294C7}" type="datetimeFigureOut">
              <a:rPr lang="en-US" smtClean="0"/>
              <a:t>6/5/2023</a:t>
            </a:fld>
            <a:endParaRPr lang="en-US" dirty="0"/>
          </a:p>
        </p:txBody>
      </p:sp>
      <p:sp>
        <p:nvSpPr>
          <p:cNvPr id="4" name="Footer Placeholder 3">
            <a:extLst>
              <a:ext uri="{FF2B5EF4-FFF2-40B4-BE49-F238E27FC236}">
                <a16:creationId xmlns:a16="http://schemas.microsoft.com/office/drawing/2014/main" id="{44A7EADB-04A4-4093-B238-438E2C7317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DDD8696-706D-440E-AE04-4C644F0613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2A5DE8-F2C4-4DB3-88D1-656DCD59E73E}" type="slidenum">
              <a:rPr lang="en-US" smtClean="0"/>
              <a:t>‹#›</a:t>
            </a:fld>
            <a:endParaRPr lang="en-US" dirty="0"/>
          </a:p>
        </p:txBody>
      </p:sp>
    </p:spTree>
    <p:extLst>
      <p:ext uri="{BB962C8B-B14F-4D97-AF65-F5344CB8AC3E}">
        <p14:creationId xmlns:p14="http://schemas.microsoft.com/office/powerpoint/2010/main" val="1789824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FB4FA-E877-413E-B608-88789D806C57}" type="datetimeFigureOut">
              <a:rPr lang="en-US" noProof="0" smtClean="0"/>
              <a:t>6/5/2023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6304E-FDE3-4B4F-A3B7-EBE87F3FA5E2}" type="slidenum">
              <a:rPr lang="en-US" noProof="0" smtClean="0"/>
              <a:t>‹#›</a:t>
            </a:fld>
            <a:endParaRPr lang="en-US" noProof="0" dirty="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a:t>
            </a:fld>
            <a:endParaRPr lang="en-US"/>
          </a:p>
        </p:txBody>
      </p:sp>
    </p:spTree>
    <p:extLst>
      <p:ext uri="{BB962C8B-B14F-4D97-AF65-F5344CB8AC3E}">
        <p14:creationId xmlns:p14="http://schemas.microsoft.com/office/powerpoint/2010/main" val="2985530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2</a:t>
            </a:fld>
            <a:endParaRPr lang="en-US"/>
          </a:p>
        </p:txBody>
      </p:sp>
    </p:spTree>
    <p:extLst>
      <p:ext uri="{BB962C8B-B14F-4D97-AF65-F5344CB8AC3E}">
        <p14:creationId xmlns:p14="http://schemas.microsoft.com/office/powerpoint/2010/main" val="2851398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3</a:t>
            </a:fld>
            <a:endParaRPr lang="en-US"/>
          </a:p>
        </p:txBody>
      </p:sp>
    </p:spTree>
    <p:extLst>
      <p:ext uri="{BB962C8B-B14F-4D97-AF65-F5344CB8AC3E}">
        <p14:creationId xmlns:p14="http://schemas.microsoft.com/office/powerpoint/2010/main" val="3328078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noProof="0" smtClean="0"/>
              <a:t>11</a:t>
            </a:fld>
            <a:endParaRPr lang="en-US" noProof="0" dirty="0"/>
          </a:p>
        </p:txBody>
      </p:sp>
    </p:spTree>
    <p:extLst>
      <p:ext uri="{BB962C8B-B14F-4D97-AF65-F5344CB8AC3E}">
        <p14:creationId xmlns:p14="http://schemas.microsoft.com/office/powerpoint/2010/main" val="10039034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accent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312605"/>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0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9758E15-A93D-4FB9-843D-1490E27A151B}"/>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844881"/>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4E0FBE0E-A6B0-483E-93DD-5C20DA069DB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vl1pPr>
          </a:lstStyle>
          <a:p>
            <a:pPr marL="228600" lvl="0" indent="-228600"/>
            <a:r>
              <a:rPr lang="en-US" noProof="0" dirty="0"/>
              <a:t>Website </a:t>
            </a:r>
            <a:r>
              <a:rPr lang="en-US" noProof="0" dirty="0" err="1"/>
              <a:t>url</a:t>
            </a:r>
            <a:r>
              <a:rPr lang="en-US" noProof="0" dirty="0"/>
              <a:t> here</a:t>
            </a:r>
          </a:p>
        </p:txBody>
      </p:sp>
      <p:pic>
        <p:nvPicPr>
          <p:cNvPr id="17" name="Graphic 16" descr="Envelope">
            <a:extLst>
              <a:ext uri="{FF2B5EF4-FFF2-40B4-BE49-F238E27FC236}">
                <a16:creationId xmlns:a16="http://schemas.microsoft.com/office/drawing/2014/main" id="{E5B30B87-6C2E-48F1-9026-E4F6BEA1CFE7}"/>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541475" y="4452337"/>
            <a:ext cx="387795" cy="387795"/>
          </a:xfrm>
          <a:prstGeom prst="rect">
            <a:avLst/>
          </a:prstGeom>
        </p:spPr>
      </p:pic>
      <p:pic>
        <p:nvPicPr>
          <p:cNvPr id="18" name="Graphic 17" descr="Network">
            <a:extLst>
              <a:ext uri="{FF2B5EF4-FFF2-40B4-BE49-F238E27FC236}">
                <a16:creationId xmlns:a16="http://schemas.microsoft.com/office/drawing/2014/main" id="{2DA3CFE0-4ED8-4345-A158-94E70F463E99}"/>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6522084" y="4925640"/>
            <a:ext cx="426575" cy="426575"/>
          </a:xfrm>
          <a:prstGeom prst="rect">
            <a:avLst/>
          </a:prstGeom>
        </p:spPr>
      </p:pic>
      <p:sp>
        <p:nvSpPr>
          <p:cNvPr id="2" name="Title 1">
            <a:extLst>
              <a:ext uri="{FF2B5EF4-FFF2-40B4-BE49-F238E27FC236}">
                <a16:creationId xmlns:a16="http://schemas.microsoft.com/office/drawing/2014/main" id="{2CE9908F-CF81-43F9-880A-401D0C0FB2ED}"/>
              </a:ext>
            </a:extLst>
          </p:cNvPr>
          <p:cNvSpPr>
            <a:spLocks noGrp="1"/>
          </p:cNvSpPr>
          <p:nvPr>
            <p:ph type="title"/>
          </p:nvPr>
        </p:nvSpPr>
        <p:spPr>
          <a:xfrm>
            <a:off x="6469778" y="3429000"/>
            <a:ext cx="5011410" cy="651448"/>
          </a:xfrm>
          <a:noFill/>
        </p:spPr>
        <p:txBody>
          <a:bodyPr wrap="square" rtlCol="0">
            <a:noAutofit/>
          </a:bodyPr>
          <a:lstStyle>
            <a:lvl1pPr>
              <a:defRPr lang="en-US" sz="6000" b="1" cap="all" baseline="0">
                <a:solidFill>
                  <a:schemeClr val="accent1"/>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637136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12" name="Straight Connector 11">
            <a:extLst>
              <a:ext uri="{FF2B5EF4-FFF2-40B4-BE49-F238E27FC236}">
                <a16:creationId xmlns:a16="http://schemas.microsoft.com/office/drawing/2014/main" id="{77C312F4-62C2-4903-8C4B-423A8717E481}"/>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Graphic 18" descr="Envelope">
            <a:extLst>
              <a:ext uri="{FF2B5EF4-FFF2-40B4-BE49-F238E27FC236}">
                <a16:creationId xmlns:a16="http://schemas.microsoft.com/office/drawing/2014/main" id="{A686352B-226C-4579-B831-0DC14EC3895E}"/>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6541475" y="4452337"/>
            <a:ext cx="387795" cy="387795"/>
          </a:xfrm>
          <a:prstGeom prst="rect">
            <a:avLst/>
          </a:prstGeom>
        </p:spPr>
      </p:pic>
      <p:pic>
        <p:nvPicPr>
          <p:cNvPr id="20" name="Graphic 19" descr="Network">
            <a:extLst>
              <a:ext uri="{FF2B5EF4-FFF2-40B4-BE49-F238E27FC236}">
                <a16:creationId xmlns:a16="http://schemas.microsoft.com/office/drawing/2014/main" id="{460C8169-012B-451A-A6C2-6FEC0DC82AFC}"/>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6522084" y="4925640"/>
            <a:ext cx="426575" cy="426575"/>
          </a:xfrm>
          <a:prstGeom prst="rect">
            <a:avLst/>
          </a:prstGeom>
        </p:spPr>
      </p:pic>
      <p:sp>
        <p:nvSpPr>
          <p:cNvPr id="21" name="Subtitle 2">
            <a:extLst>
              <a:ext uri="{FF2B5EF4-FFF2-40B4-BE49-F238E27FC236}">
                <a16:creationId xmlns:a16="http://schemas.microsoft.com/office/drawing/2014/main" id="{ADF17BC1-06CE-42EA-A970-31A7ED871AA4}"/>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22" name="Text Placeholder 6">
            <a:extLst>
              <a:ext uri="{FF2B5EF4-FFF2-40B4-BE49-F238E27FC236}">
                <a16:creationId xmlns:a16="http://schemas.microsoft.com/office/drawing/2014/main" id="{7035F1B3-4E91-44FF-B4E7-E5D87C7A034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solidFill>
                  <a:schemeClr val="bg1"/>
                </a:solidFill>
              </a:defRPr>
            </a:lvl1pPr>
          </a:lstStyle>
          <a:p>
            <a:pPr marL="228600" lvl="0" indent="-228600"/>
            <a:r>
              <a:rPr lang="en-US" noProof="0" dirty="0"/>
              <a:t>Website </a:t>
            </a:r>
            <a:r>
              <a:rPr lang="en-US" noProof="0" dirty="0" err="1"/>
              <a:t>url</a:t>
            </a:r>
            <a:r>
              <a:rPr lang="en-US" noProof="0" dirty="0"/>
              <a:t> here</a:t>
            </a:r>
          </a:p>
        </p:txBody>
      </p:sp>
      <p:sp>
        <p:nvSpPr>
          <p:cNvPr id="18" name="Title 1">
            <a:extLst>
              <a:ext uri="{FF2B5EF4-FFF2-40B4-BE49-F238E27FC236}">
                <a16:creationId xmlns:a16="http://schemas.microsoft.com/office/drawing/2014/main" id="{525B5135-F466-4A63-A42C-3BB2BAA7D24D}"/>
              </a:ext>
            </a:extLst>
          </p:cNvPr>
          <p:cNvSpPr>
            <a:spLocks noGrp="1"/>
          </p:cNvSpPr>
          <p:nvPr>
            <p:ph type="title"/>
          </p:nvPr>
        </p:nvSpPr>
        <p:spPr>
          <a:xfrm>
            <a:off x="6469778" y="3158641"/>
            <a:ext cx="5011410" cy="921807"/>
          </a:xfrm>
          <a:noFill/>
        </p:spPr>
        <p:txBody>
          <a:bodyPr wrap="square" rtlCol="0">
            <a:noAutofit/>
          </a:bodyPr>
          <a:lstStyle>
            <a:lvl1pPr>
              <a:defRPr lang="en-US" sz="6000" b="1" cap="all" baseline="0" dirty="0">
                <a:solidFill>
                  <a:schemeClr val="bg1"/>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81010702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0578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endParaRPr lang="en-US" noProof="0" dirty="0"/>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grpSp>
        <p:nvGrpSpPr>
          <p:cNvPr id="4" name="Group 3">
            <a:extLst>
              <a:ext uri="{FF2B5EF4-FFF2-40B4-BE49-F238E27FC236}">
                <a16:creationId xmlns:a16="http://schemas.microsoft.com/office/drawing/2014/main" id="{AD5251EA-F450-4DD1-995B-DC89513424C8}"/>
              </a:ext>
            </a:extLst>
          </p:cNvPr>
          <p:cNvGrpSpPr/>
          <p:nvPr userDrawn="1"/>
        </p:nvGrpSpPr>
        <p:grpSpPr>
          <a:xfrm rot="16200000">
            <a:off x="1637386" y="1473117"/>
            <a:ext cx="8917229" cy="10769768"/>
            <a:chOff x="-1728305" y="-2049517"/>
            <a:chExt cx="8917229" cy="10769768"/>
          </a:xfrm>
        </p:grpSpPr>
        <p:sp>
          <p:nvSpPr>
            <p:cNvPr id="17" name="Oval 16">
              <a:extLst>
                <a:ext uri="{FF2B5EF4-FFF2-40B4-BE49-F238E27FC236}">
                  <a16:creationId xmlns:a16="http://schemas.microsoft.com/office/drawing/2014/main"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8" name="Group 17">
              <a:extLst>
                <a:ext uri="{FF2B5EF4-FFF2-40B4-BE49-F238E27FC236}">
                  <a16:creationId xmlns:a16="http://schemas.microsoft.com/office/drawing/2014/main"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Freeform 5">
                <a:extLst>
                  <a:ext uri="{FF2B5EF4-FFF2-40B4-BE49-F238E27FC236}">
                    <a16:creationId xmlns:a16="http://schemas.microsoft.com/office/drawing/2014/main"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grpSp>
      <p:sp>
        <p:nvSpPr>
          <p:cNvPr id="21" name="Text Placeholder 2">
            <a:extLst>
              <a:ext uri="{FF2B5EF4-FFF2-40B4-BE49-F238E27FC236}">
                <a16:creationId xmlns:a16="http://schemas.microsoft.com/office/drawing/2014/main" id="{4D77C47B-CC1E-41DA-9146-5DFD63065491}"/>
              </a:ext>
            </a:extLst>
          </p:cNvPr>
          <p:cNvSpPr>
            <a:spLocks noGrp="1"/>
          </p:cNvSpPr>
          <p:nvPr>
            <p:ph type="body" idx="1"/>
          </p:nvPr>
        </p:nvSpPr>
        <p:spPr>
          <a:xfrm>
            <a:off x="831850" y="1153348"/>
            <a:ext cx="10515600" cy="648543"/>
          </a:xfrm>
        </p:spPr>
        <p:txBody>
          <a:bodyPr>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422654412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reeform 5">
              <a:extLst>
                <a:ext uri="{FF2B5EF4-FFF2-40B4-BE49-F238E27FC236}">
                  <a16:creationId xmlns:a16="http://schemas.microsoft.com/office/drawing/2014/main"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5" name="Freeform 6">
              <a:extLst>
                <a:ext uri="{FF2B5EF4-FFF2-40B4-BE49-F238E27FC236}">
                  <a16:creationId xmlns:a16="http://schemas.microsoft.com/office/drawing/2014/main"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6" name="Freeform 7">
              <a:extLst>
                <a:ext uri="{FF2B5EF4-FFF2-40B4-BE49-F238E27FC236}">
                  <a16:creationId xmlns:a16="http://schemas.microsoft.com/office/drawing/2014/main"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7" name="Content Placeholder 2">
            <a:extLst>
              <a:ext uri="{FF2B5EF4-FFF2-40B4-BE49-F238E27FC236}">
                <a16:creationId xmlns:a16="http://schemas.microsoft.com/office/drawing/2014/main" id="{1A1F33A2-66F7-4D85-99DD-7B00F265AC6D}"/>
              </a:ext>
            </a:extLst>
          </p:cNvPr>
          <p:cNvSpPr>
            <a:spLocks noGrp="1"/>
          </p:cNvSpPr>
          <p:nvPr>
            <p:ph idx="1"/>
          </p:nvPr>
        </p:nvSpPr>
        <p:spPr>
          <a:xfrm>
            <a:off x="515938" y="1825625"/>
            <a:ext cx="10837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2" name="Picture 11">
            <a:extLst>
              <a:ext uri="{FF2B5EF4-FFF2-40B4-BE49-F238E27FC236}">
                <a16:creationId xmlns:a16="http://schemas.microsoft.com/office/drawing/2014/main" id="{EC2DFD46-BF74-47BA-A496-92ED1979C36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3" name="Title 1">
            <a:extLst>
              <a:ext uri="{FF2B5EF4-FFF2-40B4-BE49-F238E27FC236}">
                <a16:creationId xmlns:a16="http://schemas.microsoft.com/office/drawing/2014/main" id="{EF788279-D710-447A-9E71-4D1344575691}"/>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3789758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Freeform 5">
              <a:extLst>
                <a:ext uri="{FF2B5EF4-FFF2-40B4-BE49-F238E27FC236}">
                  <a16:creationId xmlns:a16="http://schemas.microsoft.com/office/drawing/2014/main"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7">
              <a:extLst>
                <a:ext uri="{FF2B5EF4-FFF2-40B4-BE49-F238E27FC236}">
                  <a16:creationId xmlns:a16="http://schemas.microsoft.com/office/drawing/2014/main"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Content Placeholder 2">
            <a:extLst>
              <a:ext uri="{FF2B5EF4-FFF2-40B4-BE49-F238E27FC236}">
                <a16:creationId xmlns:a16="http://schemas.microsoft.com/office/drawing/2014/main" id="{079DA8F4-EDD3-4D62-A90B-8C3C1AFB0083}"/>
              </a:ext>
            </a:extLst>
          </p:cNvPr>
          <p:cNvSpPr>
            <a:spLocks noGrp="1"/>
          </p:cNvSpPr>
          <p:nvPr>
            <p:ph sz="half" idx="1"/>
          </p:nvPr>
        </p:nvSpPr>
        <p:spPr>
          <a:xfrm>
            <a:off x="515938" y="1825625"/>
            <a:ext cx="5503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Content Placeholder 3">
            <a:extLst>
              <a:ext uri="{FF2B5EF4-FFF2-40B4-BE49-F238E27FC236}">
                <a16:creationId xmlns:a16="http://schemas.microsoft.com/office/drawing/2014/main" id="{DA0DA994-B4A9-447A-BEBF-3EA31D3755A2}"/>
              </a:ext>
            </a:extLst>
          </p:cNvPr>
          <p:cNvSpPr>
            <a:spLocks noGrp="1"/>
          </p:cNvSpPr>
          <p:nvPr>
            <p:ph sz="half" idx="2"/>
          </p:nvPr>
        </p:nvSpPr>
        <p:spPr>
          <a:xfrm>
            <a:off x="6172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3" name="Picture 12">
            <a:extLst>
              <a:ext uri="{FF2B5EF4-FFF2-40B4-BE49-F238E27FC236}">
                <a16:creationId xmlns:a16="http://schemas.microsoft.com/office/drawing/2014/main" id="{332150F9-14BF-4DCB-884D-49596914C29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1" name="Title 1">
            <a:extLst>
              <a:ext uri="{FF2B5EF4-FFF2-40B4-BE49-F238E27FC236}">
                <a16:creationId xmlns:a16="http://schemas.microsoft.com/office/drawing/2014/main" id="{19DEF115-82C2-4E9D-A22C-8DA561FB37B8}"/>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2092934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reeform 5">
              <a:extLst>
                <a:ext uri="{FF2B5EF4-FFF2-40B4-BE49-F238E27FC236}">
                  <a16:creationId xmlns:a16="http://schemas.microsoft.com/office/drawing/2014/main"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6">
              <a:extLst>
                <a:ext uri="{FF2B5EF4-FFF2-40B4-BE49-F238E27FC236}">
                  <a16:creationId xmlns:a16="http://schemas.microsoft.com/office/drawing/2014/main"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4" name="Freeform 7">
              <a:extLst>
                <a:ext uri="{FF2B5EF4-FFF2-40B4-BE49-F238E27FC236}">
                  <a16:creationId xmlns:a16="http://schemas.microsoft.com/office/drawing/2014/main"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ext Placeholder 2">
            <a:extLst>
              <a:ext uri="{FF2B5EF4-FFF2-40B4-BE49-F238E27FC236}">
                <a16:creationId xmlns:a16="http://schemas.microsoft.com/office/drawing/2014/main" id="{774CF4BA-8DCB-42CF-A2C4-D6AF95EE3F54}"/>
              </a:ext>
            </a:extLst>
          </p:cNvPr>
          <p:cNvSpPr>
            <a:spLocks noGrp="1"/>
          </p:cNvSpPr>
          <p:nvPr>
            <p:ph type="body" idx="1"/>
          </p:nvPr>
        </p:nvSpPr>
        <p:spPr>
          <a:xfrm>
            <a:off x="51593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3">
            <a:extLst>
              <a:ext uri="{FF2B5EF4-FFF2-40B4-BE49-F238E27FC236}">
                <a16:creationId xmlns:a16="http://schemas.microsoft.com/office/drawing/2014/main" id="{67BA8B6E-A28D-4658-8C91-6CA7BD539B85}"/>
              </a:ext>
            </a:extLst>
          </p:cNvPr>
          <p:cNvSpPr>
            <a:spLocks noGrp="1"/>
          </p:cNvSpPr>
          <p:nvPr>
            <p:ph sz="half" idx="2"/>
          </p:nvPr>
        </p:nvSpPr>
        <p:spPr>
          <a:xfrm>
            <a:off x="515938" y="2505075"/>
            <a:ext cx="5157787"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8" name="Text Placeholder 4">
            <a:extLst>
              <a:ext uri="{FF2B5EF4-FFF2-40B4-BE49-F238E27FC236}">
                <a16:creationId xmlns:a16="http://schemas.microsoft.com/office/drawing/2014/main" id="{F73B3215-82DB-4DBF-9E77-3AE2308C6920}"/>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Content Placeholder 5">
            <a:extLst>
              <a:ext uri="{FF2B5EF4-FFF2-40B4-BE49-F238E27FC236}">
                <a16:creationId xmlns:a16="http://schemas.microsoft.com/office/drawing/2014/main" id="{8DFD34E8-36CC-4FFE-926B-C170208FEDB8}"/>
              </a:ext>
            </a:extLst>
          </p:cNvPr>
          <p:cNvSpPr>
            <a:spLocks noGrp="1"/>
          </p:cNvSpPr>
          <p:nvPr>
            <p:ph sz="quarter" idx="4"/>
          </p:nvPr>
        </p:nvSpPr>
        <p:spPr>
          <a:xfrm>
            <a:off x="6172200" y="2505075"/>
            <a:ext cx="5183188"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21" name="Picture 20">
            <a:extLst>
              <a:ext uri="{FF2B5EF4-FFF2-40B4-BE49-F238E27FC236}">
                <a16:creationId xmlns:a16="http://schemas.microsoft.com/office/drawing/2014/main" id="{03383C6B-3BE4-4380-AF26-1C21492FCE8A}"/>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5" name="Title 1">
            <a:extLst>
              <a:ext uri="{FF2B5EF4-FFF2-40B4-BE49-F238E27FC236}">
                <a16:creationId xmlns:a16="http://schemas.microsoft.com/office/drawing/2014/main" id="{AE3770E9-CB74-47B0-8229-91F6F756015E}"/>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2461794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9" name="Title 1">
            <a:extLst>
              <a:ext uri="{FF2B5EF4-FFF2-40B4-BE49-F238E27FC236}">
                <a16:creationId xmlns:a16="http://schemas.microsoft.com/office/drawing/2014/main" id="{19A1397F-1946-4CBE-9EC5-159C3CBC78B6}"/>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20" name="Text Placeholder 3">
            <a:extLst>
              <a:ext uri="{FF2B5EF4-FFF2-40B4-BE49-F238E27FC236}">
                <a16:creationId xmlns:a16="http://schemas.microsoft.com/office/drawing/2014/main" id="{C535F2AB-153E-44A9-97BE-00553BEC1770}"/>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pic>
        <p:nvPicPr>
          <p:cNvPr id="8" name="Picture 7">
            <a:extLst>
              <a:ext uri="{FF2B5EF4-FFF2-40B4-BE49-F238E27FC236}">
                <a16:creationId xmlns:a16="http://schemas.microsoft.com/office/drawing/2014/main" id="{06298D65-1027-4897-A948-DCEEF8FC3D98}"/>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21071857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Freeform 5">
              <a:extLst>
                <a:ext uri="{FF2B5EF4-FFF2-40B4-BE49-F238E27FC236}">
                  <a16:creationId xmlns:a16="http://schemas.microsoft.com/office/drawing/2014/main"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6">
              <a:extLst>
                <a:ext uri="{FF2B5EF4-FFF2-40B4-BE49-F238E27FC236}">
                  <a16:creationId xmlns:a16="http://schemas.microsoft.com/office/drawing/2014/main"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7">
              <a:extLst>
                <a:ext uri="{FF2B5EF4-FFF2-40B4-BE49-F238E27FC236}">
                  <a16:creationId xmlns:a16="http://schemas.microsoft.com/office/drawing/2014/main"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itle 1">
            <a:extLst>
              <a:ext uri="{FF2B5EF4-FFF2-40B4-BE49-F238E27FC236}">
                <a16:creationId xmlns:a16="http://schemas.microsoft.com/office/drawing/2014/main" id="{9009D5C6-6206-4291-8037-67DC025F0B4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17" name="Text Placeholder 3">
            <a:extLst>
              <a:ext uri="{FF2B5EF4-FFF2-40B4-BE49-F238E27FC236}">
                <a16:creationId xmlns:a16="http://schemas.microsoft.com/office/drawing/2014/main" id="{BEB643FD-AA85-4A43-8EBD-AFD10DD98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8" name="Content Placeholder 2">
            <a:extLst>
              <a:ext uri="{FF2B5EF4-FFF2-40B4-BE49-F238E27FC236}">
                <a16:creationId xmlns:a16="http://schemas.microsoft.com/office/drawing/2014/main" id="{9001F313-F798-43BE-AFF0-A68C84C3640D}"/>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3" name="Picture 12">
            <a:extLst>
              <a:ext uri="{FF2B5EF4-FFF2-40B4-BE49-F238E27FC236}">
                <a16:creationId xmlns:a16="http://schemas.microsoft.com/office/drawing/2014/main" id="{91881DEA-0ECB-4310-ADF5-4337ACB4338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302531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14083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p>
        </p:txBody>
      </p:sp>
      <p:sp>
        <p:nvSpPr>
          <p:cNvPr id="3" name="Text Placeholder 2">
            <a:extLst>
              <a:ext uri="{FF2B5EF4-FFF2-40B4-BE49-F238E27FC236}">
                <a16:creationId xmlns:a16="http://schemas.microsoft.com/office/drawing/2014/main" id="{4ACB5603-8A62-4D45-B6EF-0D7E2D5FC4F7}"/>
              </a:ext>
            </a:extLst>
          </p:cNvPr>
          <p:cNvSpPr>
            <a:spLocks noGrp="1"/>
          </p:cNvSpPr>
          <p:nvPr>
            <p:ph type="body" idx="1" hasCustomPrompt="1"/>
          </p:nvPr>
        </p:nvSpPr>
        <p:spPr>
          <a:xfrm>
            <a:off x="2139388" y="1154832"/>
            <a:ext cx="7900525" cy="764460"/>
          </a:xfrm>
        </p:spPr>
        <p:txBody>
          <a:bodyPr>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Dummy Text Comes Here</a:t>
            </a:r>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sp>
        <p:nvSpPr>
          <p:cNvPr id="15" name="Picture Placeholder 14">
            <a:extLst>
              <a:ext uri="{FF2B5EF4-FFF2-40B4-BE49-F238E27FC236}">
                <a16:creationId xmlns:a16="http://schemas.microsoft.com/office/drawing/2014/main"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anchor="ctr">
            <a:noAutofit/>
          </a:bodyPr>
          <a:lstStyle>
            <a:lvl1pPr marL="0" indent="0" algn="ctr">
              <a:buNone/>
              <a:defRPr sz="2400"/>
            </a:lvl1pPr>
          </a:lstStyle>
          <a:p>
            <a:r>
              <a:rPr lang="en-US" noProof="0"/>
              <a:t>Click icon to add picture</a:t>
            </a:r>
            <a:endParaRPr lang="en-US" noProof="0" dirty="0"/>
          </a:p>
        </p:txBody>
      </p:sp>
    </p:spTree>
    <p:extLst>
      <p:ext uri="{BB962C8B-B14F-4D97-AF65-F5344CB8AC3E}">
        <p14:creationId xmlns:p14="http://schemas.microsoft.com/office/powerpoint/2010/main" val="27504955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grpSp>
        <p:nvGrpSpPr>
          <p:cNvPr id="10" name="Group 9">
            <a:extLst>
              <a:ext uri="{FF2B5EF4-FFF2-40B4-BE49-F238E27FC236}">
                <a16:creationId xmlns:a16="http://schemas.microsoft.com/office/drawing/2014/main" id="{42E17FB3-B5C4-4B3A-A57B-C6493A9D0C66}"/>
              </a:ext>
            </a:extLst>
          </p:cNvPr>
          <p:cNvGrpSpPr/>
          <p:nvPr userDrawn="1"/>
        </p:nvGrpSpPr>
        <p:grpSpPr>
          <a:xfrm rot="8650774">
            <a:off x="5037655" y="4336093"/>
            <a:ext cx="1905000" cy="2354263"/>
            <a:chOff x="11114088" y="2241550"/>
            <a:chExt cx="1905000" cy="2354263"/>
          </a:xfrm>
          <a:solidFill>
            <a:schemeClr val="bg2"/>
          </a:solidFill>
        </p:grpSpPr>
        <p:sp>
          <p:nvSpPr>
            <p:cNvPr id="11" name="Freeform 5">
              <a:extLst>
                <a:ext uri="{FF2B5EF4-FFF2-40B4-BE49-F238E27FC236}">
                  <a16:creationId xmlns:a16="http://schemas.microsoft.com/office/drawing/2014/main"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6">
              <a:extLst>
                <a:ext uri="{FF2B5EF4-FFF2-40B4-BE49-F238E27FC236}">
                  <a16:creationId xmlns:a16="http://schemas.microsoft.com/office/drawing/2014/main"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7">
              <a:extLst>
                <a:ext uri="{FF2B5EF4-FFF2-40B4-BE49-F238E27FC236}">
                  <a16:creationId xmlns:a16="http://schemas.microsoft.com/office/drawing/2014/main" id="{B7FCC84B-2235-4948-8277-8363DFC691A4}"/>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3" name="Picture Placeholder 22">
            <a:extLst>
              <a:ext uri="{FF2B5EF4-FFF2-40B4-BE49-F238E27FC236}">
                <a16:creationId xmlns:a16="http://schemas.microsoft.com/office/drawing/2014/main"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anchor="ctr">
            <a:noAutofit/>
          </a:bodyPr>
          <a:lstStyle>
            <a:lvl1pPr marL="0" indent="0" algn="ctr">
              <a:buNone/>
              <a:defRPr/>
            </a:lvl1pPr>
          </a:lstStyle>
          <a:p>
            <a:r>
              <a:rPr lang="en-US" noProof="0"/>
              <a:t>Click icon to add picture</a:t>
            </a:r>
            <a:endParaRPr lang="en-US" noProof="0" dirty="0"/>
          </a:p>
        </p:txBody>
      </p:sp>
      <p:sp>
        <p:nvSpPr>
          <p:cNvPr id="14" name="Title 1">
            <a:extLst>
              <a:ext uri="{FF2B5EF4-FFF2-40B4-BE49-F238E27FC236}">
                <a16:creationId xmlns:a16="http://schemas.microsoft.com/office/drawing/2014/main" id="{2E646B4F-6CCB-724C-9D5E-6D5770023939}"/>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16962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Rectangle 13">
            <a:extLst>
              <a:ext uri="{FF2B5EF4-FFF2-40B4-BE49-F238E27FC236}">
                <a16:creationId xmlns:a16="http://schemas.microsoft.com/office/drawing/2014/main" id="{9D415693-E2CB-4DB4-B07C-2F96B0CAB302}"/>
              </a:ext>
            </a:extLst>
          </p:cNvPr>
          <p:cNvSpPr/>
          <p:nvPr userDrawn="1"/>
        </p:nvSpPr>
        <p:spPr>
          <a:xfrm>
            <a:off x="7854462" y="988536"/>
            <a:ext cx="4329129" cy="4880927"/>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5">
            <a:extLst>
              <a:ext uri="{FF2B5EF4-FFF2-40B4-BE49-F238E27FC236}">
                <a16:creationId xmlns:a16="http://schemas.microsoft.com/office/drawing/2014/main"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spTree>
    <p:extLst>
      <p:ext uri="{BB962C8B-B14F-4D97-AF65-F5344CB8AC3E}">
        <p14:creationId xmlns:p14="http://schemas.microsoft.com/office/powerpoint/2010/main" val="19699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E799E3E2-888B-2343-9A63-F84C03265CB5}"/>
              </a:ext>
            </a:extLst>
          </p:cNvPr>
          <p:cNvSpPr>
            <a:spLocks noChangeAspect="1"/>
          </p:cNvSpPr>
          <p:nvPr userDrawn="1"/>
        </p:nvSpPr>
        <p:spPr>
          <a:xfrm>
            <a:off x="9833702" y="1823757"/>
            <a:ext cx="832104" cy="832104"/>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Picture Placeholder 11">
            <a:extLst>
              <a:ext uri="{FF2B5EF4-FFF2-40B4-BE49-F238E27FC236}">
                <a16:creationId xmlns:a16="http://schemas.microsoft.com/office/drawing/2014/main"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
        <p:nvSpPr>
          <p:cNvPr id="9" name="Rectangle 8">
            <a:extLst>
              <a:ext uri="{FF2B5EF4-FFF2-40B4-BE49-F238E27FC236}">
                <a16:creationId xmlns:a16="http://schemas.microsoft.com/office/drawing/2014/main"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8C1E0992-271E-4948-9461-C7AA54AF8FEA}"/>
              </a:ext>
            </a:extLst>
          </p:cNvPr>
          <p:cNvSpPr>
            <a:spLocks noChangeAspect="1"/>
          </p:cNvSpPr>
          <p:nvPr userDrawn="1"/>
        </p:nvSpPr>
        <p:spPr>
          <a:xfrm>
            <a:off x="1526011"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219126" y="3207024"/>
            <a:ext cx="3445566"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6" name="Picture Placeholder 5">
            <a:extLst>
              <a:ext uri="{FF2B5EF4-FFF2-40B4-BE49-F238E27FC236}">
                <a16:creationId xmlns:a16="http://schemas.microsoft.com/office/drawing/2014/main"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anchor="ctr"/>
          <a:lstStyle>
            <a:lvl1pPr marL="0" indent="0" algn="ctr">
              <a:buNone/>
              <a:defRPr/>
            </a:lvl1pPr>
          </a:lstStyle>
          <a:p>
            <a:r>
              <a:rPr lang="en-US" noProof="0"/>
              <a:t>Click icon to add picture</a:t>
            </a:r>
            <a:endParaRPr lang="en-US" noProof="0" dirty="0"/>
          </a:p>
        </p:txBody>
      </p:sp>
      <p:sp>
        <p:nvSpPr>
          <p:cNvPr id="17" name="Content Placeholder 2">
            <a:extLst>
              <a:ext uri="{FF2B5EF4-FFF2-40B4-BE49-F238E27FC236}">
                <a16:creationId xmlns:a16="http://schemas.microsoft.com/office/drawing/2014/main" id="{147C9C38-5B17-467D-B581-EF28ECB11E80}"/>
              </a:ext>
            </a:extLst>
          </p:cNvPr>
          <p:cNvSpPr>
            <a:spLocks noGrp="1"/>
          </p:cNvSpPr>
          <p:nvPr>
            <p:ph idx="14" hasCustomPrompt="1"/>
          </p:nvPr>
        </p:nvSpPr>
        <p:spPr>
          <a:xfrm>
            <a:off x="8527490" y="3207024"/>
            <a:ext cx="3445200"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219126"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1" name="Content Placeholder 2">
            <a:extLst>
              <a:ext uri="{FF2B5EF4-FFF2-40B4-BE49-F238E27FC236}">
                <a16:creationId xmlns:a16="http://schemas.microsoft.com/office/drawing/2014/main" id="{F694448B-800C-40EF-8F61-18C018E8374C}"/>
              </a:ext>
            </a:extLst>
          </p:cNvPr>
          <p:cNvSpPr>
            <a:spLocks noGrp="1"/>
          </p:cNvSpPr>
          <p:nvPr>
            <p:ph idx="16" hasCustomPrompt="1"/>
          </p:nvPr>
        </p:nvSpPr>
        <p:spPr>
          <a:xfrm>
            <a:off x="8527124"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12" name="Picture Placeholder 11">
            <a:extLst>
              <a:ext uri="{FF2B5EF4-FFF2-40B4-BE49-F238E27FC236}">
                <a16:creationId xmlns:a16="http://schemas.microsoft.com/office/drawing/2014/main"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174103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Layou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B6EB0C6-606C-4AFB-8FF8-AB43606B95BD}"/>
              </a:ext>
            </a:extLst>
          </p:cNvPr>
          <p:cNvSpPr/>
          <p:nvPr userDrawn="1"/>
        </p:nvSpPr>
        <p:spPr>
          <a:xfrm>
            <a:off x="6599236" y="4707908"/>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ectangle 3">
            <a:extLst>
              <a:ext uri="{FF2B5EF4-FFF2-40B4-BE49-F238E27FC236}">
                <a16:creationId xmlns:a16="http://schemas.microsoft.com/office/drawing/2014/main"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680934" y="2863158"/>
            <a:ext cx="4074002" cy="2846648"/>
          </a:xfrm>
        </p:spPr>
        <p:txBody>
          <a:bodyPr lIns="0" tIns="0" rIns="0" bIns="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2"/>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1309370" y="1903728"/>
            <a:ext cx="3445566" cy="495389"/>
          </a:xfrm>
        </p:spPr>
        <p:txBody>
          <a:bodyPr lIns="0" tIns="0" rIns="0" bIns="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01 comes here</a:t>
            </a:r>
          </a:p>
        </p:txBody>
      </p:sp>
      <p:sp>
        <p:nvSpPr>
          <p:cNvPr id="23" name="Content Placeholder 2">
            <a:extLst>
              <a:ext uri="{FF2B5EF4-FFF2-40B4-BE49-F238E27FC236}">
                <a16:creationId xmlns:a16="http://schemas.microsoft.com/office/drawing/2014/main" id="{E5123CE7-2F8A-489B-BD99-0C2A33ADF49A}"/>
              </a:ext>
            </a:extLst>
          </p:cNvPr>
          <p:cNvSpPr>
            <a:spLocks noGrp="1"/>
          </p:cNvSpPr>
          <p:nvPr>
            <p:ph idx="19" hasCustomPrompt="1"/>
          </p:nvPr>
        </p:nvSpPr>
        <p:spPr>
          <a:xfrm>
            <a:off x="7327918" y="1648186"/>
            <a:ext cx="4074002" cy="2834508"/>
          </a:xfrm>
        </p:spPr>
        <p:txBody>
          <a:bodyPr lIns="0" tIns="0" rIns="0" bIns="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5" name="Content Placeholder 2">
            <a:extLst>
              <a:ext uri="{FF2B5EF4-FFF2-40B4-BE49-F238E27FC236}">
                <a16:creationId xmlns:a16="http://schemas.microsoft.com/office/drawing/2014/main" id="{07730BCF-AC2A-4FEC-8F01-63964DB444CF}"/>
              </a:ext>
            </a:extLst>
          </p:cNvPr>
          <p:cNvSpPr>
            <a:spLocks noGrp="1"/>
          </p:cNvSpPr>
          <p:nvPr>
            <p:ph idx="20" hasCustomPrompt="1"/>
          </p:nvPr>
        </p:nvSpPr>
        <p:spPr>
          <a:xfrm>
            <a:off x="7475709" y="4963450"/>
            <a:ext cx="3445566" cy="495389"/>
          </a:xfrm>
        </p:spPr>
        <p:txBody>
          <a:bodyPr lIns="0" tIns="0" rIns="0" bIns="0" anchor="ctr">
            <a:noAutofit/>
          </a:bodyPr>
          <a:lstStyle>
            <a:lvl1pPr marL="0" indent="0" algn="l">
              <a:buNone/>
              <a:defRPr sz="1800" b="1" cap="all" baseline="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02 comes here</a:t>
            </a:r>
          </a:p>
        </p:txBody>
      </p:sp>
      <p:sp>
        <p:nvSpPr>
          <p:cNvPr id="21" name="Oval 20">
            <a:extLst>
              <a:ext uri="{FF2B5EF4-FFF2-40B4-BE49-F238E27FC236}">
                <a16:creationId xmlns:a16="http://schemas.microsoft.com/office/drawing/2014/main"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11">
            <a:extLst>
              <a:ext uri="{FF2B5EF4-FFF2-40B4-BE49-F238E27FC236}">
                <a16:creationId xmlns:a16="http://schemas.microsoft.com/office/drawing/2014/main"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
        <p:nvSpPr>
          <p:cNvPr id="28" name="Oval 27">
            <a:extLst>
              <a:ext uri="{FF2B5EF4-FFF2-40B4-BE49-F238E27FC236}">
                <a16:creationId xmlns:a16="http://schemas.microsoft.com/office/drawing/2014/main" id="{F95B55F4-B501-3440-8904-A1C7F049CBE8}"/>
              </a:ext>
            </a:extLst>
          </p:cNvPr>
          <p:cNvSpPr>
            <a:spLocks noChangeAspect="1"/>
          </p:cNvSpPr>
          <p:nvPr userDrawn="1"/>
        </p:nvSpPr>
        <p:spPr>
          <a:xfrm>
            <a:off x="6100576" y="4707907"/>
            <a:ext cx="1001899" cy="100189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1">
            <a:extLst>
              <a:ext uri="{FF2B5EF4-FFF2-40B4-BE49-F238E27FC236}">
                <a16:creationId xmlns:a16="http://schemas.microsoft.com/office/drawing/2014/main"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89140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4B31150-A166-4DB3-A898-2154C9665891}"/>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1C1A95BC-42CA-4166-918D-DF4306881408}"/>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id="{4B4D5F91-2158-4A30-B83C-5CC9CC6E5D4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id="{C509E5D6-79CC-4E1D-AAF4-C6F28F3C1777}"/>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Tree>
    <p:extLst>
      <p:ext uri="{BB962C8B-B14F-4D97-AF65-F5344CB8AC3E}">
        <p14:creationId xmlns:p14="http://schemas.microsoft.com/office/powerpoint/2010/main" val="156476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431CD316-21C7-4FA9-A45A-374D6AE71ED5}"/>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Freeform 5">
              <a:extLst>
                <a:ext uri="{FF2B5EF4-FFF2-40B4-BE49-F238E27FC236}">
                  <a16:creationId xmlns:a16="http://schemas.microsoft.com/office/drawing/2014/main"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7" name="Freeform 6">
              <a:extLst>
                <a:ext uri="{FF2B5EF4-FFF2-40B4-BE49-F238E27FC236}">
                  <a16:creationId xmlns:a16="http://schemas.microsoft.com/office/drawing/2014/main"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8" name="Freeform 7">
              <a:extLst>
                <a:ext uri="{FF2B5EF4-FFF2-40B4-BE49-F238E27FC236}">
                  <a16:creationId xmlns:a16="http://schemas.microsoft.com/office/drawing/2014/main" id="{6C2B67E8-673C-422C-B021-296E2E2B952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23" name="Oval 22">
            <a:extLst>
              <a:ext uri="{FF2B5EF4-FFF2-40B4-BE49-F238E27FC236}">
                <a16:creationId xmlns:a16="http://schemas.microsoft.com/office/drawing/2014/main" id="{687010E4-ADF2-486D-8DF7-B0FF38C6DADF}"/>
              </a:ext>
            </a:extLst>
          </p:cNvPr>
          <p:cNvSpPr/>
          <p:nvPr userDrawn="1"/>
        </p:nvSpPr>
        <p:spPr>
          <a:xfrm>
            <a:off x="954140"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a16="http://schemas.microsoft.com/office/drawing/2014/main" id="{9159AA79-2237-4A27-BBC2-D44032158D19}"/>
              </a:ext>
            </a:extLst>
          </p:cNvPr>
          <p:cNvSpPr/>
          <p:nvPr userDrawn="1"/>
        </p:nvSpPr>
        <p:spPr>
          <a:xfrm>
            <a:off x="3807539"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Oval 24">
            <a:extLst>
              <a:ext uri="{FF2B5EF4-FFF2-40B4-BE49-F238E27FC236}">
                <a16:creationId xmlns:a16="http://schemas.microsoft.com/office/drawing/2014/main" id="{0272B962-9566-42D2-B4C3-E7AA81884A83}"/>
              </a:ext>
            </a:extLst>
          </p:cNvPr>
          <p:cNvSpPr/>
          <p:nvPr userDrawn="1"/>
        </p:nvSpPr>
        <p:spPr>
          <a:xfrm>
            <a:off x="6646275"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19733285-016C-4C38-816C-83D30C075C70}"/>
              </a:ext>
            </a:extLst>
          </p:cNvPr>
          <p:cNvSpPr/>
          <p:nvPr userDrawn="1"/>
        </p:nvSpPr>
        <p:spPr>
          <a:xfrm>
            <a:off x="9498658"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EF40DBA4-AB63-4B47-B37F-BCC3D59B5392}"/>
              </a:ext>
            </a:extLst>
          </p:cNvPr>
          <p:cNvSpPr/>
          <p:nvPr userDrawn="1"/>
        </p:nvSpPr>
        <p:spPr>
          <a:xfrm>
            <a:off x="4011967"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33EF0AFB-D099-4FF1-8963-7DA87268867F}"/>
              </a:ext>
            </a:extLst>
          </p:cNvPr>
          <p:cNvSpPr/>
          <p:nvPr userDrawn="1"/>
        </p:nvSpPr>
        <p:spPr>
          <a:xfrm>
            <a:off x="6850703"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6872C96E-9AF3-4FA0-8180-C213C7F2209E}"/>
              </a:ext>
            </a:extLst>
          </p:cNvPr>
          <p:cNvSpPr/>
          <p:nvPr userDrawn="1"/>
        </p:nvSpPr>
        <p:spPr>
          <a:xfrm>
            <a:off x="9703086"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3A08BE29-CFA5-4E0D-9DBE-A430AE1B8072}"/>
              </a:ext>
            </a:extLst>
          </p:cNvPr>
          <p:cNvSpPr/>
          <p:nvPr userDrawn="1"/>
        </p:nvSpPr>
        <p:spPr>
          <a:xfrm>
            <a:off x="1158568"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3" name="Picture Placeholder 2">
            <a:extLst>
              <a:ext uri="{FF2B5EF4-FFF2-40B4-BE49-F238E27FC236}">
                <a16:creationId xmlns:a16="http://schemas.microsoft.com/office/drawing/2014/main" id="{B1B995BE-66C2-4379-885F-4BE069DA39E4}"/>
              </a:ext>
            </a:extLst>
          </p:cNvPr>
          <p:cNvSpPr>
            <a:spLocks noGrp="1"/>
          </p:cNvSpPr>
          <p:nvPr>
            <p:ph type="pic" sz="quarter" idx="13"/>
          </p:nvPr>
        </p:nvSpPr>
        <p:spPr>
          <a:xfrm>
            <a:off x="1103638"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1" name="Picture Placeholder 2">
            <a:extLst>
              <a:ext uri="{FF2B5EF4-FFF2-40B4-BE49-F238E27FC236}">
                <a16:creationId xmlns:a16="http://schemas.microsoft.com/office/drawing/2014/main" id="{9B56B6C6-9F3C-4E80-BBAD-280E697B895C}"/>
              </a:ext>
            </a:extLst>
          </p:cNvPr>
          <p:cNvSpPr>
            <a:spLocks noGrp="1"/>
          </p:cNvSpPr>
          <p:nvPr>
            <p:ph type="pic" sz="quarter" idx="14"/>
          </p:nvPr>
        </p:nvSpPr>
        <p:spPr>
          <a:xfrm>
            <a:off x="3957037"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2" name="Picture Placeholder 2">
            <a:extLst>
              <a:ext uri="{FF2B5EF4-FFF2-40B4-BE49-F238E27FC236}">
                <a16:creationId xmlns:a16="http://schemas.microsoft.com/office/drawing/2014/main" id="{54704160-1ED7-4B90-8963-0F887C73E94D}"/>
              </a:ext>
            </a:extLst>
          </p:cNvPr>
          <p:cNvSpPr>
            <a:spLocks noGrp="1"/>
          </p:cNvSpPr>
          <p:nvPr>
            <p:ph type="pic" sz="quarter" idx="15"/>
          </p:nvPr>
        </p:nvSpPr>
        <p:spPr>
          <a:xfrm>
            <a:off x="6795773"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3" name="Picture Placeholder 2">
            <a:extLst>
              <a:ext uri="{FF2B5EF4-FFF2-40B4-BE49-F238E27FC236}">
                <a16:creationId xmlns:a16="http://schemas.microsoft.com/office/drawing/2014/main" id="{36610597-6A76-4A06-82A5-A8FFC5BAEA0F}"/>
              </a:ext>
            </a:extLst>
          </p:cNvPr>
          <p:cNvSpPr>
            <a:spLocks noGrp="1"/>
          </p:cNvSpPr>
          <p:nvPr>
            <p:ph type="pic" sz="quarter" idx="16"/>
          </p:nvPr>
        </p:nvSpPr>
        <p:spPr>
          <a:xfrm>
            <a:off x="9648156"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27" name="Content Placeholder 2">
            <a:extLst>
              <a:ext uri="{FF2B5EF4-FFF2-40B4-BE49-F238E27FC236}">
                <a16:creationId xmlns:a16="http://schemas.microsoft.com/office/drawing/2014/main" id="{FF56D2E5-86E4-473A-A62F-B7029E5B2558}"/>
              </a:ext>
            </a:extLst>
          </p:cNvPr>
          <p:cNvSpPr>
            <a:spLocks noGrp="1"/>
          </p:cNvSpPr>
          <p:nvPr>
            <p:ph idx="1"/>
          </p:nvPr>
        </p:nvSpPr>
        <p:spPr>
          <a:xfrm>
            <a:off x="524454"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28" name="Content Placeholder 2">
            <a:extLst>
              <a:ext uri="{FF2B5EF4-FFF2-40B4-BE49-F238E27FC236}">
                <a16:creationId xmlns:a16="http://schemas.microsoft.com/office/drawing/2014/main" id="{93934E34-6CC7-492D-9515-EBEC72EFF4CB}"/>
              </a:ext>
            </a:extLst>
          </p:cNvPr>
          <p:cNvSpPr>
            <a:spLocks noGrp="1"/>
          </p:cNvSpPr>
          <p:nvPr>
            <p:ph idx="17" hasCustomPrompt="1"/>
          </p:nvPr>
        </p:nvSpPr>
        <p:spPr>
          <a:xfrm>
            <a:off x="524454"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29" name="Content Placeholder 2">
            <a:extLst>
              <a:ext uri="{FF2B5EF4-FFF2-40B4-BE49-F238E27FC236}">
                <a16:creationId xmlns:a16="http://schemas.microsoft.com/office/drawing/2014/main" id="{E4E27467-A1AA-4773-AAB5-A96267FBD712}"/>
              </a:ext>
            </a:extLst>
          </p:cNvPr>
          <p:cNvSpPr>
            <a:spLocks noGrp="1"/>
          </p:cNvSpPr>
          <p:nvPr>
            <p:ph idx="18"/>
          </p:nvPr>
        </p:nvSpPr>
        <p:spPr>
          <a:xfrm>
            <a:off x="3377853"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0" name="Content Placeholder 2">
            <a:extLst>
              <a:ext uri="{FF2B5EF4-FFF2-40B4-BE49-F238E27FC236}">
                <a16:creationId xmlns:a16="http://schemas.microsoft.com/office/drawing/2014/main" id="{6CABD5EB-4A8B-448B-8ED1-B8B420815B2D}"/>
              </a:ext>
            </a:extLst>
          </p:cNvPr>
          <p:cNvSpPr>
            <a:spLocks noGrp="1"/>
          </p:cNvSpPr>
          <p:nvPr>
            <p:ph idx="19" hasCustomPrompt="1"/>
          </p:nvPr>
        </p:nvSpPr>
        <p:spPr>
          <a:xfrm>
            <a:off x="3377853"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1" name="Content Placeholder 2">
            <a:extLst>
              <a:ext uri="{FF2B5EF4-FFF2-40B4-BE49-F238E27FC236}">
                <a16:creationId xmlns:a16="http://schemas.microsoft.com/office/drawing/2014/main" id="{0D86883C-E501-47FF-AE1A-E9CE8B71B421}"/>
              </a:ext>
            </a:extLst>
          </p:cNvPr>
          <p:cNvSpPr>
            <a:spLocks noGrp="1"/>
          </p:cNvSpPr>
          <p:nvPr>
            <p:ph idx="20"/>
          </p:nvPr>
        </p:nvSpPr>
        <p:spPr>
          <a:xfrm>
            <a:off x="6216589"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2" name="Content Placeholder 2">
            <a:extLst>
              <a:ext uri="{FF2B5EF4-FFF2-40B4-BE49-F238E27FC236}">
                <a16:creationId xmlns:a16="http://schemas.microsoft.com/office/drawing/2014/main" id="{3683A037-F698-4CC9-904D-F377D71F690F}"/>
              </a:ext>
            </a:extLst>
          </p:cNvPr>
          <p:cNvSpPr>
            <a:spLocks noGrp="1"/>
          </p:cNvSpPr>
          <p:nvPr>
            <p:ph idx="21" hasCustomPrompt="1"/>
          </p:nvPr>
        </p:nvSpPr>
        <p:spPr>
          <a:xfrm>
            <a:off x="6216589"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3" name="Content Placeholder 2">
            <a:extLst>
              <a:ext uri="{FF2B5EF4-FFF2-40B4-BE49-F238E27FC236}">
                <a16:creationId xmlns:a16="http://schemas.microsoft.com/office/drawing/2014/main" id="{0A095594-2B82-44ED-8C9B-DA7C4D3D2872}"/>
              </a:ext>
            </a:extLst>
          </p:cNvPr>
          <p:cNvSpPr>
            <a:spLocks noGrp="1"/>
          </p:cNvSpPr>
          <p:nvPr>
            <p:ph idx="22"/>
          </p:nvPr>
        </p:nvSpPr>
        <p:spPr>
          <a:xfrm>
            <a:off x="9068972"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4" name="Content Placeholder 2">
            <a:extLst>
              <a:ext uri="{FF2B5EF4-FFF2-40B4-BE49-F238E27FC236}">
                <a16:creationId xmlns:a16="http://schemas.microsoft.com/office/drawing/2014/main" id="{54CDD46A-22ED-48F5-9B5F-13B1B5C4B320}"/>
              </a:ext>
            </a:extLst>
          </p:cNvPr>
          <p:cNvSpPr>
            <a:spLocks noGrp="1"/>
          </p:cNvSpPr>
          <p:nvPr>
            <p:ph idx="23" hasCustomPrompt="1"/>
          </p:nvPr>
        </p:nvSpPr>
        <p:spPr>
          <a:xfrm>
            <a:off x="9068972"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Tree>
    <p:extLst>
      <p:ext uri="{BB962C8B-B14F-4D97-AF65-F5344CB8AC3E}">
        <p14:creationId xmlns:p14="http://schemas.microsoft.com/office/powerpoint/2010/main" val="3876503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1F27F-98F9-A147-8986-34441C7B752D}" type="datetime1">
              <a:rPr lang="en-US" noProof="0" smtClean="0"/>
              <a:t>6/5/2023</a:t>
            </a:fld>
            <a:endParaRPr lang="en-US" noProof="0" dirty="0"/>
          </a:p>
        </p:txBody>
      </p:sp>
      <p:sp>
        <p:nvSpPr>
          <p:cNvPr id="5" name="Footer Placeholder 4">
            <a:extLst>
              <a:ext uri="{FF2B5EF4-FFF2-40B4-BE49-F238E27FC236}">
                <a16:creationId xmlns:a16="http://schemas.microsoft.com/office/drawing/2014/main"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71654-96A5-4280-94F3-931C61A9F92C}" type="slidenum">
              <a:rPr lang="en-US" noProof="0" smtClean="0"/>
              <a:t>‹#›</a:t>
            </a:fld>
            <a:endParaRPr lang="en-US" noProof="0" dirty="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1" r:id="rId5"/>
    <p:sldLayoutId id="2147483662" r:id="rId6"/>
    <p:sldLayoutId id="2147483663" r:id="rId7"/>
    <p:sldLayoutId id="2147483654"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6.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EF7BD-FE81-4B20-8DC5-0B3EB736F9F8}"/>
              </a:ext>
            </a:extLst>
          </p:cNvPr>
          <p:cNvSpPr>
            <a:spLocks noGrp="1"/>
          </p:cNvSpPr>
          <p:nvPr>
            <p:ph type="ctrTitle"/>
          </p:nvPr>
        </p:nvSpPr>
        <p:spPr/>
        <p:txBody>
          <a:bodyPr/>
          <a:lstStyle/>
          <a:p>
            <a:r>
              <a:rPr lang="en-US" dirty="0" err="1"/>
              <a:t>Hackti</a:t>
            </a:r>
            <a:r>
              <a:rPr lang="en-US" dirty="0"/>
              <a:t> talent fair 5</a:t>
            </a:r>
          </a:p>
        </p:txBody>
      </p:sp>
      <p:sp>
        <p:nvSpPr>
          <p:cNvPr id="3" name="Subtitle 2">
            <a:extLst>
              <a:ext uri="{FF2B5EF4-FFF2-40B4-BE49-F238E27FC236}">
                <a16:creationId xmlns:a16="http://schemas.microsoft.com/office/drawing/2014/main" id="{1AFF0EFE-C50F-44EB-8978-B97795477C9E}"/>
              </a:ext>
            </a:extLst>
          </p:cNvPr>
          <p:cNvSpPr>
            <a:spLocks noGrp="1"/>
          </p:cNvSpPr>
          <p:nvPr>
            <p:ph type="subTitle" idx="1"/>
          </p:nvPr>
        </p:nvSpPr>
        <p:spPr/>
        <p:txBody>
          <a:bodyPr/>
          <a:lstStyle/>
          <a:p>
            <a:r>
              <a:rPr lang="en-US" b="0" i="0" dirty="0">
                <a:solidFill>
                  <a:srgbClr val="656D76"/>
                </a:solidFill>
                <a:effectLst/>
                <a:latin typeface="-apple-system"/>
              </a:rPr>
              <a:t>Lion Parcel Project</a:t>
            </a:r>
          </a:p>
          <a:p>
            <a:endParaRPr lang="en-US" dirty="0">
              <a:solidFill>
                <a:srgbClr val="656D76"/>
              </a:solidFill>
              <a:latin typeface="-apple-system"/>
            </a:endParaRPr>
          </a:p>
          <a:p>
            <a:r>
              <a:rPr lang="en-US" dirty="0">
                <a:solidFill>
                  <a:srgbClr val="656D76"/>
                </a:solidFill>
                <a:latin typeface="-apple-system"/>
              </a:rPr>
              <a:t>Name : Fachmi </a:t>
            </a:r>
            <a:r>
              <a:rPr lang="en-US" dirty="0" err="1">
                <a:solidFill>
                  <a:srgbClr val="656D76"/>
                </a:solidFill>
                <a:latin typeface="-apple-system"/>
              </a:rPr>
              <a:t>maris</a:t>
            </a:r>
            <a:endParaRPr lang="en-US" dirty="0"/>
          </a:p>
        </p:txBody>
      </p:sp>
      <p:pic>
        <p:nvPicPr>
          <p:cNvPr id="10" name="Picture Placeholder 9" descr="cityscape&#10;">
            <a:extLst>
              <a:ext uri="{FF2B5EF4-FFF2-40B4-BE49-F238E27FC236}">
                <a16:creationId xmlns:a16="http://schemas.microsoft.com/office/drawing/2014/main" id="{CF143FEA-6E93-4548-8A9B-318F437CD887}"/>
              </a:ext>
            </a:extLst>
          </p:cNvPr>
          <p:cNvPicPr>
            <a:picLocks noGrp="1" noChangeAspect="1"/>
          </p:cNvPicPr>
          <p:nvPr>
            <p:ph type="pic" sz="quarter" idx="10"/>
          </p:nvPr>
        </p:nvPicPr>
        <p:blipFill>
          <a:blip r:embed="rId3"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3737989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CAD428A-3AF2-0D36-43B0-1AA7102AE899}"/>
              </a:ext>
            </a:extLst>
          </p:cNvPr>
          <p:cNvSpPr>
            <a:spLocks noGrp="1"/>
          </p:cNvSpPr>
          <p:nvPr>
            <p:ph idx="1"/>
          </p:nvPr>
        </p:nvSpPr>
        <p:spPr>
          <a:xfrm>
            <a:off x="515938" y="1425108"/>
            <a:ext cx="5247553" cy="4351338"/>
          </a:xfrm>
        </p:spPr>
        <p:txBody>
          <a:bodyPr/>
          <a:lstStyle/>
          <a:p>
            <a:br>
              <a:rPr lang="en-US" sz="1600" b="0" dirty="0">
                <a:effectLst/>
                <a:latin typeface="Consolas" panose="020B0609020204030204" pitchFamily="49" charset="0"/>
              </a:rPr>
            </a:br>
            <a:r>
              <a:rPr lang="en-US" sz="1600" b="0" dirty="0">
                <a:effectLst/>
                <a:latin typeface="Consolas" panose="020B0609020204030204" pitchFamily="49" charset="0"/>
              </a:rPr>
              <a:t>- We can make machine learning to make predictions based on customer behavior written in the dataset with appropriate algorithms such as Decision Tree, Random Forest, or Logistic Regression.</a:t>
            </a:r>
          </a:p>
          <a:p>
            <a:br>
              <a:rPr lang="en-US" sz="1600" b="0" dirty="0">
                <a:effectLst/>
                <a:latin typeface="Consolas" panose="020B0609020204030204" pitchFamily="49" charset="0"/>
              </a:rPr>
            </a:br>
            <a:r>
              <a:rPr lang="en-US" sz="1600" b="0" dirty="0">
                <a:effectLst/>
                <a:latin typeface="Consolas" panose="020B0609020204030204" pitchFamily="49" charset="0"/>
              </a:rPr>
              <a:t>- Conduct a deeper and detailed examination of missing values ​​to avoid misunderstandings in understanding the data. You can ask the customer directly for validation.</a:t>
            </a:r>
          </a:p>
          <a:p>
            <a:br>
              <a:rPr lang="en-US" sz="1600" b="0" dirty="0">
                <a:effectLst/>
                <a:latin typeface="Consolas" panose="020B0609020204030204" pitchFamily="49" charset="0"/>
              </a:rPr>
            </a:br>
            <a:r>
              <a:rPr lang="en-US" sz="1600" b="0" dirty="0">
                <a:effectLst/>
                <a:latin typeface="Consolas" panose="020B0609020204030204" pitchFamily="49" charset="0"/>
              </a:rPr>
              <a:t>- Can do clustering in order to find out the right market segmentation so as to know the characteristics of customers who are very suitable for Lion Parcel products and evaluate minority segmentation so that they can carry out the right marketing strategy.</a:t>
            </a:r>
          </a:p>
          <a:p>
            <a:endParaRPr lang="en-US" sz="1600" dirty="0"/>
          </a:p>
        </p:txBody>
      </p:sp>
      <p:sp>
        <p:nvSpPr>
          <p:cNvPr id="3" name="Slide Number Placeholder 2">
            <a:extLst>
              <a:ext uri="{FF2B5EF4-FFF2-40B4-BE49-F238E27FC236}">
                <a16:creationId xmlns:a16="http://schemas.microsoft.com/office/drawing/2014/main" id="{F616A89E-BC73-166A-1BE7-5DC05842A7D0}"/>
              </a:ext>
            </a:extLst>
          </p:cNvPr>
          <p:cNvSpPr>
            <a:spLocks noGrp="1"/>
          </p:cNvSpPr>
          <p:nvPr>
            <p:ph type="sldNum" sz="quarter" idx="12"/>
          </p:nvPr>
        </p:nvSpPr>
        <p:spPr/>
        <p:txBody>
          <a:bodyPr/>
          <a:lstStyle/>
          <a:p>
            <a:fld id="{9EC71654-96A5-4280-94F3-931C61A9F92C}" type="slidenum">
              <a:rPr lang="en-US" noProof="0" smtClean="0"/>
              <a:pPr/>
              <a:t>10</a:t>
            </a:fld>
            <a:endParaRPr lang="en-US" noProof="0" dirty="0"/>
          </a:p>
        </p:txBody>
      </p:sp>
      <p:sp>
        <p:nvSpPr>
          <p:cNvPr id="5" name="Title 4">
            <a:extLst>
              <a:ext uri="{FF2B5EF4-FFF2-40B4-BE49-F238E27FC236}">
                <a16:creationId xmlns:a16="http://schemas.microsoft.com/office/drawing/2014/main" id="{B8DC3EBF-3991-DB21-F975-38689B68CB90}"/>
              </a:ext>
            </a:extLst>
          </p:cNvPr>
          <p:cNvSpPr>
            <a:spLocks noGrp="1"/>
          </p:cNvSpPr>
          <p:nvPr>
            <p:ph type="title"/>
          </p:nvPr>
        </p:nvSpPr>
        <p:spPr/>
        <p:txBody>
          <a:bodyPr/>
          <a:lstStyle/>
          <a:p>
            <a:r>
              <a:rPr lang="en-US" sz="3200" b="1" dirty="0" err="1">
                <a:effectLst/>
                <a:latin typeface="Consolas" panose="020B0609020204030204" pitchFamily="49" charset="0"/>
              </a:rPr>
              <a:t>ImproveMENT</a:t>
            </a:r>
            <a:r>
              <a:rPr lang="en-US" sz="3200" b="1" dirty="0">
                <a:effectLst/>
                <a:latin typeface="Consolas" panose="020B0609020204030204" pitchFamily="49" charset="0"/>
              </a:rPr>
              <a:t> Plan</a:t>
            </a:r>
            <a:br>
              <a:rPr lang="en-US" sz="3200" b="0" dirty="0">
                <a:solidFill>
                  <a:srgbClr val="CCCCCC"/>
                </a:solidFill>
                <a:effectLst/>
                <a:latin typeface="Consolas" panose="020B0609020204030204" pitchFamily="49" charset="0"/>
              </a:rPr>
            </a:br>
            <a:endParaRPr lang="en-US" dirty="0"/>
          </a:p>
        </p:txBody>
      </p:sp>
      <p:pic>
        <p:nvPicPr>
          <p:cNvPr id="6" name="Picture Placeholder 9" descr="cityscape">
            <a:extLst>
              <a:ext uri="{FF2B5EF4-FFF2-40B4-BE49-F238E27FC236}">
                <a16:creationId xmlns:a16="http://schemas.microsoft.com/office/drawing/2014/main" id="{DCBB9384-FC71-83BC-080E-BDCB46BAD219}"/>
              </a:ext>
            </a:extLst>
          </p:cNvPr>
          <p:cNvPicPr>
            <a:picLocks noGrp="1" noChangeAspect="1"/>
          </p:cNvPicPr>
          <p:nvPr>
            <p:ph type="pic" sz="quarter" idx="13"/>
          </p:nvPr>
        </p:nvPicPr>
        <p:blipFill>
          <a:blip r:embed="rId2" cstate="print">
            <a:extLst>
              <a:ext uri="{28A0092B-C50C-407E-A947-70E740481C1C}">
                <a14:useLocalDpi xmlns:a14="http://schemas.microsoft.com/office/drawing/2010/main"/>
              </a:ext>
            </a:extLst>
          </a:blip>
          <a:srcRect t="4214" b="4214"/>
          <a:stretch>
            <a:fillRect/>
          </a:stretch>
        </p:blipFill>
        <p:spPr>
          <a:xfrm>
            <a:off x="5884863" y="0"/>
            <a:ext cx="6307137" cy="5780088"/>
          </a:xfrm>
        </p:spPr>
      </p:pic>
    </p:spTree>
    <p:extLst>
      <p:ext uri="{BB962C8B-B14F-4D97-AF65-F5344CB8AC3E}">
        <p14:creationId xmlns:p14="http://schemas.microsoft.com/office/powerpoint/2010/main" val="1504143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9" descr="cityscape">
            <a:extLst>
              <a:ext uri="{FF2B5EF4-FFF2-40B4-BE49-F238E27FC236}">
                <a16:creationId xmlns:a16="http://schemas.microsoft.com/office/drawing/2014/main" id="{63493B9E-F6F8-4C0F-9706-CA547A8B2B3F}"/>
              </a:ext>
            </a:extLst>
          </p:cNvPr>
          <p:cNvPicPr>
            <a:picLocks noGrp="1" noChangeAspect="1"/>
          </p:cNvPicPr>
          <p:nvPr>
            <p:ph type="pic" sz="quarter" idx="10"/>
          </p:nvPr>
        </p:nvPicPr>
        <p:blipFill>
          <a:blip r:embed="rId3" cstate="print">
            <a:extLst>
              <a:ext uri="{28A0092B-C50C-407E-A947-70E740481C1C}">
                <a14:useLocalDpi xmlns:a14="http://schemas.microsoft.com/office/drawing/2010/main"/>
              </a:ext>
            </a:extLst>
          </a:blip>
          <a:srcRect t="39" b="39"/>
          <a:stretch>
            <a:fillRect/>
          </a:stretch>
        </p:blipFill>
        <p:spPr/>
      </p:pic>
      <p:sp>
        <p:nvSpPr>
          <p:cNvPr id="6" name="Title 5">
            <a:extLst>
              <a:ext uri="{FF2B5EF4-FFF2-40B4-BE49-F238E27FC236}">
                <a16:creationId xmlns:a16="http://schemas.microsoft.com/office/drawing/2014/main" id="{95D612B9-68B9-4C9F-98FE-CEE07DB1F00D}"/>
              </a:ext>
            </a:extLst>
          </p:cNvPr>
          <p:cNvSpPr>
            <a:spLocks noGrp="1"/>
          </p:cNvSpPr>
          <p:nvPr>
            <p:ph type="title"/>
          </p:nvPr>
        </p:nvSpPr>
        <p:spPr>
          <a:xfrm>
            <a:off x="6469777" y="3158641"/>
            <a:ext cx="5722223" cy="921807"/>
          </a:xfrm>
        </p:spPr>
        <p:txBody>
          <a:bodyPr/>
          <a:lstStyle/>
          <a:p>
            <a:r>
              <a:rPr lang="en-US" dirty="0"/>
              <a:t>Thank you!</a:t>
            </a:r>
          </a:p>
        </p:txBody>
      </p:sp>
      <p:sp>
        <p:nvSpPr>
          <p:cNvPr id="5" name="Subtitle 4">
            <a:extLst>
              <a:ext uri="{FF2B5EF4-FFF2-40B4-BE49-F238E27FC236}">
                <a16:creationId xmlns:a16="http://schemas.microsoft.com/office/drawing/2014/main" id="{E3C40962-BA6A-43E4-97BA-511A9B90CF41}"/>
              </a:ext>
            </a:extLst>
          </p:cNvPr>
          <p:cNvSpPr>
            <a:spLocks noGrp="1"/>
          </p:cNvSpPr>
          <p:nvPr>
            <p:ph type="subTitle" idx="1"/>
          </p:nvPr>
        </p:nvSpPr>
        <p:spPr>
          <a:xfrm>
            <a:off x="7002130" y="4599709"/>
            <a:ext cx="4540440" cy="388149"/>
          </a:xfrm>
        </p:spPr>
        <p:txBody>
          <a:bodyPr/>
          <a:lstStyle/>
          <a:p>
            <a:r>
              <a:rPr lang="en-US" cap="none" dirty="0"/>
              <a:t>Fachmi.maris@gmail.com</a:t>
            </a:r>
            <a:endParaRPr lang="en-US" dirty="0"/>
          </a:p>
        </p:txBody>
      </p:sp>
      <p:sp>
        <p:nvSpPr>
          <p:cNvPr id="4" name="Subtitle 4">
            <a:extLst>
              <a:ext uri="{FF2B5EF4-FFF2-40B4-BE49-F238E27FC236}">
                <a16:creationId xmlns:a16="http://schemas.microsoft.com/office/drawing/2014/main" id="{F47E4E33-FDF0-177B-201D-FBB5B2EB030B}"/>
              </a:ext>
            </a:extLst>
          </p:cNvPr>
          <p:cNvSpPr txBox="1">
            <a:spLocks/>
          </p:cNvSpPr>
          <p:nvPr/>
        </p:nvSpPr>
        <p:spPr>
          <a:xfrm>
            <a:off x="7060668" y="4987858"/>
            <a:ext cx="4540440" cy="38814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b="0" kern="1200" cap="all" baseline="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cap="none" dirty="0"/>
              <a:t>https://github.com/Fachmimaris0410</a:t>
            </a:r>
            <a:endParaRPr lang="en-US" dirty="0"/>
          </a:p>
        </p:txBody>
      </p:sp>
    </p:spTree>
    <p:extLst>
      <p:ext uri="{BB962C8B-B14F-4D97-AF65-F5344CB8AC3E}">
        <p14:creationId xmlns:p14="http://schemas.microsoft.com/office/powerpoint/2010/main" val="1124779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a:xfrm>
            <a:off x="515938" y="753595"/>
            <a:ext cx="4937211" cy="1325563"/>
          </a:xfrm>
        </p:spPr>
        <p:txBody>
          <a:bodyPr/>
          <a:lstStyle/>
          <a:p>
            <a:r>
              <a:rPr lang="fr-FR" sz="1800" b="0" dirty="0">
                <a:effectLst/>
                <a:latin typeface="Consolas" panose="020B0609020204030204" pitchFamily="49" charset="0"/>
              </a:rPr>
              <a:t>Source </a:t>
            </a:r>
            <a:r>
              <a:rPr lang="fr-FR" sz="1800" b="0" dirty="0" err="1">
                <a:effectLst/>
                <a:latin typeface="Consolas" panose="020B0609020204030204" pitchFamily="49" charset="0"/>
              </a:rPr>
              <a:t>Dataset</a:t>
            </a:r>
            <a:r>
              <a:rPr lang="fr-FR" sz="1800" b="0" dirty="0">
                <a:effectLst/>
                <a:latin typeface="Consolas" panose="020B0609020204030204" pitchFamily="49" charset="0"/>
              </a:rPr>
              <a:t> :</a:t>
            </a:r>
            <a:br>
              <a:rPr lang="fr-FR" sz="1800" b="0" dirty="0">
                <a:effectLst/>
                <a:latin typeface="Consolas" panose="020B0609020204030204" pitchFamily="49" charset="0"/>
              </a:rPr>
            </a:br>
            <a:r>
              <a:rPr lang="fr-FR" sz="1800" b="0" dirty="0">
                <a:effectLst/>
                <a:latin typeface="Consolas" panose="020B0609020204030204" pitchFamily="49" charset="0"/>
              </a:rPr>
              <a:t>https://github.com/ardhiraka/talent_fair_sample_challenge/blob/main/datasets/lion-loan-train.csv</a:t>
            </a:r>
            <a:br>
              <a:rPr lang="fr-FR" sz="1800" b="0" dirty="0">
                <a:effectLst/>
                <a:latin typeface="Consolas" panose="020B0609020204030204" pitchFamily="49" charset="0"/>
              </a:rPr>
            </a:br>
            <a:br>
              <a:rPr lang="en-US" sz="1800" dirty="0"/>
            </a:br>
            <a:endParaRPr lang="en-US" sz="1800" dirty="0"/>
          </a:p>
        </p:txBody>
      </p:sp>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538960" y="2079625"/>
            <a:ext cx="4937211" cy="3803015"/>
          </a:xfrm>
        </p:spPr>
        <p:txBody>
          <a:bodyPr/>
          <a:lstStyle/>
          <a:p>
            <a:r>
              <a:rPr lang="en-US" sz="1800" b="1" dirty="0">
                <a:effectLst/>
                <a:latin typeface="Arial" panose="020B0604020202020204" pitchFamily="34" charset="0"/>
                <a:cs typeface="Arial" panose="020B0604020202020204" pitchFamily="34" charset="0"/>
              </a:rPr>
              <a:t>Objective/Expected Result</a:t>
            </a:r>
            <a:endParaRPr lang="en-US" sz="1800" b="0" dirty="0">
              <a:effectLst/>
              <a:latin typeface="Arial" panose="020B0604020202020204" pitchFamily="34" charset="0"/>
              <a:cs typeface="Arial" panose="020B0604020202020204" pitchFamily="34" charset="0"/>
            </a:endParaRPr>
          </a:p>
          <a:p>
            <a:r>
              <a:rPr lang="en-US" sz="1400" b="0" dirty="0">
                <a:effectLst/>
                <a:latin typeface="Arial" panose="020B0604020202020204" pitchFamily="34" charset="0"/>
                <a:cs typeface="Arial" panose="020B0604020202020204" pitchFamily="34" charset="0"/>
              </a:rPr>
              <a:t>Lion Parcel dataset</a:t>
            </a:r>
          </a:p>
          <a:p>
            <a:r>
              <a:rPr lang="en-US" sz="1400" b="0" dirty="0">
                <a:effectLst/>
                <a:latin typeface="Arial" panose="020B0604020202020204" pitchFamily="34" charset="0"/>
                <a:cs typeface="Arial" panose="020B0604020202020204" pitchFamily="34" charset="0"/>
              </a:rPr>
              <a:t> Able to explain the methodology used for every step, algorithm, data manipulation, data cleansing, etc.</a:t>
            </a:r>
          </a:p>
          <a:p>
            <a:r>
              <a:rPr lang="en-US" sz="1400" b="0" dirty="0">
                <a:effectLst/>
                <a:latin typeface="Arial" panose="020B0604020202020204" pitchFamily="34" charset="0"/>
                <a:cs typeface="Arial" panose="020B0604020202020204" pitchFamily="34" charset="0"/>
              </a:rPr>
              <a:t> Able to provide chart or any other </a:t>
            </a:r>
            <a:r>
              <a:rPr lang="en-US" sz="1400" b="0" dirty="0" err="1">
                <a:effectLst/>
                <a:latin typeface="Arial" panose="020B0604020202020204" pitchFamily="34" charset="0"/>
                <a:cs typeface="Arial" panose="020B0604020202020204" pitchFamily="34" charset="0"/>
              </a:rPr>
              <a:t>measureable</a:t>
            </a:r>
            <a:r>
              <a:rPr lang="en-US" sz="1400" b="0" dirty="0">
                <a:effectLst/>
                <a:latin typeface="Arial" panose="020B0604020202020204" pitchFamily="34" charset="0"/>
                <a:cs typeface="Arial" panose="020B0604020202020204" pitchFamily="34" charset="0"/>
              </a:rPr>
              <a:t> methods to prove your findings/inferences.</a:t>
            </a:r>
          </a:p>
          <a:p>
            <a:r>
              <a:rPr lang="en-US" sz="1400" b="0" dirty="0">
                <a:effectLst/>
                <a:latin typeface="Arial" panose="020B0604020202020204" pitchFamily="34" charset="0"/>
                <a:cs typeface="Arial" panose="020B0604020202020204" pitchFamily="34" charset="0"/>
              </a:rPr>
              <a:t> Able to provide in-depth customer profiling based on their loan data.</a:t>
            </a:r>
          </a:p>
          <a:p>
            <a:r>
              <a:rPr lang="en-US" sz="1400" b="0" dirty="0">
                <a:effectLst/>
                <a:latin typeface="Arial" panose="020B0604020202020204" pitchFamily="34" charset="0"/>
                <a:cs typeface="Arial" panose="020B0604020202020204" pitchFamily="34" charset="0"/>
              </a:rPr>
              <a:t>Able to provide through analysis and story telling based on the data provided</a:t>
            </a:r>
          </a:p>
          <a:p>
            <a:pPr marL="0" indent="0">
              <a:buNone/>
            </a:pPr>
            <a:r>
              <a:rPr lang="en-US" sz="1400" b="0" dirty="0">
                <a:effectLst/>
                <a:latin typeface="Arial" panose="020B0604020202020204" pitchFamily="34" charset="0"/>
                <a:cs typeface="Arial" panose="020B0604020202020204" pitchFamily="34" charset="0"/>
              </a:rPr>
              <a:t>	</a:t>
            </a:r>
            <a:br>
              <a:rPr lang="en-US" sz="1400" b="0" dirty="0">
                <a:effectLst/>
                <a:latin typeface="Arial" panose="020B0604020202020204" pitchFamily="34" charset="0"/>
                <a:cs typeface="Arial" panose="020B0604020202020204" pitchFamily="34" charset="0"/>
              </a:rPr>
            </a:br>
            <a:r>
              <a:rPr lang="en-US" sz="1400" b="0" dirty="0">
                <a:effectLst/>
                <a:latin typeface="Arial" panose="020B0604020202020204" pitchFamily="34" charset="0"/>
                <a:cs typeface="Arial" panose="020B0604020202020204" pitchFamily="34" charset="0"/>
              </a:rPr>
              <a:t>     </a:t>
            </a:r>
            <a:r>
              <a:rPr lang="en-US" sz="1800" b="1" dirty="0">
                <a:effectLst/>
                <a:latin typeface="Arial" panose="020B0604020202020204" pitchFamily="34" charset="0"/>
                <a:cs typeface="Arial" panose="020B0604020202020204" pitchFamily="34" charset="0"/>
              </a:rPr>
              <a:t>Problem Statement</a:t>
            </a:r>
            <a:endParaRPr lang="en-US" sz="1800" b="0" dirty="0">
              <a:effectLst/>
              <a:latin typeface="Arial" panose="020B0604020202020204" pitchFamily="34" charset="0"/>
              <a:cs typeface="Arial" panose="020B0604020202020204" pitchFamily="34" charset="0"/>
            </a:endParaRPr>
          </a:p>
          <a:p>
            <a:r>
              <a:rPr lang="en-US" sz="1400" b="0" dirty="0">
                <a:effectLst/>
                <a:latin typeface="Arial" panose="020B0604020202020204" pitchFamily="34" charset="0"/>
                <a:cs typeface="Arial" panose="020B0604020202020204" pitchFamily="34" charset="0"/>
              </a:rPr>
              <a:t>Build a dashboard to handle dataset provided by Hiring Partner. You can explore your own case based on dataset</a:t>
            </a:r>
          </a:p>
          <a:p>
            <a:pPr marL="0" indent="0">
              <a:buNone/>
            </a:pPr>
            <a:endParaRPr lang="en-US" sz="1800" dirty="0">
              <a:latin typeface="Arial" panose="020B0604020202020204" pitchFamily="34" charset="0"/>
              <a:cs typeface="Arial" panose="020B0604020202020204" pitchFamily="34" charset="0"/>
            </a:endParaRPr>
          </a:p>
        </p:txBody>
      </p:sp>
      <p:pic>
        <p:nvPicPr>
          <p:cNvPr id="7" name="Picture Placeholder 6" descr="skycrapers">
            <a:extLst>
              <a:ext uri="{FF2B5EF4-FFF2-40B4-BE49-F238E27FC236}">
                <a16:creationId xmlns:a16="http://schemas.microsoft.com/office/drawing/2014/main" id="{A241642C-CB49-4AA1-9EAD-3BCEA280B5B6}"/>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p:pic>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2</a:t>
            </a:fld>
            <a:endParaRPr lang="en-US" dirty="0"/>
          </a:p>
        </p:txBody>
      </p:sp>
    </p:spTree>
    <p:extLst>
      <p:ext uri="{BB962C8B-B14F-4D97-AF65-F5344CB8AC3E}">
        <p14:creationId xmlns:p14="http://schemas.microsoft.com/office/powerpoint/2010/main" val="433561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A9A18-93E0-4615-B7AA-B8C8FBB14464}"/>
              </a:ext>
            </a:extLst>
          </p:cNvPr>
          <p:cNvSpPr>
            <a:spLocks noGrp="1"/>
          </p:cNvSpPr>
          <p:nvPr>
            <p:ph type="title"/>
          </p:nvPr>
        </p:nvSpPr>
        <p:spPr>
          <a:xfrm>
            <a:off x="1407604" y="428475"/>
            <a:ext cx="4937211" cy="1325563"/>
          </a:xfrm>
        </p:spPr>
        <p:txBody>
          <a:bodyPr/>
          <a:lstStyle/>
          <a:p>
            <a:pPr algn="ctr"/>
            <a:r>
              <a:rPr lang="en-US" dirty="0"/>
              <a:t>DATASET</a:t>
            </a:r>
            <a:br>
              <a:rPr lang="en-US" dirty="0"/>
            </a:br>
            <a:endParaRPr lang="en-US" dirty="0"/>
          </a:p>
        </p:txBody>
      </p:sp>
      <p:sp>
        <p:nvSpPr>
          <p:cNvPr id="3" name="Content Placeholder 2">
            <a:extLst>
              <a:ext uri="{FF2B5EF4-FFF2-40B4-BE49-F238E27FC236}">
                <a16:creationId xmlns:a16="http://schemas.microsoft.com/office/drawing/2014/main" id="{B91B32C0-5E61-447F-9557-57AF415D6FE9}"/>
              </a:ext>
            </a:extLst>
          </p:cNvPr>
          <p:cNvSpPr>
            <a:spLocks noGrp="1"/>
          </p:cNvSpPr>
          <p:nvPr>
            <p:ph idx="1"/>
          </p:nvPr>
        </p:nvSpPr>
        <p:spPr>
          <a:xfrm>
            <a:off x="86531" y="1522046"/>
            <a:ext cx="4151027" cy="4351338"/>
          </a:xfrm>
        </p:spPr>
        <p:txBody>
          <a:bodyPr/>
          <a:lstStyle/>
          <a:p>
            <a:pPr algn="l">
              <a:buFont typeface="Arial" panose="020B0604020202020204" pitchFamily="34" charset="0"/>
              <a:buChar char="•"/>
            </a:pPr>
            <a:endParaRPr lang="en-US" sz="1400" b="0" i="0" dirty="0">
              <a:solidFill>
                <a:srgbClr val="1F2328"/>
              </a:solidFill>
              <a:effectLst/>
              <a:latin typeface="-apple-system"/>
            </a:endParaRPr>
          </a:p>
        </p:txBody>
      </p:sp>
      <p:pic>
        <p:nvPicPr>
          <p:cNvPr id="7" name="Picture Placeholder 6" descr="skyscrapers">
            <a:extLst>
              <a:ext uri="{FF2B5EF4-FFF2-40B4-BE49-F238E27FC236}">
                <a16:creationId xmlns:a16="http://schemas.microsoft.com/office/drawing/2014/main" id="{29305ED8-D39E-4A20-A7CB-7EC58B3E325D}"/>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a:xfrm>
            <a:off x="8669496" y="2154190"/>
            <a:ext cx="3603784" cy="3603784"/>
          </a:xfrm>
        </p:spPr>
      </p:pic>
      <p:sp>
        <p:nvSpPr>
          <p:cNvPr id="4" name="Slide Number Placeholder 3">
            <a:extLst>
              <a:ext uri="{FF2B5EF4-FFF2-40B4-BE49-F238E27FC236}">
                <a16:creationId xmlns:a16="http://schemas.microsoft.com/office/drawing/2014/main" id="{0BDDBFEE-BC50-46CF-AB8F-D145B99B57A6}"/>
              </a:ext>
            </a:extLst>
          </p:cNvPr>
          <p:cNvSpPr>
            <a:spLocks noGrp="1"/>
          </p:cNvSpPr>
          <p:nvPr>
            <p:ph type="sldNum" sz="quarter" idx="12"/>
          </p:nvPr>
        </p:nvSpPr>
        <p:spPr/>
        <p:txBody>
          <a:bodyPr/>
          <a:lstStyle/>
          <a:p>
            <a:fld id="{9EC71654-96A5-4280-94F3-931C61A9F92C}" type="slidenum">
              <a:rPr lang="en-US" smtClean="0"/>
              <a:pPr/>
              <a:t>3</a:t>
            </a:fld>
            <a:endParaRPr lang="en-US" dirty="0"/>
          </a:p>
        </p:txBody>
      </p:sp>
      <p:graphicFrame>
        <p:nvGraphicFramePr>
          <p:cNvPr id="5" name="Table 5">
            <a:extLst>
              <a:ext uri="{FF2B5EF4-FFF2-40B4-BE49-F238E27FC236}">
                <a16:creationId xmlns:a16="http://schemas.microsoft.com/office/drawing/2014/main" id="{315B9544-4D7A-49F6-A5F0-6E12F73B3E10}"/>
              </a:ext>
            </a:extLst>
          </p:cNvPr>
          <p:cNvGraphicFramePr>
            <a:graphicFrameLocks noGrp="1"/>
          </p:cNvGraphicFramePr>
          <p:nvPr>
            <p:extLst>
              <p:ext uri="{D42A27DB-BD31-4B8C-83A1-F6EECF244321}">
                <p14:modId xmlns:p14="http://schemas.microsoft.com/office/powerpoint/2010/main" val="1270897270"/>
              </p:ext>
            </p:extLst>
          </p:nvPr>
        </p:nvGraphicFramePr>
        <p:xfrm>
          <a:off x="177971" y="1362742"/>
          <a:ext cx="7396479" cy="5186680"/>
        </p:xfrm>
        <a:graphic>
          <a:graphicData uri="http://schemas.openxmlformats.org/drawingml/2006/table">
            <a:tbl>
              <a:tblPr firstRow="1" bandRow="1">
                <a:tableStyleId>{5C22544A-7EE6-4342-B048-85BDC9FD1C3A}</a:tableStyleId>
              </a:tblPr>
              <a:tblGrid>
                <a:gridCol w="2555884">
                  <a:extLst>
                    <a:ext uri="{9D8B030D-6E8A-4147-A177-3AD203B41FA5}">
                      <a16:colId xmlns:a16="http://schemas.microsoft.com/office/drawing/2014/main" val="2699523315"/>
                    </a:ext>
                  </a:extLst>
                </a:gridCol>
                <a:gridCol w="4840595">
                  <a:extLst>
                    <a:ext uri="{9D8B030D-6E8A-4147-A177-3AD203B41FA5}">
                      <a16:colId xmlns:a16="http://schemas.microsoft.com/office/drawing/2014/main" val="2739166195"/>
                    </a:ext>
                  </a:extLst>
                </a:gridCol>
              </a:tblGrid>
              <a:tr h="370840">
                <a:tc>
                  <a:txBody>
                    <a:bodyPr/>
                    <a:lstStyle/>
                    <a:p>
                      <a:r>
                        <a:rPr lang="en-US" dirty="0"/>
                        <a:t>Column</a:t>
                      </a:r>
                    </a:p>
                  </a:txBody>
                  <a:tcPr/>
                </a:tc>
                <a:tc>
                  <a:txBody>
                    <a:bodyPr/>
                    <a:lstStyle/>
                    <a:p>
                      <a:r>
                        <a:rPr lang="en-US" dirty="0"/>
                        <a:t>Description</a:t>
                      </a:r>
                    </a:p>
                  </a:txBody>
                  <a:tcPr/>
                </a:tc>
                <a:extLst>
                  <a:ext uri="{0D108BD9-81ED-4DB2-BD59-A6C34878D82A}">
                    <a16:rowId xmlns:a16="http://schemas.microsoft.com/office/drawing/2014/main" val="1752261361"/>
                  </a:ext>
                </a:extLst>
              </a:tr>
              <a:tr h="1233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dirty="0" err="1">
                          <a:solidFill>
                            <a:srgbClr val="1F2328"/>
                          </a:solidFill>
                          <a:effectLst/>
                          <a:latin typeface="-apple-system"/>
                        </a:rPr>
                        <a:t>Loan_ID</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dirty="0">
                          <a:solidFill>
                            <a:srgbClr val="1F2328"/>
                          </a:solidFill>
                          <a:effectLst/>
                          <a:latin typeface="-apple-system"/>
                        </a:rPr>
                        <a:t>Unique Loan ID</a:t>
                      </a:r>
                    </a:p>
                  </a:txBody>
                  <a:tcPr/>
                </a:tc>
                <a:extLst>
                  <a:ext uri="{0D108BD9-81ED-4DB2-BD59-A6C34878D82A}">
                    <a16:rowId xmlns:a16="http://schemas.microsoft.com/office/drawing/2014/main" val="2164826340"/>
                  </a:ext>
                </a:extLst>
              </a:tr>
              <a:tr h="370840">
                <a:tc>
                  <a:txBody>
                    <a:bodyPr/>
                    <a:lstStyle/>
                    <a:p>
                      <a:r>
                        <a:rPr lang="en-US" sz="1800" b="1" i="0" dirty="0">
                          <a:solidFill>
                            <a:srgbClr val="1F2328"/>
                          </a:solidFill>
                          <a:effectLst/>
                          <a:latin typeface="-apple-system"/>
                        </a:rPr>
                        <a:t>Gender</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dirty="0">
                          <a:solidFill>
                            <a:srgbClr val="1F2328"/>
                          </a:solidFill>
                          <a:effectLst/>
                          <a:latin typeface="-apple-system"/>
                        </a:rPr>
                        <a:t>Male/ Female</a:t>
                      </a:r>
                    </a:p>
                  </a:txBody>
                  <a:tcPr/>
                </a:tc>
                <a:extLst>
                  <a:ext uri="{0D108BD9-81ED-4DB2-BD59-A6C34878D82A}">
                    <a16:rowId xmlns:a16="http://schemas.microsoft.com/office/drawing/2014/main" val="459717262"/>
                  </a:ext>
                </a:extLst>
              </a:tr>
              <a:tr h="370840">
                <a:tc>
                  <a:txBody>
                    <a:bodyPr/>
                    <a:lstStyle/>
                    <a:p>
                      <a:r>
                        <a:rPr lang="en-US" sz="1800" b="1" i="0" dirty="0">
                          <a:solidFill>
                            <a:srgbClr val="1F2328"/>
                          </a:solidFill>
                          <a:effectLst/>
                          <a:latin typeface="-apple-system"/>
                        </a:rPr>
                        <a:t>Married</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dirty="0">
                          <a:solidFill>
                            <a:srgbClr val="1F2328"/>
                          </a:solidFill>
                          <a:effectLst/>
                          <a:latin typeface="-apple-system"/>
                        </a:rPr>
                        <a:t> Applicant married (Y/N)</a:t>
                      </a:r>
                    </a:p>
                  </a:txBody>
                  <a:tcPr/>
                </a:tc>
                <a:extLst>
                  <a:ext uri="{0D108BD9-81ED-4DB2-BD59-A6C34878D82A}">
                    <a16:rowId xmlns:a16="http://schemas.microsoft.com/office/drawing/2014/main" val="1139855971"/>
                  </a:ext>
                </a:extLst>
              </a:tr>
              <a:tr h="370840">
                <a:tc>
                  <a:txBody>
                    <a:bodyPr/>
                    <a:lstStyle/>
                    <a:p>
                      <a:r>
                        <a:rPr lang="en-US" sz="1800" b="1" i="0" dirty="0">
                          <a:solidFill>
                            <a:srgbClr val="1F2328"/>
                          </a:solidFill>
                          <a:effectLst/>
                          <a:latin typeface="-apple-system"/>
                        </a:rPr>
                        <a:t>Dependents</a:t>
                      </a:r>
                      <a:endParaRPr lang="en-US" dirty="0"/>
                    </a:p>
                  </a:txBody>
                  <a:tcPr/>
                </a:tc>
                <a:tc>
                  <a:txBody>
                    <a:bodyPr/>
                    <a:lstStyle/>
                    <a:p>
                      <a:r>
                        <a:rPr lang="en-US" sz="1800" b="0" i="0" dirty="0">
                          <a:solidFill>
                            <a:srgbClr val="1F2328"/>
                          </a:solidFill>
                          <a:effectLst/>
                          <a:latin typeface="-apple-system"/>
                        </a:rPr>
                        <a:t>Number of dependents</a:t>
                      </a:r>
                      <a:endParaRPr lang="en-US" dirty="0"/>
                    </a:p>
                  </a:txBody>
                  <a:tcPr/>
                </a:tc>
                <a:extLst>
                  <a:ext uri="{0D108BD9-81ED-4DB2-BD59-A6C34878D82A}">
                    <a16:rowId xmlns:a16="http://schemas.microsoft.com/office/drawing/2014/main" val="2639896498"/>
                  </a:ext>
                </a:extLst>
              </a:tr>
              <a:tr h="370840">
                <a:tc>
                  <a:txBody>
                    <a:bodyPr/>
                    <a:lstStyle/>
                    <a:p>
                      <a:r>
                        <a:rPr lang="en-US" sz="1800" b="1" i="0" dirty="0">
                          <a:solidFill>
                            <a:srgbClr val="1F2328"/>
                          </a:solidFill>
                          <a:effectLst/>
                          <a:latin typeface="-apple-system"/>
                        </a:rPr>
                        <a:t>Education</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dirty="0">
                          <a:solidFill>
                            <a:srgbClr val="1F2328"/>
                          </a:solidFill>
                          <a:effectLst/>
                          <a:latin typeface="-apple-system"/>
                        </a:rPr>
                        <a:t>Applicant Education (Graduate/ Under Graduate)</a:t>
                      </a:r>
                    </a:p>
                  </a:txBody>
                  <a:tcPr/>
                </a:tc>
                <a:extLst>
                  <a:ext uri="{0D108BD9-81ED-4DB2-BD59-A6C34878D82A}">
                    <a16:rowId xmlns:a16="http://schemas.microsoft.com/office/drawing/2014/main" val="3378346196"/>
                  </a:ext>
                </a:extLst>
              </a:tr>
              <a:tr h="370840">
                <a:tc>
                  <a:txBody>
                    <a:bodyPr/>
                    <a:lstStyle/>
                    <a:p>
                      <a:r>
                        <a:rPr lang="en-US" sz="1800" b="1" i="0" dirty="0" err="1">
                          <a:solidFill>
                            <a:srgbClr val="1F2328"/>
                          </a:solidFill>
                          <a:effectLst/>
                          <a:latin typeface="-apple-system"/>
                        </a:rPr>
                        <a:t>Self_Employed</a:t>
                      </a:r>
                      <a:endParaRPr lang="en-US" dirty="0"/>
                    </a:p>
                  </a:txBody>
                  <a:tcPr/>
                </a:tc>
                <a:tc>
                  <a:txBody>
                    <a:bodyPr/>
                    <a:lstStyle/>
                    <a:p>
                      <a:r>
                        <a:rPr lang="en-US" sz="1800" b="0" i="0" dirty="0">
                          <a:solidFill>
                            <a:srgbClr val="1F2328"/>
                          </a:solidFill>
                          <a:effectLst/>
                          <a:latin typeface="-apple-system"/>
                        </a:rPr>
                        <a:t>Self-employed (Y/N)</a:t>
                      </a:r>
                      <a:endParaRPr lang="en-US" dirty="0"/>
                    </a:p>
                  </a:txBody>
                  <a:tcPr/>
                </a:tc>
                <a:extLst>
                  <a:ext uri="{0D108BD9-81ED-4DB2-BD59-A6C34878D82A}">
                    <a16:rowId xmlns:a16="http://schemas.microsoft.com/office/drawing/2014/main" val="337280507"/>
                  </a:ext>
                </a:extLst>
              </a:tr>
              <a:tr h="370840">
                <a:tc>
                  <a:txBody>
                    <a:bodyPr/>
                    <a:lstStyle/>
                    <a:p>
                      <a:r>
                        <a:rPr lang="en-US" sz="1800" b="1" i="0" dirty="0" err="1">
                          <a:solidFill>
                            <a:srgbClr val="1F2328"/>
                          </a:solidFill>
                          <a:effectLst/>
                          <a:latin typeface="-apple-system"/>
                        </a:rPr>
                        <a:t>ApplicantIncome</a:t>
                      </a:r>
                      <a:endParaRPr lang="en-US" dirty="0"/>
                    </a:p>
                  </a:txBody>
                  <a:tcPr/>
                </a:tc>
                <a:tc>
                  <a:txBody>
                    <a:bodyPr/>
                    <a:lstStyle/>
                    <a:p>
                      <a:r>
                        <a:rPr lang="en-US" sz="1800" b="0" i="0" dirty="0">
                          <a:solidFill>
                            <a:srgbClr val="1F2328"/>
                          </a:solidFill>
                          <a:effectLst/>
                          <a:latin typeface="-apple-system"/>
                        </a:rPr>
                        <a:t>Applicant income</a:t>
                      </a:r>
                      <a:endParaRPr lang="en-US" dirty="0"/>
                    </a:p>
                  </a:txBody>
                  <a:tcPr/>
                </a:tc>
                <a:extLst>
                  <a:ext uri="{0D108BD9-81ED-4DB2-BD59-A6C34878D82A}">
                    <a16:rowId xmlns:a16="http://schemas.microsoft.com/office/drawing/2014/main" val="3605998847"/>
                  </a:ext>
                </a:extLst>
              </a:tr>
              <a:tr h="370840">
                <a:tc>
                  <a:txBody>
                    <a:bodyPr/>
                    <a:lstStyle/>
                    <a:p>
                      <a:r>
                        <a:rPr lang="en-US" sz="1800" b="1" i="0" dirty="0" err="1">
                          <a:solidFill>
                            <a:srgbClr val="1F2328"/>
                          </a:solidFill>
                          <a:effectLst/>
                          <a:latin typeface="-apple-system"/>
                        </a:rPr>
                        <a:t>CoapplicantIncome</a:t>
                      </a:r>
                      <a:endParaRPr lang="en-US" dirty="0"/>
                    </a:p>
                  </a:txBody>
                  <a:tcPr/>
                </a:tc>
                <a:tc>
                  <a:txBody>
                    <a:bodyPr/>
                    <a:lstStyle/>
                    <a:p>
                      <a:r>
                        <a:rPr lang="en-US" sz="1800" b="0" i="0" dirty="0" err="1">
                          <a:solidFill>
                            <a:srgbClr val="1F2328"/>
                          </a:solidFill>
                          <a:effectLst/>
                          <a:latin typeface="-apple-system"/>
                        </a:rPr>
                        <a:t>Coapplicant</a:t>
                      </a:r>
                      <a:r>
                        <a:rPr lang="en-US" sz="1800" b="0" i="0" dirty="0">
                          <a:solidFill>
                            <a:srgbClr val="1F2328"/>
                          </a:solidFill>
                          <a:effectLst/>
                          <a:latin typeface="-apple-system"/>
                        </a:rPr>
                        <a:t> income</a:t>
                      </a:r>
                      <a:endParaRPr lang="en-US" dirty="0"/>
                    </a:p>
                  </a:txBody>
                  <a:tcPr/>
                </a:tc>
                <a:extLst>
                  <a:ext uri="{0D108BD9-81ED-4DB2-BD59-A6C34878D82A}">
                    <a16:rowId xmlns:a16="http://schemas.microsoft.com/office/drawing/2014/main" val="3865541067"/>
                  </a:ext>
                </a:extLst>
              </a:tr>
              <a:tr h="370840">
                <a:tc>
                  <a:txBody>
                    <a:bodyPr/>
                    <a:lstStyle/>
                    <a:p>
                      <a:r>
                        <a:rPr lang="en-US" sz="1800" b="1" i="0" dirty="0" err="1">
                          <a:solidFill>
                            <a:srgbClr val="1F2328"/>
                          </a:solidFill>
                          <a:effectLst/>
                          <a:latin typeface="-apple-system"/>
                        </a:rPr>
                        <a:t>LoanAmount</a:t>
                      </a:r>
                      <a:endParaRPr lang="en-US" dirty="0"/>
                    </a:p>
                  </a:txBody>
                  <a:tcPr/>
                </a:tc>
                <a:tc>
                  <a:txBody>
                    <a:bodyPr/>
                    <a:lstStyle/>
                    <a:p>
                      <a:r>
                        <a:rPr lang="en-US" sz="1800" b="0" i="0" dirty="0">
                          <a:solidFill>
                            <a:srgbClr val="1F2328"/>
                          </a:solidFill>
                          <a:effectLst/>
                          <a:latin typeface="-apple-system"/>
                        </a:rPr>
                        <a:t>Loan amount in thousands</a:t>
                      </a:r>
                      <a:endParaRPr lang="en-US" dirty="0"/>
                    </a:p>
                  </a:txBody>
                  <a:tcPr/>
                </a:tc>
                <a:extLst>
                  <a:ext uri="{0D108BD9-81ED-4DB2-BD59-A6C34878D82A}">
                    <a16:rowId xmlns:a16="http://schemas.microsoft.com/office/drawing/2014/main" val="3342543234"/>
                  </a:ext>
                </a:extLst>
              </a:tr>
              <a:tr h="370840">
                <a:tc>
                  <a:txBody>
                    <a:bodyPr/>
                    <a:lstStyle/>
                    <a:p>
                      <a:r>
                        <a:rPr lang="en-US" sz="1800" b="1" i="0" dirty="0" err="1">
                          <a:solidFill>
                            <a:srgbClr val="1F2328"/>
                          </a:solidFill>
                          <a:effectLst/>
                          <a:latin typeface="-apple-system"/>
                        </a:rPr>
                        <a:t>Loan_Amount_Term</a:t>
                      </a:r>
                      <a:endParaRPr lang="en-US" dirty="0"/>
                    </a:p>
                  </a:txBody>
                  <a:tcPr/>
                </a:tc>
                <a:tc>
                  <a:txBody>
                    <a:bodyPr/>
                    <a:lstStyle/>
                    <a:p>
                      <a:r>
                        <a:rPr lang="en-US" sz="1800" b="0" i="0" dirty="0">
                          <a:solidFill>
                            <a:srgbClr val="1F2328"/>
                          </a:solidFill>
                          <a:effectLst/>
                          <a:latin typeface="-apple-system"/>
                        </a:rPr>
                        <a:t>Term of a loan in months</a:t>
                      </a:r>
                      <a:endParaRPr lang="en-US" dirty="0"/>
                    </a:p>
                  </a:txBody>
                  <a:tcPr/>
                </a:tc>
                <a:extLst>
                  <a:ext uri="{0D108BD9-81ED-4DB2-BD59-A6C34878D82A}">
                    <a16:rowId xmlns:a16="http://schemas.microsoft.com/office/drawing/2014/main" val="957109031"/>
                  </a:ext>
                </a:extLst>
              </a:tr>
              <a:tr h="370840">
                <a:tc>
                  <a:txBody>
                    <a:bodyPr/>
                    <a:lstStyle/>
                    <a:p>
                      <a:r>
                        <a:rPr lang="en-US" sz="1800" b="1" i="0" dirty="0" err="1">
                          <a:solidFill>
                            <a:srgbClr val="1F2328"/>
                          </a:solidFill>
                          <a:effectLst/>
                          <a:latin typeface="-apple-system"/>
                        </a:rPr>
                        <a:t>Credit_History</a:t>
                      </a:r>
                      <a:endParaRPr lang="en-US" dirty="0"/>
                    </a:p>
                  </a:txBody>
                  <a:tcPr/>
                </a:tc>
                <a:tc>
                  <a:txBody>
                    <a:bodyPr/>
                    <a:lstStyle/>
                    <a:p>
                      <a:r>
                        <a:rPr lang="en-US" sz="1800" b="0" i="0" dirty="0">
                          <a:solidFill>
                            <a:srgbClr val="1F2328"/>
                          </a:solidFill>
                          <a:effectLst/>
                          <a:latin typeface="-apple-system"/>
                        </a:rPr>
                        <a:t>credit history meets guidelines</a:t>
                      </a:r>
                      <a:endParaRPr lang="en-US" dirty="0"/>
                    </a:p>
                  </a:txBody>
                  <a:tcPr/>
                </a:tc>
                <a:extLst>
                  <a:ext uri="{0D108BD9-81ED-4DB2-BD59-A6C34878D82A}">
                    <a16:rowId xmlns:a16="http://schemas.microsoft.com/office/drawing/2014/main" val="804616349"/>
                  </a:ext>
                </a:extLst>
              </a:tr>
              <a:tr h="370840">
                <a:tc>
                  <a:txBody>
                    <a:bodyPr/>
                    <a:lstStyle/>
                    <a:p>
                      <a:r>
                        <a:rPr lang="en-US" sz="1800" b="1" i="0" dirty="0" err="1">
                          <a:solidFill>
                            <a:srgbClr val="1F2328"/>
                          </a:solidFill>
                          <a:effectLst/>
                          <a:latin typeface="-apple-system"/>
                        </a:rPr>
                        <a:t>Property_Area</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dirty="0">
                          <a:solidFill>
                            <a:srgbClr val="1F2328"/>
                          </a:solidFill>
                          <a:effectLst/>
                          <a:latin typeface="-apple-system"/>
                        </a:rPr>
                        <a:t>Urban/ Semi-Urban</a:t>
                      </a:r>
                      <a:r>
                        <a:rPr lang="en-US" sz="1800" b="0" i="0">
                          <a:solidFill>
                            <a:srgbClr val="1F2328"/>
                          </a:solidFill>
                          <a:effectLst/>
                          <a:latin typeface="-apple-system"/>
                        </a:rPr>
                        <a:t>/ Rural</a:t>
                      </a:r>
                      <a:endParaRPr lang="en-US" dirty="0"/>
                    </a:p>
                  </a:txBody>
                  <a:tcPr/>
                </a:tc>
                <a:extLst>
                  <a:ext uri="{0D108BD9-81ED-4DB2-BD59-A6C34878D82A}">
                    <a16:rowId xmlns:a16="http://schemas.microsoft.com/office/drawing/2014/main" val="617335597"/>
                  </a:ext>
                </a:extLst>
              </a:tr>
              <a:tr h="370840">
                <a:tc>
                  <a:txBody>
                    <a:bodyPr/>
                    <a:lstStyle/>
                    <a:p>
                      <a:r>
                        <a:rPr lang="en-US" sz="1800" b="1" i="0" dirty="0" err="1">
                          <a:solidFill>
                            <a:srgbClr val="1F2328"/>
                          </a:solidFill>
                          <a:effectLst/>
                          <a:latin typeface="-apple-system"/>
                        </a:rPr>
                        <a:t>Loan_Status</a:t>
                      </a:r>
                      <a:endParaRPr lang="en-US" dirty="0"/>
                    </a:p>
                  </a:txBody>
                  <a:tcPr/>
                </a:tc>
                <a:tc>
                  <a:txBody>
                    <a:bodyPr/>
                    <a:lstStyle/>
                    <a:p>
                      <a:r>
                        <a:rPr lang="en-US" sz="1800" b="0" i="0" dirty="0">
                          <a:solidFill>
                            <a:srgbClr val="1F2328"/>
                          </a:solidFill>
                          <a:effectLst/>
                          <a:latin typeface="-apple-system"/>
                        </a:rPr>
                        <a:t>Loan approved (Y/N)</a:t>
                      </a:r>
                      <a:endParaRPr lang="en-US" dirty="0"/>
                    </a:p>
                  </a:txBody>
                  <a:tcPr/>
                </a:tc>
                <a:extLst>
                  <a:ext uri="{0D108BD9-81ED-4DB2-BD59-A6C34878D82A}">
                    <a16:rowId xmlns:a16="http://schemas.microsoft.com/office/drawing/2014/main" val="1324351733"/>
                  </a:ext>
                </a:extLst>
              </a:tr>
            </a:tbl>
          </a:graphicData>
        </a:graphic>
      </p:graphicFrame>
    </p:spTree>
    <p:extLst>
      <p:ext uri="{BB962C8B-B14F-4D97-AF65-F5344CB8AC3E}">
        <p14:creationId xmlns:p14="http://schemas.microsoft.com/office/powerpoint/2010/main" val="961730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C936F05-A3E4-11D5-4682-E08EA81FDEE9}"/>
              </a:ext>
            </a:extLst>
          </p:cNvPr>
          <p:cNvSpPr>
            <a:spLocks noGrp="1"/>
          </p:cNvSpPr>
          <p:nvPr>
            <p:ph type="sldNum" sz="quarter" idx="12"/>
          </p:nvPr>
        </p:nvSpPr>
        <p:spPr/>
        <p:txBody>
          <a:bodyPr/>
          <a:lstStyle/>
          <a:p>
            <a:fld id="{9EC71654-96A5-4280-94F3-931C61A9F92C}" type="slidenum">
              <a:rPr lang="en-US" noProof="0" smtClean="0"/>
              <a:pPr/>
              <a:t>4</a:t>
            </a:fld>
            <a:endParaRPr lang="en-US" noProof="0" dirty="0"/>
          </a:p>
        </p:txBody>
      </p:sp>
      <p:sp>
        <p:nvSpPr>
          <p:cNvPr id="3" name="Content Placeholder 2">
            <a:extLst>
              <a:ext uri="{FF2B5EF4-FFF2-40B4-BE49-F238E27FC236}">
                <a16:creationId xmlns:a16="http://schemas.microsoft.com/office/drawing/2014/main" id="{BA3A511E-9528-35DD-0153-FF971DF79F0A}"/>
              </a:ext>
            </a:extLst>
          </p:cNvPr>
          <p:cNvSpPr>
            <a:spLocks noGrp="1"/>
          </p:cNvSpPr>
          <p:nvPr>
            <p:ph idx="1"/>
          </p:nvPr>
        </p:nvSpPr>
        <p:spPr>
          <a:xfrm>
            <a:off x="5434198" y="1166957"/>
            <a:ext cx="3701044" cy="447729"/>
          </a:xfrm>
        </p:spPr>
        <p:txBody>
          <a:bodyPr>
            <a:normAutofit lnSpcReduction="10000"/>
          </a:bodyPr>
          <a:lstStyle/>
          <a:p>
            <a:pPr marL="0" indent="0">
              <a:buNone/>
            </a:pPr>
            <a:r>
              <a:rPr lang="en-US" dirty="0"/>
              <a:t>Handling Missing Values</a:t>
            </a:r>
          </a:p>
          <a:p>
            <a:pPr marL="0" indent="0">
              <a:buNone/>
            </a:pPr>
            <a:endParaRPr lang="en-US" dirty="0"/>
          </a:p>
        </p:txBody>
      </p:sp>
      <p:sp>
        <p:nvSpPr>
          <p:cNvPr id="4" name="Title 3">
            <a:extLst>
              <a:ext uri="{FF2B5EF4-FFF2-40B4-BE49-F238E27FC236}">
                <a16:creationId xmlns:a16="http://schemas.microsoft.com/office/drawing/2014/main" id="{FD7B0901-0F47-86B5-97E9-EF999F01CCE4}"/>
              </a:ext>
            </a:extLst>
          </p:cNvPr>
          <p:cNvSpPr>
            <a:spLocks noGrp="1"/>
          </p:cNvSpPr>
          <p:nvPr>
            <p:ph type="title"/>
          </p:nvPr>
        </p:nvSpPr>
        <p:spPr>
          <a:xfrm>
            <a:off x="520700" y="298963"/>
            <a:ext cx="11150600" cy="680625"/>
          </a:xfrm>
        </p:spPr>
        <p:txBody>
          <a:bodyPr/>
          <a:lstStyle/>
          <a:p>
            <a:pPr algn="ctr"/>
            <a:r>
              <a:rPr lang="en-US" dirty="0"/>
              <a:t>DATA CLEANING</a:t>
            </a:r>
          </a:p>
        </p:txBody>
      </p:sp>
      <p:graphicFrame>
        <p:nvGraphicFramePr>
          <p:cNvPr id="5" name="Table 4">
            <a:extLst>
              <a:ext uri="{FF2B5EF4-FFF2-40B4-BE49-F238E27FC236}">
                <a16:creationId xmlns:a16="http://schemas.microsoft.com/office/drawing/2014/main" id="{B932687E-F76E-F248-5D8C-424F005E5B48}"/>
              </a:ext>
            </a:extLst>
          </p:cNvPr>
          <p:cNvGraphicFramePr>
            <a:graphicFrameLocks noGrp="1"/>
          </p:cNvGraphicFramePr>
          <p:nvPr>
            <p:extLst>
              <p:ext uri="{D42A27DB-BD31-4B8C-83A1-F6EECF244321}">
                <p14:modId xmlns:p14="http://schemas.microsoft.com/office/powerpoint/2010/main" val="2780579834"/>
              </p:ext>
            </p:extLst>
          </p:nvPr>
        </p:nvGraphicFramePr>
        <p:xfrm>
          <a:off x="515938" y="1251028"/>
          <a:ext cx="4726622" cy="5120640"/>
        </p:xfrm>
        <a:graphic>
          <a:graphicData uri="http://schemas.openxmlformats.org/drawingml/2006/table">
            <a:tbl>
              <a:tblPr firstRow="1" bandRow="1">
                <a:tableStyleId>{5C22544A-7EE6-4342-B048-85BDC9FD1C3A}</a:tableStyleId>
              </a:tblPr>
              <a:tblGrid>
                <a:gridCol w="2235648">
                  <a:extLst>
                    <a:ext uri="{9D8B030D-6E8A-4147-A177-3AD203B41FA5}">
                      <a16:colId xmlns:a16="http://schemas.microsoft.com/office/drawing/2014/main" val="1448308574"/>
                    </a:ext>
                  </a:extLst>
                </a:gridCol>
                <a:gridCol w="2490974">
                  <a:extLst>
                    <a:ext uri="{9D8B030D-6E8A-4147-A177-3AD203B41FA5}">
                      <a16:colId xmlns:a16="http://schemas.microsoft.com/office/drawing/2014/main" val="1286674009"/>
                    </a:ext>
                  </a:extLst>
                </a:gridCol>
              </a:tblGrid>
              <a:tr h="323963">
                <a:tc>
                  <a:txBody>
                    <a:bodyPr/>
                    <a:lstStyle/>
                    <a:p>
                      <a:pPr algn="ctr"/>
                      <a:r>
                        <a:rPr lang="en-US" dirty="0"/>
                        <a:t>Column</a:t>
                      </a:r>
                    </a:p>
                  </a:txBody>
                  <a:tcPr/>
                </a:tc>
                <a:tc>
                  <a:txBody>
                    <a:bodyPr/>
                    <a:lstStyle/>
                    <a:p>
                      <a:pPr algn="ctr"/>
                      <a:r>
                        <a:rPr lang="en-US" dirty="0"/>
                        <a:t>Numb of Missing Values</a:t>
                      </a:r>
                    </a:p>
                  </a:txBody>
                  <a:tcPr/>
                </a:tc>
                <a:extLst>
                  <a:ext uri="{0D108BD9-81ED-4DB2-BD59-A6C34878D82A}">
                    <a16:rowId xmlns:a16="http://schemas.microsoft.com/office/drawing/2014/main" val="727277981"/>
                  </a:ext>
                </a:extLst>
              </a:tr>
              <a:tr h="3239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dirty="0" err="1">
                          <a:solidFill>
                            <a:srgbClr val="1F2328"/>
                          </a:solidFill>
                          <a:effectLst/>
                          <a:latin typeface="-apple-system"/>
                        </a:rPr>
                        <a:t>Loan_ID</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dirty="0">
                          <a:solidFill>
                            <a:srgbClr val="1F2328"/>
                          </a:solidFill>
                          <a:effectLst/>
                          <a:latin typeface="-apple-system"/>
                        </a:rPr>
                        <a:t>0</a:t>
                      </a:r>
                    </a:p>
                  </a:txBody>
                  <a:tcPr/>
                </a:tc>
                <a:extLst>
                  <a:ext uri="{0D108BD9-81ED-4DB2-BD59-A6C34878D82A}">
                    <a16:rowId xmlns:a16="http://schemas.microsoft.com/office/drawing/2014/main" val="3481227193"/>
                  </a:ext>
                </a:extLst>
              </a:tr>
              <a:tr h="323963">
                <a:tc>
                  <a:txBody>
                    <a:bodyPr/>
                    <a:lstStyle/>
                    <a:p>
                      <a:r>
                        <a:rPr lang="en-US" sz="1800" b="1" i="0" dirty="0">
                          <a:solidFill>
                            <a:srgbClr val="1F2328"/>
                          </a:solidFill>
                          <a:effectLst/>
                          <a:latin typeface="-apple-system"/>
                        </a:rPr>
                        <a:t>Gender</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dirty="0">
                          <a:solidFill>
                            <a:srgbClr val="1F2328"/>
                          </a:solidFill>
                          <a:effectLst/>
                          <a:latin typeface="-apple-system"/>
                        </a:rPr>
                        <a:t>13</a:t>
                      </a:r>
                    </a:p>
                  </a:txBody>
                  <a:tcPr>
                    <a:solidFill>
                      <a:srgbClr val="FF0000"/>
                    </a:solidFill>
                  </a:tcPr>
                </a:tc>
                <a:extLst>
                  <a:ext uri="{0D108BD9-81ED-4DB2-BD59-A6C34878D82A}">
                    <a16:rowId xmlns:a16="http://schemas.microsoft.com/office/drawing/2014/main" val="1617013525"/>
                  </a:ext>
                </a:extLst>
              </a:tr>
              <a:tr h="323963">
                <a:tc>
                  <a:txBody>
                    <a:bodyPr/>
                    <a:lstStyle/>
                    <a:p>
                      <a:r>
                        <a:rPr lang="en-US" sz="1800" b="1" i="0" dirty="0">
                          <a:solidFill>
                            <a:srgbClr val="1F2328"/>
                          </a:solidFill>
                          <a:effectLst/>
                          <a:latin typeface="-apple-system"/>
                        </a:rPr>
                        <a:t>Married</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dirty="0">
                          <a:solidFill>
                            <a:srgbClr val="1F2328"/>
                          </a:solidFill>
                          <a:effectLst/>
                          <a:latin typeface="-apple-system"/>
                        </a:rPr>
                        <a:t> 3</a:t>
                      </a:r>
                    </a:p>
                  </a:txBody>
                  <a:tcPr>
                    <a:solidFill>
                      <a:srgbClr val="FF0000"/>
                    </a:solidFill>
                  </a:tcPr>
                </a:tc>
                <a:extLst>
                  <a:ext uri="{0D108BD9-81ED-4DB2-BD59-A6C34878D82A}">
                    <a16:rowId xmlns:a16="http://schemas.microsoft.com/office/drawing/2014/main" val="3112258789"/>
                  </a:ext>
                </a:extLst>
              </a:tr>
              <a:tr h="323963">
                <a:tc>
                  <a:txBody>
                    <a:bodyPr/>
                    <a:lstStyle/>
                    <a:p>
                      <a:r>
                        <a:rPr lang="en-US" sz="1800" b="1" i="0" dirty="0">
                          <a:solidFill>
                            <a:srgbClr val="1F2328"/>
                          </a:solidFill>
                          <a:effectLst/>
                          <a:latin typeface="-apple-system"/>
                        </a:rPr>
                        <a:t>Dependents</a:t>
                      </a:r>
                      <a:endParaRPr lang="en-US" dirty="0"/>
                    </a:p>
                  </a:txBody>
                  <a:tcPr/>
                </a:tc>
                <a:tc>
                  <a:txBody>
                    <a:bodyPr/>
                    <a:lstStyle/>
                    <a:p>
                      <a:pPr algn="ctr"/>
                      <a:r>
                        <a:rPr lang="en-US" sz="1800" b="0" i="0" dirty="0">
                          <a:solidFill>
                            <a:srgbClr val="1F2328"/>
                          </a:solidFill>
                          <a:effectLst/>
                          <a:latin typeface="-apple-system"/>
                        </a:rPr>
                        <a:t>15</a:t>
                      </a:r>
                      <a:endParaRPr lang="en-US" dirty="0"/>
                    </a:p>
                  </a:txBody>
                  <a:tcPr>
                    <a:solidFill>
                      <a:srgbClr val="FF0000"/>
                    </a:solidFill>
                  </a:tcPr>
                </a:tc>
                <a:extLst>
                  <a:ext uri="{0D108BD9-81ED-4DB2-BD59-A6C34878D82A}">
                    <a16:rowId xmlns:a16="http://schemas.microsoft.com/office/drawing/2014/main" val="717724466"/>
                  </a:ext>
                </a:extLst>
              </a:tr>
              <a:tr h="323963">
                <a:tc>
                  <a:txBody>
                    <a:bodyPr/>
                    <a:lstStyle/>
                    <a:p>
                      <a:r>
                        <a:rPr lang="en-US" sz="1800" b="1" i="0" dirty="0">
                          <a:solidFill>
                            <a:srgbClr val="1F2328"/>
                          </a:solidFill>
                          <a:effectLst/>
                          <a:latin typeface="-apple-system"/>
                        </a:rPr>
                        <a:t>Education</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dirty="0">
                          <a:solidFill>
                            <a:srgbClr val="1F2328"/>
                          </a:solidFill>
                          <a:effectLst/>
                          <a:latin typeface="-apple-system"/>
                        </a:rPr>
                        <a:t>0</a:t>
                      </a:r>
                    </a:p>
                  </a:txBody>
                  <a:tcPr/>
                </a:tc>
                <a:extLst>
                  <a:ext uri="{0D108BD9-81ED-4DB2-BD59-A6C34878D82A}">
                    <a16:rowId xmlns:a16="http://schemas.microsoft.com/office/drawing/2014/main" val="3944730212"/>
                  </a:ext>
                </a:extLst>
              </a:tr>
              <a:tr h="323963">
                <a:tc>
                  <a:txBody>
                    <a:bodyPr/>
                    <a:lstStyle/>
                    <a:p>
                      <a:r>
                        <a:rPr lang="en-US" sz="1800" b="1" i="0" dirty="0" err="1">
                          <a:solidFill>
                            <a:srgbClr val="1F2328"/>
                          </a:solidFill>
                          <a:effectLst/>
                          <a:latin typeface="-apple-system"/>
                        </a:rPr>
                        <a:t>Self_Employed</a:t>
                      </a:r>
                      <a:endParaRPr lang="en-US" dirty="0"/>
                    </a:p>
                  </a:txBody>
                  <a:tcPr/>
                </a:tc>
                <a:tc>
                  <a:txBody>
                    <a:bodyPr/>
                    <a:lstStyle/>
                    <a:p>
                      <a:pPr algn="ctr"/>
                      <a:r>
                        <a:rPr lang="en-US" sz="1800" b="0" i="0" dirty="0">
                          <a:solidFill>
                            <a:srgbClr val="1F2328"/>
                          </a:solidFill>
                          <a:effectLst/>
                          <a:latin typeface="-apple-system"/>
                        </a:rPr>
                        <a:t>32</a:t>
                      </a:r>
                      <a:endParaRPr lang="en-US" dirty="0"/>
                    </a:p>
                  </a:txBody>
                  <a:tcPr>
                    <a:solidFill>
                      <a:srgbClr val="FFFF00"/>
                    </a:solidFill>
                  </a:tcPr>
                </a:tc>
                <a:extLst>
                  <a:ext uri="{0D108BD9-81ED-4DB2-BD59-A6C34878D82A}">
                    <a16:rowId xmlns:a16="http://schemas.microsoft.com/office/drawing/2014/main" val="2961617273"/>
                  </a:ext>
                </a:extLst>
              </a:tr>
              <a:tr h="323963">
                <a:tc>
                  <a:txBody>
                    <a:bodyPr/>
                    <a:lstStyle/>
                    <a:p>
                      <a:r>
                        <a:rPr lang="en-US" sz="1800" b="1" i="0" dirty="0" err="1">
                          <a:solidFill>
                            <a:srgbClr val="1F2328"/>
                          </a:solidFill>
                          <a:effectLst/>
                          <a:latin typeface="-apple-system"/>
                        </a:rPr>
                        <a:t>ApplicantIncome</a:t>
                      </a:r>
                      <a:endParaRPr lang="en-US" dirty="0"/>
                    </a:p>
                  </a:txBody>
                  <a:tcPr/>
                </a:tc>
                <a:tc>
                  <a:txBody>
                    <a:bodyPr/>
                    <a:lstStyle/>
                    <a:p>
                      <a:pPr algn="ctr"/>
                      <a:r>
                        <a:rPr lang="en-US" sz="1800" b="0" i="0" dirty="0">
                          <a:solidFill>
                            <a:srgbClr val="1F2328"/>
                          </a:solidFill>
                          <a:effectLst/>
                          <a:latin typeface="-apple-system"/>
                        </a:rPr>
                        <a:t>0</a:t>
                      </a:r>
                      <a:endParaRPr lang="en-US" dirty="0"/>
                    </a:p>
                  </a:txBody>
                  <a:tcPr/>
                </a:tc>
                <a:extLst>
                  <a:ext uri="{0D108BD9-81ED-4DB2-BD59-A6C34878D82A}">
                    <a16:rowId xmlns:a16="http://schemas.microsoft.com/office/drawing/2014/main" val="1726157314"/>
                  </a:ext>
                </a:extLst>
              </a:tr>
              <a:tr h="323963">
                <a:tc>
                  <a:txBody>
                    <a:bodyPr/>
                    <a:lstStyle/>
                    <a:p>
                      <a:r>
                        <a:rPr lang="en-US" sz="1800" b="1" i="0" dirty="0" err="1">
                          <a:solidFill>
                            <a:srgbClr val="1F2328"/>
                          </a:solidFill>
                          <a:effectLst/>
                          <a:latin typeface="-apple-system"/>
                        </a:rPr>
                        <a:t>CoapplicantIncome</a:t>
                      </a:r>
                      <a:endParaRPr lang="en-US" dirty="0"/>
                    </a:p>
                  </a:txBody>
                  <a:tcPr/>
                </a:tc>
                <a:tc>
                  <a:txBody>
                    <a:bodyPr/>
                    <a:lstStyle/>
                    <a:p>
                      <a:pPr algn="ctr"/>
                      <a:r>
                        <a:rPr lang="en-US" sz="1800" b="0" i="0" dirty="0">
                          <a:solidFill>
                            <a:srgbClr val="1F2328"/>
                          </a:solidFill>
                          <a:effectLst/>
                          <a:latin typeface="-apple-system"/>
                        </a:rPr>
                        <a:t>0</a:t>
                      </a:r>
                      <a:endParaRPr lang="en-US" dirty="0"/>
                    </a:p>
                  </a:txBody>
                  <a:tcPr/>
                </a:tc>
                <a:extLst>
                  <a:ext uri="{0D108BD9-81ED-4DB2-BD59-A6C34878D82A}">
                    <a16:rowId xmlns:a16="http://schemas.microsoft.com/office/drawing/2014/main" val="29072523"/>
                  </a:ext>
                </a:extLst>
              </a:tr>
              <a:tr h="323963">
                <a:tc>
                  <a:txBody>
                    <a:bodyPr/>
                    <a:lstStyle/>
                    <a:p>
                      <a:r>
                        <a:rPr lang="en-US" sz="1800" b="1" i="0" dirty="0" err="1">
                          <a:solidFill>
                            <a:srgbClr val="1F2328"/>
                          </a:solidFill>
                          <a:effectLst/>
                          <a:latin typeface="-apple-system"/>
                        </a:rPr>
                        <a:t>LoanAmount</a:t>
                      </a:r>
                      <a:endParaRPr lang="en-US" dirty="0"/>
                    </a:p>
                  </a:txBody>
                  <a:tcPr/>
                </a:tc>
                <a:tc>
                  <a:txBody>
                    <a:bodyPr/>
                    <a:lstStyle/>
                    <a:p>
                      <a:pPr algn="ctr"/>
                      <a:r>
                        <a:rPr lang="en-US" sz="1800" b="0" i="0" dirty="0">
                          <a:solidFill>
                            <a:srgbClr val="1F2328"/>
                          </a:solidFill>
                          <a:effectLst/>
                          <a:latin typeface="-apple-system"/>
                        </a:rPr>
                        <a:t>22</a:t>
                      </a:r>
                      <a:endParaRPr lang="en-US" dirty="0"/>
                    </a:p>
                  </a:txBody>
                  <a:tcPr>
                    <a:solidFill>
                      <a:srgbClr val="92D050"/>
                    </a:solidFill>
                  </a:tcPr>
                </a:tc>
                <a:extLst>
                  <a:ext uri="{0D108BD9-81ED-4DB2-BD59-A6C34878D82A}">
                    <a16:rowId xmlns:a16="http://schemas.microsoft.com/office/drawing/2014/main" val="3421118658"/>
                  </a:ext>
                </a:extLst>
              </a:tr>
              <a:tr h="323963">
                <a:tc>
                  <a:txBody>
                    <a:bodyPr/>
                    <a:lstStyle/>
                    <a:p>
                      <a:r>
                        <a:rPr lang="en-US" sz="1800" b="1" i="0" dirty="0" err="1">
                          <a:solidFill>
                            <a:srgbClr val="1F2328"/>
                          </a:solidFill>
                          <a:effectLst/>
                          <a:latin typeface="-apple-system"/>
                        </a:rPr>
                        <a:t>Loan_Amount_Term</a:t>
                      </a:r>
                      <a:endParaRPr lang="en-US" dirty="0"/>
                    </a:p>
                  </a:txBody>
                  <a:tcPr/>
                </a:tc>
                <a:tc>
                  <a:txBody>
                    <a:bodyPr/>
                    <a:lstStyle/>
                    <a:p>
                      <a:pPr algn="ctr"/>
                      <a:r>
                        <a:rPr lang="en-US" sz="1800" b="0" i="0" dirty="0">
                          <a:solidFill>
                            <a:srgbClr val="1F2328"/>
                          </a:solidFill>
                          <a:effectLst/>
                          <a:latin typeface="-apple-system"/>
                        </a:rPr>
                        <a:t>14</a:t>
                      </a:r>
                      <a:endParaRPr lang="en-US" dirty="0"/>
                    </a:p>
                  </a:txBody>
                  <a:tcPr>
                    <a:solidFill>
                      <a:srgbClr val="92D050"/>
                    </a:solidFill>
                  </a:tcPr>
                </a:tc>
                <a:extLst>
                  <a:ext uri="{0D108BD9-81ED-4DB2-BD59-A6C34878D82A}">
                    <a16:rowId xmlns:a16="http://schemas.microsoft.com/office/drawing/2014/main" val="2279696789"/>
                  </a:ext>
                </a:extLst>
              </a:tr>
              <a:tr h="323963">
                <a:tc>
                  <a:txBody>
                    <a:bodyPr/>
                    <a:lstStyle/>
                    <a:p>
                      <a:r>
                        <a:rPr lang="en-US" sz="1800" b="1" i="0" dirty="0" err="1">
                          <a:solidFill>
                            <a:srgbClr val="1F2328"/>
                          </a:solidFill>
                          <a:effectLst/>
                          <a:latin typeface="-apple-system"/>
                        </a:rPr>
                        <a:t>Credit_History</a:t>
                      </a:r>
                      <a:endParaRPr lang="en-US" dirty="0"/>
                    </a:p>
                  </a:txBody>
                  <a:tcPr/>
                </a:tc>
                <a:tc>
                  <a:txBody>
                    <a:bodyPr/>
                    <a:lstStyle/>
                    <a:p>
                      <a:pPr algn="ctr"/>
                      <a:r>
                        <a:rPr lang="en-US" sz="1800" b="0" i="0" dirty="0">
                          <a:solidFill>
                            <a:srgbClr val="1F2328"/>
                          </a:solidFill>
                          <a:effectLst/>
                          <a:latin typeface="-apple-system"/>
                        </a:rPr>
                        <a:t>50</a:t>
                      </a:r>
                      <a:endParaRPr lang="en-US" dirty="0"/>
                    </a:p>
                  </a:txBody>
                  <a:tcPr>
                    <a:solidFill>
                      <a:srgbClr val="92D050"/>
                    </a:solidFill>
                  </a:tcPr>
                </a:tc>
                <a:extLst>
                  <a:ext uri="{0D108BD9-81ED-4DB2-BD59-A6C34878D82A}">
                    <a16:rowId xmlns:a16="http://schemas.microsoft.com/office/drawing/2014/main" val="2562491255"/>
                  </a:ext>
                </a:extLst>
              </a:tr>
              <a:tr h="323963">
                <a:tc>
                  <a:txBody>
                    <a:bodyPr/>
                    <a:lstStyle/>
                    <a:p>
                      <a:r>
                        <a:rPr lang="en-US" sz="1800" b="1" i="0" dirty="0" err="1">
                          <a:solidFill>
                            <a:srgbClr val="1F2328"/>
                          </a:solidFill>
                          <a:effectLst/>
                          <a:latin typeface="-apple-system"/>
                        </a:rPr>
                        <a:t>Property_Area</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dirty="0">
                          <a:solidFill>
                            <a:srgbClr val="1F2328"/>
                          </a:solidFill>
                          <a:effectLst/>
                          <a:latin typeface="-apple-system"/>
                        </a:rPr>
                        <a:t>0</a:t>
                      </a:r>
                      <a:endParaRPr lang="en-US" dirty="0"/>
                    </a:p>
                  </a:txBody>
                  <a:tcPr/>
                </a:tc>
                <a:extLst>
                  <a:ext uri="{0D108BD9-81ED-4DB2-BD59-A6C34878D82A}">
                    <a16:rowId xmlns:a16="http://schemas.microsoft.com/office/drawing/2014/main" val="653544427"/>
                  </a:ext>
                </a:extLst>
              </a:tr>
              <a:tr h="323963">
                <a:tc>
                  <a:txBody>
                    <a:bodyPr/>
                    <a:lstStyle/>
                    <a:p>
                      <a:r>
                        <a:rPr lang="en-US" sz="1800" b="1" i="0" dirty="0" err="1">
                          <a:solidFill>
                            <a:srgbClr val="1F2328"/>
                          </a:solidFill>
                          <a:effectLst/>
                          <a:latin typeface="-apple-system"/>
                        </a:rPr>
                        <a:t>Loan_Status</a:t>
                      </a:r>
                      <a:endParaRPr lang="en-US" dirty="0"/>
                    </a:p>
                  </a:txBody>
                  <a:tcPr/>
                </a:tc>
                <a:tc>
                  <a:txBody>
                    <a:bodyPr/>
                    <a:lstStyle/>
                    <a:p>
                      <a:pPr algn="ctr"/>
                      <a:r>
                        <a:rPr lang="en-US" sz="1800" b="0" i="0" dirty="0">
                          <a:solidFill>
                            <a:srgbClr val="1F2328"/>
                          </a:solidFill>
                          <a:effectLst/>
                          <a:latin typeface="-apple-system"/>
                        </a:rPr>
                        <a:t>0</a:t>
                      </a:r>
                      <a:endParaRPr lang="en-US" dirty="0"/>
                    </a:p>
                  </a:txBody>
                  <a:tcPr/>
                </a:tc>
                <a:extLst>
                  <a:ext uri="{0D108BD9-81ED-4DB2-BD59-A6C34878D82A}">
                    <a16:rowId xmlns:a16="http://schemas.microsoft.com/office/drawing/2014/main" val="2798507105"/>
                  </a:ext>
                </a:extLst>
              </a:tr>
            </a:tbl>
          </a:graphicData>
        </a:graphic>
      </p:graphicFrame>
      <p:sp>
        <p:nvSpPr>
          <p:cNvPr id="6" name="Rectangle: Diagonal Corners Rounded 5">
            <a:extLst>
              <a:ext uri="{FF2B5EF4-FFF2-40B4-BE49-F238E27FC236}">
                <a16:creationId xmlns:a16="http://schemas.microsoft.com/office/drawing/2014/main" id="{471FF43E-B6EC-9C8B-B244-841A666E37D6}"/>
              </a:ext>
            </a:extLst>
          </p:cNvPr>
          <p:cNvSpPr/>
          <p:nvPr/>
        </p:nvSpPr>
        <p:spPr>
          <a:xfrm>
            <a:off x="5557520" y="1886875"/>
            <a:ext cx="3454400" cy="1244600"/>
          </a:xfrm>
          <a:prstGeom prst="round2Diag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Removing missing values because number of missing values does not reach 5% of the overall data</a:t>
            </a:r>
          </a:p>
        </p:txBody>
      </p:sp>
      <p:sp>
        <p:nvSpPr>
          <p:cNvPr id="7" name="Rectangle: Diagonal Corners Rounded 6">
            <a:extLst>
              <a:ext uri="{FF2B5EF4-FFF2-40B4-BE49-F238E27FC236}">
                <a16:creationId xmlns:a16="http://schemas.microsoft.com/office/drawing/2014/main" id="{00DF9309-07D9-B67B-5DD1-55A8520572C6}"/>
              </a:ext>
            </a:extLst>
          </p:cNvPr>
          <p:cNvSpPr/>
          <p:nvPr/>
        </p:nvSpPr>
        <p:spPr>
          <a:xfrm>
            <a:off x="5557520" y="3429000"/>
            <a:ext cx="3454400" cy="382443"/>
          </a:xfrm>
          <a:prstGeom prst="round2Diag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Replace data “nan” to “others”</a:t>
            </a:r>
          </a:p>
        </p:txBody>
      </p:sp>
      <p:sp>
        <p:nvSpPr>
          <p:cNvPr id="8" name="Rectangle: Diagonal Corners Rounded 7">
            <a:extLst>
              <a:ext uri="{FF2B5EF4-FFF2-40B4-BE49-F238E27FC236}">
                <a16:creationId xmlns:a16="http://schemas.microsoft.com/office/drawing/2014/main" id="{DB7EFBA4-AD03-31E8-5729-376754D461C8}"/>
              </a:ext>
            </a:extLst>
          </p:cNvPr>
          <p:cNvSpPr/>
          <p:nvPr/>
        </p:nvSpPr>
        <p:spPr>
          <a:xfrm>
            <a:off x="5557520" y="4531361"/>
            <a:ext cx="3454400" cy="1111578"/>
          </a:xfrm>
          <a:prstGeom prst="round2Diag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Handling missing values with median value because the data is not normally distributed</a:t>
            </a:r>
          </a:p>
        </p:txBody>
      </p:sp>
    </p:spTree>
    <p:extLst>
      <p:ext uri="{BB962C8B-B14F-4D97-AF65-F5344CB8AC3E}">
        <p14:creationId xmlns:p14="http://schemas.microsoft.com/office/powerpoint/2010/main" val="3113711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B3545-4847-757C-6CE2-81B1D4F37081}"/>
              </a:ext>
            </a:extLst>
          </p:cNvPr>
          <p:cNvSpPr>
            <a:spLocks noGrp="1"/>
          </p:cNvSpPr>
          <p:nvPr>
            <p:ph type="title"/>
          </p:nvPr>
        </p:nvSpPr>
        <p:spPr/>
        <p:txBody>
          <a:bodyPr/>
          <a:lstStyle/>
          <a:p>
            <a:pPr algn="ctr"/>
            <a:r>
              <a:rPr lang="en-US" dirty="0"/>
              <a:t>EXPLORATORY DATA ANALYSIS (EDA)</a:t>
            </a:r>
          </a:p>
        </p:txBody>
      </p:sp>
      <p:sp>
        <p:nvSpPr>
          <p:cNvPr id="3" name="Slide Number Placeholder 2">
            <a:extLst>
              <a:ext uri="{FF2B5EF4-FFF2-40B4-BE49-F238E27FC236}">
                <a16:creationId xmlns:a16="http://schemas.microsoft.com/office/drawing/2014/main" id="{7330B7D6-23B9-B340-3E31-DCEF50652CB3}"/>
              </a:ext>
            </a:extLst>
          </p:cNvPr>
          <p:cNvSpPr>
            <a:spLocks noGrp="1"/>
          </p:cNvSpPr>
          <p:nvPr>
            <p:ph type="sldNum" sz="quarter" idx="12"/>
          </p:nvPr>
        </p:nvSpPr>
        <p:spPr/>
        <p:txBody>
          <a:bodyPr/>
          <a:lstStyle/>
          <a:p>
            <a:fld id="{9EC71654-96A5-4280-94F3-931C61A9F92C}" type="slidenum">
              <a:rPr lang="en-US" noProof="0" smtClean="0"/>
              <a:pPr/>
              <a:t>5</a:t>
            </a:fld>
            <a:endParaRPr lang="en-US" noProof="0" dirty="0"/>
          </a:p>
        </p:txBody>
      </p:sp>
      <p:pic>
        <p:nvPicPr>
          <p:cNvPr id="5" name="Picture 4">
            <a:extLst>
              <a:ext uri="{FF2B5EF4-FFF2-40B4-BE49-F238E27FC236}">
                <a16:creationId xmlns:a16="http://schemas.microsoft.com/office/drawing/2014/main" id="{356B11A9-42A8-14B0-CAD3-85B80CA30915}"/>
              </a:ext>
            </a:extLst>
          </p:cNvPr>
          <p:cNvPicPr>
            <a:picLocks noChangeAspect="1"/>
          </p:cNvPicPr>
          <p:nvPr/>
        </p:nvPicPr>
        <p:blipFill>
          <a:blip r:embed="rId2"/>
          <a:stretch>
            <a:fillRect/>
          </a:stretch>
        </p:blipFill>
        <p:spPr>
          <a:xfrm>
            <a:off x="515938" y="1808389"/>
            <a:ext cx="3705225" cy="2533650"/>
          </a:xfrm>
          <a:prstGeom prst="rect">
            <a:avLst/>
          </a:prstGeom>
        </p:spPr>
      </p:pic>
      <p:pic>
        <p:nvPicPr>
          <p:cNvPr id="7" name="Picture 6">
            <a:extLst>
              <a:ext uri="{FF2B5EF4-FFF2-40B4-BE49-F238E27FC236}">
                <a16:creationId xmlns:a16="http://schemas.microsoft.com/office/drawing/2014/main" id="{4F442231-7E8F-A53B-4EF4-A23446603665}"/>
              </a:ext>
            </a:extLst>
          </p:cNvPr>
          <p:cNvPicPr>
            <a:picLocks noChangeAspect="1"/>
          </p:cNvPicPr>
          <p:nvPr/>
        </p:nvPicPr>
        <p:blipFill>
          <a:blip r:embed="rId3"/>
          <a:stretch>
            <a:fillRect/>
          </a:stretch>
        </p:blipFill>
        <p:spPr>
          <a:xfrm>
            <a:off x="4562042" y="1756002"/>
            <a:ext cx="3705225" cy="2638425"/>
          </a:xfrm>
          <a:prstGeom prst="rect">
            <a:avLst/>
          </a:prstGeom>
        </p:spPr>
      </p:pic>
      <p:sp>
        <p:nvSpPr>
          <p:cNvPr id="8" name="TextBox 7">
            <a:extLst>
              <a:ext uri="{FF2B5EF4-FFF2-40B4-BE49-F238E27FC236}">
                <a16:creationId xmlns:a16="http://schemas.microsoft.com/office/drawing/2014/main" id="{432B3876-CFB5-7E40-0018-6D3B898E9EFA}"/>
              </a:ext>
            </a:extLst>
          </p:cNvPr>
          <p:cNvSpPr txBox="1"/>
          <p:nvPr/>
        </p:nvSpPr>
        <p:spPr>
          <a:xfrm>
            <a:off x="1209747" y="4716086"/>
            <a:ext cx="2923309" cy="369332"/>
          </a:xfrm>
          <a:prstGeom prst="rect">
            <a:avLst/>
          </a:prstGeom>
          <a:noFill/>
        </p:spPr>
        <p:txBody>
          <a:bodyPr wrap="square" rtlCol="0">
            <a:spAutoFit/>
          </a:bodyPr>
          <a:lstStyle/>
          <a:p>
            <a:r>
              <a:rPr lang="en-US" dirty="0"/>
              <a:t>Visualize the column target</a:t>
            </a:r>
          </a:p>
        </p:txBody>
      </p:sp>
      <p:sp>
        <p:nvSpPr>
          <p:cNvPr id="9" name="TextBox 8">
            <a:extLst>
              <a:ext uri="{FF2B5EF4-FFF2-40B4-BE49-F238E27FC236}">
                <a16:creationId xmlns:a16="http://schemas.microsoft.com/office/drawing/2014/main" id="{EBC77934-A8E5-4D3A-6959-A350B56B5A5A}"/>
              </a:ext>
            </a:extLst>
          </p:cNvPr>
          <p:cNvSpPr txBox="1"/>
          <p:nvPr/>
        </p:nvSpPr>
        <p:spPr>
          <a:xfrm>
            <a:off x="4773973" y="4577587"/>
            <a:ext cx="3281362" cy="646331"/>
          </a:xfrm>
          <a:prstGeom prst="rect">
            <a:avLst/>
          </a:prstGeom>
          <a:noFill/>
        </p:spPr>
        <p:txBody>
          <a:bodyPr wrap="square" rtlCol="0">
            <a:spAutoFit/>
          </a:bodyPr>
          <a:lstStyle/>
          <a:p>
            <a:pPr algn="ctr"/>
            <a:r>
              <a:rPr lang="en-US" dirty="0"/>
              <a:t>Visualize the target column based on Gender and Education </a:t>
            </a:r>
          </a:p>
        </p:txBody>
      </p:sp>
      <p:pic>
        <p:nvPicPr>
          <p:cNvPr id="11" name="Picture 10">
            <a:extLst>
              <a:ext uri="{FF2B5EF4-FFF2-40B4-BE49-F238E27FC236}">
                <a16:creationId xmlns:a16="http://schemas.microsoft.com/office/drawing/2014/main" id="{FEC909B7-C378-47E7-3682-9F5FB53E8624}"/>
              </a:ext>
            </a:extLst>
          </p:cNvPr>
          <p:cNvPicPr>
            <a:picLocks noChangeAspect="1"/>
          </p:cNvPicPr>
          <p:nvPr/>
        </p:nvPicPr>
        <p:blipFill>
          <a:blip r:embed="rId4"/>
          <a:stretch>
            <a:fillRect/>
          </a:stretch>
        </p:blipFill>
        <p:spPr>
          <a:xfrm>
            <a:off x="8608146" y="1884589"/>
            <a:ext cx="3457575" cy="2381250"/>
          </a:xfrm>
          <a:prstGeom prst="rect">
            <a:avLst/>
          </a:prstGeom>
        </p:spPr>
      </p:pic>
      <p:sp>
        <p:nvSpPr>
          <p:cNvPr id="12" name="TextBox 11">
            <a:extLst>
              <a:ext uri="{FF2B5EF4-FFF2-40B4-BE49-F238E27FC236}">
                <a16:creationId xmlns:a16="http://schemas.microsoft.com/office/drawing/2014/main" id="{DB4BDB71-A450-D4CD-AD53-78E9DFF5EB42}"/>
              </a:ext>
            </a:extLst>
          </p:cNvPr>
          <p:cNvSpPr txBox="1"/>
          <p:nvPr/>
        </p:nvSpPr>
        <p:spPr>
          <a:xfrm>
            <a:off x="8696252" y="4577587"/>
            <a:ext cx="3281362" cy="646331"/>
          </a:xfrm>
          <a:prstGeom prst="rect">
            <a:avLst/>
          </a:prstGeom>
          <a:noFill/>
        </p:spPr>
        <p:txBody>
          <a:bodyPr wrap="square" rtlCol="0">
            <a:spAutoFit/>
          </a:bodyPr>
          <a:lstStyle/>
          <a:p>
            <a:pPr algn="ctr"/>
            <a:r>
              <a:rPr lang="en-US" dirty="0"/>
              <a:t>Visualize the target column based on Property Area</a:t>
            </a:r>
          </a:p>
        </p:txBody>
      </p:sp>
    </p:spTree>
    <p:extLst>
      <p:ext uri="{BB962C8B-B14F-4D97-AF65-F5344CB8AC3E}">
        <p14:creationId xmlns:p14="http://schemas.microsoft.com/office/powerpoint/2010/main" val="4247627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BE629-DE98-262B-7498-28DB488730C0}"/>
              </a:ext>
            </a:extLst>
          </p:cNvPr>
          <p:cNvSpPr>
            <a:spLocks noGrp="1"/>
          </p:cNvSpPr>
          <p:nvPr>
            <p:ph type="title"/>
          </p:nvPr>
        </p:nvSpPr>
        <p:spPr/>
        <p:txBody>
          <a:bodyPr/>
          <a:lstStyle/>
          <a:p>
            <a:pPr algn="ctr"/>
            <a:r>
              <a:rPr lang="en-US" dirty="0"/>
              <a:t>EXPLORATORY DATA ANALYSIS (EDA)</a:t>
            </a:r>
          </a:p>
        </p:txBody>
      </p:sp>
      <p:sp>
        <p:nvSpPr>
          <p:cNvPr id="3" name="Slide Number Placeholder 2">
            <a:extLst>
              <a:ext uri="{FF2B5EF4-FFF2-40B4-BE49-F238E27FC236}">
                <a16:creationId xmlns:a16="http://schemas.microsoft.com/office/drawing/2014/main" id="{DC10C7BD-A512-4332-B7B7-D3FB54165CE7}"/>
              </a:ext>
            </a:extLst>
          </p:cNvPr>
          <p:cNvSpPr>
            <a:spLocks noGrp="1"/>
          </p:cNvSpPr>
          <p:nvPr>
            <p:ph type="sldNum" sz="quarter" idx="12"/>
          </p:nvPr>
        </p:nvSpPr>
        <p:spPr/>
        <p:txBody>
          <a:bodyPr/>
          <a:lstStyle/>
          <a:p>
            <a:fld id="{9EC71654-96A5-4280-94F3-931C61A9F92C}" type="slidenum">
              <a:rPr lang="en-US" noProof="0" smtClean="0"/>
              <a:pPr/>
              <a:t>6</a:t>
            </a:fld>
            <a:endParaRPr lang="en-US" noProof="0" dirty="0"/>
          </a:p>
        </p:txBody>
      </p:sp>
      <p:pic>
        <p:nvPicPr>
          <p:cNvPr id="5" name="Picture 4">
            <a:extLst>
              <a:ext uri="{FF2B5EF4-FFF2-40B4-BE49-F238E27FC236}">
                <a16:creationId xmlns:a16="http://schemas.microsoft.com/office/drawing/2014/main" id="{F5BA6772-8287-94A1-509F-F419C0AFC90F}"/>
              </a:ext>
            </a:extLst>
          </p:cNvPr>
          <p:cNvPicPr>
            <a:picLocks noChangeAspect="1"/>
          </p:cNvPicPr>
          <p:nvPr/>
        </p:nvPicPr>
        <p:blipFill>
          <a:blip r:embed="rId2"/>
          <a:stretch>
            <a:fillRect/>
          </a:stretch>
        </p:blipFill>
        <p:spPr>
          <a:xfrm>
            <a:off x="515937" y="1491528"/>
            <a:ext cx="3705225" cy="2638425"/>
          </a:xfrm>
          <a:prstGeom prst="rect">
            <a:avLst/>
          </a:prstGeom>
        </p:spPr>
      </p:pic>
      <p:pic>
        <p:nvPicPr>
          <p:cNvPr id="7" name="Picture 6">
            <a:extLst>
              <a:ext uri="{FF2B5EF4-FFF2-40B4-BE49-F238E27FC236}">
                <a16:creationId xmlns:a16="http://schemas.microsoft.com/office/drawing/2014/main" id="{8C85E1A8-777D-BA6E-66BB-01B48A3232F2}"/>
              </a:ext>
            </a:extLst>
          </p:cNvPr>
          <p:cNvPicPr>
            <a:picLocks noChangeAspect="1"/>
          </p:cNvPicPr>
          <p:nvPr/>
        </p:nvPicPr>
        <p:blipFill>
          <a:blip r:embed="rId3"/>
          <a:stretch>
            <a:fillRect/>
          </a:stretch>
        </p:blipFill>
        <p:spPr>
          <a:xfrm>
            <a:off x="4510318" y="1472478"/>
            <a:ext cx="3705225" cy="2676525"/>
          </a:xfrm>
          <a:prstGeom prst="rect">
            <a:avLst/>
          </a:prstGeom>
        </p:spPr>
      </p:pic>
      <p:sp>
        <p:nvSpPr>
          <p:cNvPr id="8" name="TextBox 7">
            <a:extLst>
              <a:ext uri="{FF2B5EF4-FFF2-40B4-BE49-F238E27FC236}">
                <a16:creationId xmlns:a16="http://schemas.microsoft.com/office/drawing/2014/main" id="{2EB12EE3-4C26-BFAC-1798-3CB355D23C82}"/>
              </a:ext>
            </a:extLst>
          </p:cNvPr>
          <p:cNvSpPr txBox="1"/>
          <p:nvPr/>
        </p:nvSpPr>
        <p:spPr>
          <a:xfrm>
            <a:off x="1188879" y="4292151"/>
            <a:ext cx="2359342" cy="646331"/>
          </a:xfrm>
          <a:prstGeom prst="rect">
            <a:avLst/>
          </a:prstGeom>
          <a:noFill/>
        </p:spPr>
        <p:txBody>
          <a:bodyPr wrap="square" rtlCol="0">
            <a:spAutoFit/>
          </a:bodyPr>
          <a:lstStyle/>
          <a:p>
            <a:pPr algn="ctr"/>
            <a:r>
              <a:rPr lang="en-US" dirty="0"/>
              <a:t>Visualize Loan Status </a:t>
            </a:r>
          </a:p>
          <a:p>
            <a:pPr algn="ctr"/>
            <a:r>
              <a:rPr lang="en-US" dirty="0"/>
              <a:t>based on Credit History</a:t>
            </a:r>
          </a:p>
        </p:txBody>
      </p:sp>
      <p:sp>
        <p:nvSpPr>
          <p:cNvPr id="11" name="TextBox 10">
            <a:extLst>
              <a:ext uri="{FF2B5EF4-FFF2-40B4-BE49-F238E27FC236}">
                <a16:creationId xmlns:a16="http://schemas.microsoft.com/office/drawing/2014/main" id="{C069BB57-A5CB-D108-80BF-7FC6857E99BD}"/>
              </a:ext>
            </a:extLst>
          </p:cNvPr>
          <p:cNvSpPr txBox="1"/>
          <p:nvPr/>
        </p:nvSpPr>
        <p:spPr>
          <a:xfrm>
            <a:off x="4846788" y="4292151"/>
            <a:ext cx="3032284" cy="369332"/>
          </a:xfrm>
          <a:prstGeom prst="rect">
            <a:avLst/>
          </a:prstGeom>
          <a:noFill/>
        </p:spPr>
        <p:txBody>
          <a:bodyPr wrap="square" rtlCol="0">
            <a:spAutoFit/>
          </a:bodyPr>
          <a:lstStyle/>
          <a:p>
            <a:pPr algn="ctr"/>
            <a:r>
              <a:rPr lang="en-US" dirty="0"/>
              <a:t>Visualize the duration of loan</a:t>
            </a:r>
          </a:p>
        </p:txBody>
      </p:sp>
    </p:spTree>
    <p:extLst>
      <p:ext uri="{BB962C8B-B14F-4D97-AF65-F5344CB8AC3E}">
        <p14:creationId xmlns:p14="http://schemas.microsoft.com/office/powerpoint/2010/main" val="3487897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82B0E08-B65A-167F-8E74-61DC71583F0A}"/>
              </a:ext>
            </a:extLst>
          </p:cNvPr>
          <p:cNvSpPr>
            <a:spLocks noGrp="1"/>
          </p:cNvSpPr>
          <p:nvPr>
            <p:ph type="sldNum" sz="quarter" idx="12"/>
          </p:nvPr>
        </p:nvSpPr>
        <p:spPr/>
        <p:txBody>
          <a:bodyPr/>
          <a:lstStyle/>
          <a:p>
            <a:fld id="{9EC71654-96A5-4280-94F3-931C61A9F92C}" type="slidenum">
              <a:rPr lang="en-US" noProof="0" smtClean="0"/>
              <a:pPr/>
              <a:t>7</a:t>
            </a:fld>
            <a:endParaRPr lang="en-US" noProof="0" dirty="0"/>
          </a:p>
        </p:txBody>
      </p:sp>
      <p:pic>
        <p:nvPicPr>
          <p:cNvPr id="9" name="Content Placeholder 8">
            <a:extLst>
              <a:ext uri="{FF2B5EF4-FFF2-40B4-BE49-F238E27FC236}">
                <a16:creationId xmlns:a16="http://schemas.microsoft.com/office/drawing/2014/main" id="{7FBAB51A-9E49-396A-FE00-DAA3DE3E8625}"/>
              </a:ext>
            </a:extLst>
          </p:cNvPr>
          <p:cNvPicPr>
            <a:picLocks noGrp="1" noChangeAspect="1"/>
          </p:cNvPicPr>
          <p:nvPr>
            <p:ph sz="half" idx="2"/>
          </p:nvPr>
        </p:nvPicPr>
        <p:blipFill>
          <a:blip r:embed="rId2"/>
          <a:stretch>
            <a:fillRect/>
          </a:stretch>
        </p:blipFill>
        <p:spPr>
          <a:xfrm>
            <a:off x="0" y="1811073"/>
            <a:ext cx="3651251" cy="3107695"/>
          </a:xfrm>
        </p:spPr>
      </p:pic>
      <p:sp>
        <p:nvSpPr>
          <p:cNvPr id="7" name="Title 6">
            <a:extLst>
              <a:ext uri="{FF2B5EF4-FFF2-40B4-BE49-F238E27FC236}">
                <a16:creationId xmlns:a16="http://schemas.microsoft.com/office/drawing/2014/main" id="{1BAF50DD-52FD-A3E9-246E-A0509275ACB3}"/>
              </a:ext>
            </a:extLst>
          </p:cNvPr>
          <p:cNvSpPr>
            <a:spLocks noGrp="1"/>
          </p:cNvSpPr>
          <p:nvPr>
            <p:ph type="title"/>
          </p:nvPr>
        </p:nvSpPr>
        <p:spPr/>
        <p:txBody>
          <a:bodyPr/>
          <a:lstStyle/>
          <a:p>
            <a:pPr algn="ctr"/>
            <a:r>
              <a:rPr lang="en-US" dirty="0"/>
              <a:t>EXPLORATORY DATA ANALYSIS (EDA)</a:t>
            </a:r>
          </a:p>
        </p:txBody>
      </p:sp>
      <p:pic>
        <p:nvPicPr>
          <p:cNvPr id="11" name="Picture 10">
            <a:extLst>
              <a:ext uri="{FF2B5EF4-FFF2-40B4-BE49-F238E27FC236}">
                <a16:creationId xmlns:a16="http://schemas.microsoft.com/office/drawing/2014/main" id="{7729D1A2-9AEF-AE53-705D-A4AA58C51C5A}"/>
              </a:ext>
            </a:extLst>
          </p:cNvPr>
          <p:cNvPicPr>
            <a:picLocks noChangeAspect="1"/>
          </p:cNvPicPr>
          <p:nvPr/>
        </p:nvPicPr>
        <p:blipFill>
          <a:blip r:embed="rId3"/>
          <a:stretch>
            <a:fillRect/>
          </a:stretch>
        </p:blipFill>
        <p:spPr>
          <a:xfrm>
            <a:off x="4164943" y="1811074"/>
            <a:ext cx="3709375" cy="3157166"/>
          </a:xfrm>
          <a:prstGeom prst="rect">
            <a:avLst/>
          </a:prstGeom>
        </p:spPr>
      </p:pic>
      <p:pic>
        <p:nvPicPr>
          <p:cNvPr id="13" name="Picture 12">
            <a:extLst>
              <a:ext uri="{FF2B5EF4-FFF2-40B4-BE49-F238E27FC236}">
                <a16:creationId xmlns:a16="http://schemas.microsoft.com/office/drawing/2014/main" id="{A3BCD6AE-C236-E6A5-9F32-3E97471DB697}"/>
              </a:ext>
            </a:extLst>
          </p:cNvPr>
          <p:cNvPicPr>
            <a:picLocks noChangeAspect="1"/>
          </p:cNvPicPr>
          <p:nvPr/>
        </p:nvPicPr>
        <p:blipFill>
          <a:blip r:embed="rId4"/>
          <a:stretch>
            <a:fillRect/>
          </a:stretch>
        </p:blipFill>
        <p:spPr>
          <a:xfrm>
            <a:off x="8390254" y="1829268"/>
            <a:ext cx="3651251" cy="3107695"/>
          </a:xfrm>
          <a:prstGeom prst="rect">
            <a:avLst/>
          </a:prstGeom>
        </p:spPr>
      </p:pic>
      <p:sp>
        <p:nvSpPr>
          <p:cNvPr id="14" name="TextBox 13">
            <a:extLst>
              <a:ext uri="{FF2B5EF4-FFF2-40B4-BE49-F238E27FC236}">
                <a16:creationId xmlns:a16="http://schemas.microsoft.com/office/drawing/2014/main" id="{FA151E7B-9FB0-6902-6680-AD95B74E539E}"/>
              </a:ext>
            </a:extLst>
          </p:cNvPr>
          <p:cNvSpPr txBox="1"/>
          <p:nvPr/>
        </p:nvSpPr>
        <p:spPr>
          <a:xfrm>
            <a:off x="2120645" y="5195689"/>
            <a:ext cx="7797970" cy="461665"/>
          </a:xfrm>
          <a:prstGeom prst="rect">
            <a:avLst/>
          </a:prstGeom>
          <a:noFill/>
        </p:spPr>
        <p:txBody>
          <a:bodyPr wrap="square" rtlCol="0">
            <a:spAutoFit/>
          </a:bodyPr>
          <a:lstStyle/>
          <a:p>
            <a:r>
              <a:rPr lang="en-US" sz="2400" dirty="0"/>
              <a:t>Comparison of vacuum ranges of several numerical features</a:t>
            </a:r>
          </a:p>
        </p:txBody>
      </p:sp>
    </p:spTree>
    <p:extLst>
      <p:ext uri="{BB962C8B-B14F-4D97-AF65-F5344CB8AC3E}">
        <p14:creationId xmlns:p14="http://schemas.microsoft.com/office/powerpoint/2010/main" val="2319903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1AD5C-03A9-7518-618F-7C52D26AB0A9}"/>
              </a:ext>
            </a:extLst>
          </p:cNvPr>
          <p:cNvSpPr>
            <a:spLocks noGrp="1"/>
          </p:cNvSpPr>
          <p:nvPr>
            <p:ph type="title"/>
          </p:nvPr>
        </p:nvSpPr>
        <p:spPr>
          <a:xfrm>
            <a:off x="363538" y="0"/>
            <a:ext cx="12202535" cy="1325563"/>
          </a:xfrm>
        </p:spPr>
        <p:txBody>
          <a:bodyPr/>
          <a:lstStyle/>
          <a:p>
            <a:r>
              <a:rPr lang="en-US" sz="2800" dirty="0"/>
              <a:t>measure the value of the correlation using ANOVA analysis</a:t>
            </a:r>
          </a:p>
        </p:txBody>
      </p:sp>
      <p:graphicFrame>
        <p:nvGraphicFramePr>
          <p:cNvPr id="7" name="Table 7">
            <a:extLst>
              <a:ext uri="{FF2B5EF4-FFF2-40B4-BE49-F238E27FC236}">
                <a16:creationId xmlns:a16="http://schemas.microsoft.com/office/drawing/2014/main" id="{DDCCF6F4-862F-5682-838B-0E75E92012C9}"/>
              </a:ext>
            </a:extLst>
          </p:cNvPr>
          <p:cNvGraphicFramePr>
            <a:graphicFrameLocks noGrp="1"/>
          </p:cNvGraphicFramePr>
          <p:nvPr>
            <p:ph idx="1"/>
            <p:extLst>
              <p:ext uri="{D42A27DB-BD31-4B8C-83A1-F6EECF244321}">
                <p14:modId xmlns:p14="http://schemas.microsoft.com/office/powerpoint/2010/main" val="1681200694"/>
              </p:ext>
            </p:extLst>
          </p:nvPr>
        </p:nvGraphicFramePr>
        <p:xfrm>
          <a:off x="363538" y="1325563"/>
          <a:ext cx="4913312" cy="2966720"/>
        </p:xfrm>
        <a:graphic>
          <a:graphicData uri="http://schemas.openxmlformats.org/drawingml/2006/table">
            <a:tbl>
              <a:tblPr firstRow="1" bandRow="1">
                <a:tableStyleId>{5C22544A-7EE6-4342-B048-85BDC9FD1C3A}</a:tableStyleId>
              </a:tblPr>
              <a:tblGrid>
                <a:gridCol w="2456656">
                  <a:extLst>
                    <a:ext uri="{9D8B030D-6E8A-4147-A177-3AD203B41FA5}">
                      <a16:colId xmlns:a16="http://schemas.microsoft.com/office/drawing/2014/main" val="3856903762"/>
                    </a:ext>
                  </a:extLst>
                </a:gridCol>
                <a:gridCol w="2456656">
                  <a:extLst>
                    <a:ext uri="{9D8B030D-6E8A-4147-A177-3AD203B41FA5}">
                      <a16:colId xmlns:a16="http://schemas.microsoft.com/office/drawing/2014/main" val="470018527"/>
                    </a:ext>
                  </a:extLst>
                </a:gridCol>
              </a:tblGrid>
              <a:tr h="370840">
                <a:tc>
                  <a:txBody>
                    <a:bodyPr/>
                    <a:lstStyle/>
                    <a:p>
                      <a:r>
                        <a:rPr lang="en-US" dirty="0"/>
                        <a:t>Feature</a:t>
                      </a:r>
                    </a:p>
                  </a:txBody>
                  <a:tcPr/>
                </a:tc>
                <a:tc>
                  <a:txBody>
                    <a:bodyPr/>
                    <a:lstStyle/>
                    <a:p>
                      <a:r>
                        <a:rPr lang="en-US" dirty="0"/>
                        <a:t>P-value</a:t>
                      </a:r>
                    </a:p>
                  </a:txBody>
                  <a:tcPr/>
                </a:tc>
                <a:extLst>
                  <a:ext uri="{0D108BD9-81ED-4DB2-BD59-A6C34878D82A}">
                    <a16:rowId xmlns:a16="http://schemas.microsoft.com/office/drawing/2014/main" val="650359995"/>
                  </a:ext>
                </a:extLst>
              </a:tr>
              <a:tr h="370840">
                <a:tc>
                  <a:txBody>
                    <a:bodyPr/>
                    <a:lstStyle/>
                    <a:p>
                      <a:r>
                        <a:rPr lang="en-US" dirty="0" err="1"/>
                        <a:t>Loan_ID</a:t>
                      </a:r>
                      <a:endParaRPr lang="en-US" dirty="0"/>
                    </a:p>
                  </a:txBody>
                  <a:tcPr/>
                </a:tc>
                <a:tc>
                  <a:txBody>
                    <a:bodyPr/>
                    <a:lstStyle/>
                    <a:p>
                      <a:r>
                        <a:rPr lang="en-US" dirty="0"/>
                        <a:t>0.5</a:t>
                      </a:r>
                    </a:p>
                  </a:txBody>
                  <a:tcPr/>
                </a:tc>
                <a:extLst>
                  <a:ext uri="{0D108BD9-81ED-4DB2-BD59-A6C34878D82A}">
                    <a16:rowId xmlns:a16="http://schemas.microsoft.com/office/drawing/2014/main" val="2687833833"/>
                  </a:ext>
                </a:extLst>
              </a:tr>
              <a:tr h="370840">
                <a:tc>
                  <a:txBody>
                    <a:bodyPr/>
                    <a:lstStyle/>
                    <a:p>
                      <a:r>
                        <a:rPr lang="en-US" dirty="0"/>
                        <a:t>Gender</a:t>
                      </a:r>
                    </a:p>
                  </a:txBody>
                  <a:tcPr/>
                </a:tc>
                <a:tc>
                  <a:txBody>
                    <a:bodyPr/>
                    <a:lstStyle/>
                    <a:p>
                      <a:r>
                        <a:rPr lang="en-US" dirty="0"/>
                        <a:t>0.59</a:t>
                      </a:r>
                    </a:p>
                  </a:txBody>
                  <a:tcPr/>
                </a:tc>
                <a:extLst>
                  <a:ext uri="{0D108BD9-81ED-4DB2-BD59-A6C34878D82A}">
                    <a16:rowId xmlns:a16="http://schemas.microsoft.com/office/drawing/2014/main" val="1641645337"/>
                  </a:ext>
                </a:extLst>
              </a:tr>
              <a:tr h="370840">
                <a:tc>
                  <a:txBody>
                    <a:bodyPr/>
                    <a:lstStyle/>
                    <a:p>
                      <a:r>
                        <a:rPr lang="en-US" dirty="0"/>
                        <a:t>Married</a:t>
                      </a:r>
                    </a:p>
                  </a:txBody>
                  <a:tcPr/>
                </a:tc>
                <a:tc>
                  <a:txBody>
                    <a:bodyPr/>
                    <a:lstStyle/>
                    <a:p>
                      <a:r>
                        <a:rPr lang="en-US" dirty="0"/>
                        <a:t>0.02</a:t>
                      </a:r>
                    </a:p>
                  </a:txBody>
                  <a:tcPr>
                    <a:solidFill>
                      <a:srgbClr val="FF0000"/>
                    </a:solidFill>
                  </a:tcPr>
                </a:tc>
                <a:extLst>
                  <a:ext uri="{0D108BD9-81ED-4DB2-BD59-A6C34878D82A}">
                    <a16:rowId xmlns:a16="http://schemas.microsoft.com/office/drawing/2014/main" val="3284442291"/>
                  </a:ext>
                </a:extLst>
              </a:tr>
              <a:tr h="370840">
                <a:tc>
                  <a:txBody>
                    <a:bodyPr/>
                    <a:lstStyle/>
                    <a:p>
                      <a:r>
                        <a:rPr lang="en-US" dirty="0"/>
                        <a:t>Dependents</a:t>
                      </a:r>
                    </a:p>
                  </a:txBody>
                  <a:tcPr/>
                </a:tc>
                <a:tc>
                  <a:txBody>
                    <a:bodyPr/>
                    <a:lstStyle/>
                    <a:p>
                      <a:r>
                        <a:rPr lang="en-US" dirty="0"/>
                        <a:t>0.94</a:t>
                      </a:r>
                    </a:p>
                  </a:txBody>
                  <a:tcPr/>
                </a:tc>
                <a:extLst>
                  <a:ext uri="{0D108BD9-81ED-4DB2-BD59-A6C34878D82A}">
                    <a16:rowId xmlns:a16="http://schemas.microsoft.com/office/drawing/2014/main" val="2097090903"/>
                  </a:ext>
                </a:extLst>
              </a:tr>
              <a:tr h="370840">
                <a:tc>
                  <a:txBody>
                    <a:bodyPr/>
                    <a:lstStyle/>
                    <a:p>
                      <a:r>
                        <a:rPr lang="en-US" dirty="0"/>
                        <a:t>Education</a:t>
                      </a:r>
                    </a:p>
                  </a:txBody>
                  <a:tcPr/>
                </a:tc>
                <a:tc>
                  <a:txBody>
                    <a:bodyPr/>
                    <a:lstStyle/>
                    <a:p>
                      <a:r>
                        <a:rPr lang="en-US" dirty="0"/>
                        <a:t>0.07</a:t>
                      </a:r>
                    </a:p>
                  </a:txBody>
                  <a:tcPr/>
                </a:tc>
                <a:extLst>
                  <a:ext uri="{0D108BD9-81ED-4DB2-BD59-A6C34878D82A}">
                    <a16:rowId xmlns:a16="http://schemas.microsoft.com/office/drawing/2014/main" val="4133139302"/>
                  </a:ext>
                </a:extLst>
              </a:tr>
              <a:tr h="370840">
                <a:tc>
                  <a:txBody>
                    <a:bodyPr/>
                    <a:lstStyle/>
                    <a:p>
                      <a:r>
                        <a:rPr lang="en-US" dirty="0" err="1"/>
                        <a:t>Self_Employed</a:t>
                      </a:r>
                      <a:endParaRPr lang="en-US" dirty="0"/>
                    </a:p>
                  </a:txBody>
                  <a:tcPr/>
                </a:tc>
                <a:tc>
                  <a:txBody>
                    <a:bodyPr/>
                    <a:lstStyle/>
                    <a:p>
                      <a:r>
                        <a:rPr lang="en-US" dirty="0"/>
                        <a:t>0.77</a:t>
                      </a:r>
                    </a:p>
                  </a:txBody>
                  <a:tcPr/>
                </a:tc>
                <a:extLst>
                  <a:ext uri="{0D108BD9-81ED-4DB2-BD59-A6C34878D82A}">
                    <a16:rowId xmlns:a16="http://schemas.microsoft.com/office/drawing/2014/main" val="3091256866"/>
                  </a:ext>
                </a:extLst>
              </a:tr>
              <a:tr h="370840">
                <a:tc>
                  <a:txBody>
                    <a:bodyPr/>
                    <a:lstStyle/>
                    <a:p>
                      <a:r>
                        <a:rPr lang="en-US" dirty="0"/>
                        <a:t>Property Are</a:t>
                      </a:r>
                    </a:p>
                  </a:txBody>
                  <a:tcPr/>
                </a:tc>
                <a:tc>
                  <a:txBody>
                    <a:bodyPr/>
                    <a:lstStyle/>
                    <a:p>
                      <a:r>
                        <a:rPr lang="en-US" dirty="0"/>
                        <a:t>0.43</a:t>
                      </a:r>
                    </a:p>
                  </a:txBody>
                  <a:tcPr/>
                </a:tc>
                <a:extLst>
                  <a:ext uri="{0D108BD9-81ED-4DB2-BD59-A6C34878D82A}">
                    <a16:rowId xmlns:a16="http://schemas.microsoft.com/office/drawing/2014/main" val="2708131502"/>
                  </a:ext>
                </a:extLst>
              </a:tr>
            </a:tbl>
          </a:graphicData>
        </a:graphic>
      </p:graphicFrame>
      <p:sp>
        <p:nvSpPr>
          <p:cNvPr id="4" name="Slide Number Placeholder 3">
            <a:extLst>
              <a:ext uri="{FF2B5EF4-FFF2-40B4-BE49-F238E27FC236}">
                <a16:creationId xmlns:a16="http://schemas.microsoft.com/office/drawing/2014/main" id="{0A9F1CB9-2FE0-9D67-4264-7DCF1B4D2371}"/>
              </a:ext>
            </a:extLst>
          </p:cNvPr>
          <p:cNvSpPr>
            <a:spLocks noGrp="1"/>
          </p:cNvSpPr>
          <p:nvPr>
            <p:ph type="sldNum" sz="quarter" idx="12"/>
          </p:nvPr>
        </p:nvSpPr>
        <p:spPr/>
        <p:txBody>
          <a:bodyPr/>
          <a:lstStyle/>
          <a:p>
            <a:fld id="{9EC71654-96A5-4280-94F3-931C61A9F92C}" type="slidenum">
              <a:rPr lang="en-US" noProof="0" smtClean="0"/>
              <a:pPr/>
              <a:t>8</a:t>
            </a:fld>
            <a:endParaRPr lang="en-US" noProof="0" dirty="0"/>
          </a:p>
        </p:txBody>
      </p:sp>
      <p:pic>
        <p:nvPicPr>
          <p:cNvPr id="6" name="Picture Placeholder 9" descr="cityscape&#10;">
            <a:extLst>
              <a:ext uri="{FF2B5EF4-FFF2-40B4-BE49-F238E27FC236}">
                <a16:creationId xmlns:a16="http://schemas.microsoft.com/office/drawing/2014/main" id="{1EED0B75-8AD1-C549-E12F-58EB1FC8F82A}"/>
              </a:ext>
            </a:extLst>
          </p:cNvPr>
          <p:cNvPicPr>
            <a:picLocks noGrp="1" noChangeAspect="1"/>
          </p:cNvPicPr>
          <p:nvPr>
            <p:ph type="pic" sz="quarter" idx="13"/>
          </p:nvPr>
        </p:nvPicPr>
        <p:blipFill>
          <a:blip r:embed="rId2" cstate="print">
            <a:extLst>
              <a:ext uri="{28A0092B-C50C-407E-A947-70E740481C1C}">
                <a14:useLocalDpi xmlns:a14="http://schemas.microsoft.com/office/drawing/2010/main"/>
              </a:ext>
            </a:extLst>
          </a:blip>
          <a:srcRect/>
          <a:stretch>
            <a:fillRect/>
          </a:stretch>
        </p:blipFill>
        <p:spPr>
          <a:xfrm>
            <a:off x="5454650" y="989013"/>
            <a:ext cx="4884738" cy="4884737"/>
          </a:xfrm>
        </p:spPr>
      </p:pic>
      <p:sp>
        <p:nvSpPr>
          <p:cNvPr id="8" name="TextBox 7">
            <a:extLst>
              <a:ext uri="{FF2B5EF4-FFF2-40B4-BE49-F238E27FC236}">
                <a16:creationId xmlns:a16="http://schemas.microsoft.com/office/drawing/2014/main" id="{A04F1C53-B3B0-7CBB-0931-A42155B92443}"/>
              </a:ext>
            </a:extLst>
          </p:cNvPr>
          <p:cNvSpPr txBox="1"/>
          <p:nvPr/>
        </p:nvSpPr>
        <p:spPr>
          <a:xfrm>
            <a:off x="0" y="4740683"/>
            <a:ext cx="6539346" cy="923330"/>
          </a:xfrm>
          <a:prstGeom prst="rect">
            <a:avLst/>
          </a:prstGeom>
          <a:noFill/>
        </p:spPr>
        <p:txBody>
          <a:bodyPr wrap="square" rtlCol="0">
            <a:spAutoFit/>
          </a:bodyPr>
          <a:lstStyle/>
          <a:p>
            <a:r>
              <a:rPr lang="en-US" b="0" dirty="0">
                <a:effectLst/>
                <a:latin typeface="Consolas" panose="020B0609020204030204" pitchFamily="49" charset="0"/>
              </a:rPr>
              <a:t>feature Married has a significant influence on </a:t>
            </a:r>
            <a:r>
              <a:rPr lang="en-US" b="0" dirty="0" err="1">
                <a:effectLst/>
                <a:latin typeface="Consolas" panose="020B0609020204030204" pitchFamily="49" charset="0"/>
              </a:rPr>
              <a:t>Loan_Status</a:t>
            </a:r>
            <a:r>
              <a:rPr lang="en-US" b="0" dirty="0">
                <a:effectLst/>
                <a:latin typeface="Consolas" panose="020B0609020204030204" pitchFamily="49" charset="0"/>
              </a:rPr>
              <a:t> because A low p-value under 0.05</a:t>
            </a:r>
          </a:p>
          <a:p>
            <a:endParaRPr lang="en-US" dirty="0"/>
          </a:p>
        </p:txBody>
      </p:sp>
    </p:spTree>
    <p:extLst>
      <p:ext uri="{BB962C8B-B14F-4D97-AF65-F5344CB8AC3E}">
        <p14:creationId xmlns:p14="http://schemas.microsoft.com/office/powerpoint/2010/main" val="2827972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5C282D6-740A-517F-4CF2-88A3E2600A1B}"/>
              </a:ext>
            </a:extLst>
          </p:cNvPr>
          <p:cNvSpPr>
            <a:spLocks noGrp="1"/>
          </p:cNvSpPr>
          <p:nvPr>
            <p:ph idx="1"/>
          </p:nvPr>
        </p:nvSpPr>
        <p:spPr>
          <a:xfrm>
            <a:off x="311591" y="1825158"/>
            <a:ext cx="5345903" cy="4351338"/>
          </a:xfrm>
        </p:spPr>
        <p:txBody>
          <a:bodyPr/>
          <a:lstStyle/>
          <a:p>
            <a:r>
              <a:rPr lang="en-US" b="0" dirty="0">
                <a:effectLst/>
                <a:latin typeface="Consolas" panose="020B0609020204030204" pitchFamily="49" charset="0"/>
              </a:rPr>
              <a:t>Based on dataset exploration, it is known that the </a:t>
            </a:r>
            <a:r>
              <a:rPr lang="en-US" b="1" dirty="0">
                <a:effectLst/>
                <a:latin typeface="Consolas" panose="020B0609020204030204" pitchFamily="49" charset="0"/>
              </a:rPr>
              <a:t>Y</a:t>
            </a:r>
            <a:r>
              <a:rPr lang="en-US" b="0" dirty="0">
                <a:effectLst/>
                <a:latin typeface="Consolas" panose="020B0609020204030204" pitchFamily="49" charset="0"/>
              </a:rPr>
              <a:t> status in the </a:t>
            </a:r>
            <a:r>
              <a:rPr lang="en-US" b="1" dirty="0" err="1">
                <a:effectLst/>
                <a:latin typeface="Consolas" panose="020B0609020204030204" pitchFamily="49" charset="0"/>
              </a:rPr>
              <a:t>Loan_Status</a:t>
            </a:r>
            <a:r>
              <a:rPr lang="en-US" b="0" dirty="0">
                <a:effectLst/>
                <a:latin typeface="Consolas" panose="020B0609020204030204" pitchFamily="49" charset="0"/>
              </a:rPr>
              <a:t> column is dominated by </a:t>
            </a:r>
            <a:r>
              <a:rPr lang="en-US" b="1" dirty="0">
                <a:effectLst/>
                <a:latin typeface="Consolas" panose="020B0609020204030204" pitchFamily="49" charset="0"/>
              </a:rPr>
              <a:t>male graduates </a:t>
            </a:r>
            <a:r>
              <a:rPr lang="en-US" b="0" dirty="0">
                <a:effectLst/>
                <a:latin typeface="Consolas" panose="020B0609020204030204" pitchFamily="49" charset="0"/>
              </a:rPr>
              <a:t>living in the </a:t>
            </a:r>
            <a:r>
              <a:rPr lang="en-US" b="1" dirty="0">
                <a:effectLst/>
                <a:latin typeface="Consolas" panose="020B0609020204030204" pitchFamily="49" charset="0"/>
              </a:rPr>
              <a:t>Semiurban</a:t>
            </a:r>
            <a:r>
              <a:rPr lang="en-US" b="0" dirty="0">
                <a:effectLst/>
                <a:latin typeface="Consolas" panose="020B0609020204030204" pitchFamily="49" charset="0"/>
              </a:rPr>
              <a:t> area with a loan term of </a:t>
            </a:r>
            <a:r>
              <a:rPr lang="en-US" b="1" dirty="0">
                <a:effectLst/>
                <a:latin typeface="Consolas" panose="020B0609020204030204" pitchFamily="49" charset="0"/>
              </a:rPr>
              <a:t>360 months</a:t>
            </a:r>
            <a:r>
              <a:rPr lang="en-US" b="0" dirty="0">
                <a:effectLst/>
                <a:latin typeface="Consolas" panose="020B0609020204030204" pitchFamily="49" charset="0"/>
              </a:rPr>
              <a:t> and an average loan amount of </a:t>
            </a:r>
            <a:r>
              <a:rPr lang="en-US" b="1" dirty="0">
                <a:effectLst/>
                <a:latin typeface="Consolas" panose="020B0609020204030204" pitchFamily="49" charset="0"/>
              </a:rPr>
              <a:t>144K</a:t>
            </a:r>
          </a:p>
          <a:p>
            <a:pPr marL="0" indent="0">
              <a:buNone/>
            </a:pPr>
            <a:endParaRPr lang="en-US" b="0" dirty="0">
              <a:effectLst/>
              <a:latin typeface="Consolas" panose="020B0609020204030204" pitchFamily="49" charset="0"/>
            </a:endParaRPr>
          </a:p>
          <a:p>
            <a:r>
              <a:rPr lang="en-US" dirty="0">
                <a:latin typeface="Consolas" panose="020B0609020204030204" pitchFamily="49" charset="0"/>
              </a:rPr>
              <a:t>The feature </a:t>
            </a:r>
            <a:r>
              <a:rPr lang="en-US" b="1" dirty="0">
                <a:latin typeface="Consolas" panose="020B0609020204030204" pitchFamily="49" charset="0"/>
              </a:rPr>
              <a:t>married</a:t>
            </a:r>
            <a:r>
              <a:rPr lang="en-US" dirty="0">
                <a:latin typeface="Consolas" panose="020B0609020204030204" pitchFamily="49" charset="0"/>
              </a:rPr>
              <a:t> has a significant influence on </a:t>
            </a:r>
            <a:r>
              <a:rPr lang="en-US" b="1" dirty="0">
                <a:latin typeface="Consolas" panose="020B0609020204030204" pitchFamily="49" charset="0"/>
              </a:rPr>
              <a:t>Loan Status </a:t>
            </a:r>
            <a:r>
              <a:rPr lang="en-US" dirty="0">
                <a:latin typeface="Consolas" panose="020B0609020204030204" pitchFamily="49" charset="0"/>
              </a:rPr>
              <a:t>based on ANOVA </a:t>
            </a:r>
            <a:r>
              <a:rPr lang="en-US" dirty="0" err="1">
                <a:latin typeface="Consolas" panose="020B0609020204030204" pitchFamily="49" charset="0"/>
              </a:rPr>
              <a:t>Analsis</a:t>
            </a:r>
            <a:endParaRPr lang="en-US" dirty="0">
              <a:effectLst/>
              <a:latin typeface="Consolas" panose="020B0609020204030204" pitchFamily="49" charset="0"/>
            </a:endParaRPr>
          </a:p>
          <a:p>
            <a:endParaRPr lang="en-US" dirty="0"/>
          </a:p>
        </p:txBody>
      </p:sp>
      <p:sp>
        <p:nvSpPr>
          <p:cNvPr id="3" name="Slide Number Placeholder 2">
            <a:extLst>
              <a:ext uri="{FF2B5EF4-FFF2-40B4-BE49-F238E27FC236}">
                <a16:creationId xmlns:a16="http://schemas.microsoft.com/office/drawing/2014/main" id="{78CEB2F9-05BE-7D0C-9FAA-502549096242}"/>
              </a:ext>
            </a:extLst>
          </p:cNvPr>
          <p:cNvSpPr>
            <a:spLocks noGrp="1"/>
          </p:cNvSpPr>
          <p:nvPr>
            <p:ph type="sldNum" sz="quarter" idx="12"/>
          </p:nvPr>
        </p:nvSpPr>
        <p:spPr/>
        <p:txBody>
          <a:bodyPr/>
          <a:lstStyle/>
          <a:p>
            <a:fld id="{9EC71654-96A5-4280-94F3-931C61A9F92C}" type="slidenum">
              <a:rPr lang="en-US" noProof="0" smtClean="0"/>
              <a:pPr/>
              <a:t>9</a:t>
            </a:fld>
            <a:endParaRPr lang="en-US" noProof="0" dirty="0"/>
          </a:p>
        </p:txBody>
      </p:sp>
      <p:sp>
        <p:nvSpPr>
          <p:cNvPr id="5" name="Title 4">
            <a:extLst>
              <a:ext uri="{FF2B5EF4-FFF2-40B4-BE49-F238E27FC236}">
                <a16:creationId xmlns:a16="http://schemas.microsoft.com/office/drawing/2014/main" id="{DD4E74B8-DF27-BF9A-92D1-90ADA408914E}"/>
              </a:ext>
            </a:extLst>
          </p:cNvPr>
          <p:cNvSpPr>
            <a:spLocks noGrp="1"/>
          </p:cNvSpPr>
          <p:nvPr>
            <p:ph type="title"/>
          </p:nvPr>
        </p:nvSpPr>
        <p:spPr/>
        <p:txBody>
          <a:bodyPr/>
          <a:lstStyle/>
          <a:p>
            <a:r>
              <a:rPr lang="en-US" dirty="0" err="1"/>
              <a:t>ConCLUSSION</a:t>
            </a:r>
            <a:endParaRPr lang="en-US" dirty="0"/>
          </a:p>
        </p:txBody>
      </p:sp>
      <p:pic>
        <p:nvPicPr>
          <p:cNvPr id="6" name="Picture Placeholder 6" descr="skycrapers">
            <a:extLst>
              <a:ext uri="{FF2B5EF4-FFF2-40B4-BE49-F238E27FC236}">
                <a16:creationId xmlns:a16="http://schemas.microsoft.com/office/drawing/2014/main" id="{40FC018E-99E0-1E4B-B2C8-304C352CB8C5}"/>
              </a:ext>
            </a:extLst>
          </p:cNvPr>
          <p:cNvPicPr>
            <a:picLocks noGrp="1" noChangeAspect="1"/>
          </p:cNvPicPr>
          <p:nvPr>
            <p:ph type="pic" sz="quarter" idx="13"/>
          </p:nvPr>
        </p:nvPicPr>
        <p:blipFill>
          <a:blip r:embed="rId2" cstate="print">
            <a:extLst>
              <a:ext uri="{28A0092B-C50C-407E-A947-70E740481C1C}">
                <a14:useLocalDpi xmlns:a14="http://schemas.microsoft.com/office/drawing/2010/main"/>
              </a:ext>
            </a:extLst>
          </a:blip>
          <a:srcRect l="41" r="41"/>
          <a:stretch>
            <a:fillRect/>
          </a:stretch>
        </p:blipFill>
        <p:spPr>
          <a:xfrm>
            <a:off x="5884863" y="0"/>
            <a:ext cx="6307137" cy="5780088"/>
          </a:xfrm>
        </p:spPr>
      </p:pic>
    </p:spTree>
    <p:extLst>
      <p:ext uri="{BB962C8B-B14F-4D97-AF65-F5344CB8AC3E}">
        <p14:creationId xmlns:p14="http://schemas.microsoft.com/office/powerpoint/2010/main" val="195184732"/>
      </p:ext>
    </p:extLst>
  </p:cSld>
  <p:clrMapOvr>
    <a:masterClrMapping/>
  </p:clrMapOvr>
</p:sld>
</file>

<file path=ppt/theme/theme1.xml><?xml version="1.0" encoding="utf-8"?>
<a:theme xmlns:a="http://schemas.openxmlformats.org/drawingml/2006/main" name="Office Theme">
  <a:themeElements>
    <a:clrScheme name="Contoso v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ntoso v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076243_Blue spheres presentation_RVA_v5" id="{E4C0B511-76E7-4C07-AFEA-8FEA0A5A8C84}" vid="{3A463146-28EF-4F73-B63C-03710F66E2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EA9B47F-3DD8-4645-81DC-B88780643C0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0C07E3D-60A7-4F4E-8208-D9CCD01982CB}">
  <ds:schemaRefs>
    <ds:schemaRef ds:uri="http://schemas.microsoft.com/sharepoint/v3/contenttype/forms"/>
  </ds:schemaRefs>
</ds:datastoreItem>
</file>

<file path=customXml/itemProps3.xml><?xml version="1.0" encoding="utf-8"?>
<ds:datastoreItem xmlns:ds="http://schemas.openxmlformats.org/officeDocument/2006/customXml" ds:itemID="{631071E6-22AE-499A-B09C-BF21CF5F74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Blue spheres presentation</Template>
  <TotalTime>1066</TotalTime>
  <Words>622</Words>
  <Application>Microsoft Office PowerPoint</Application>
  <PresentationFormat>Widescreen</PresentationFormat>
  <Paragraphs>127</Paragraphs>
  <Slides>11</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-apple-system</vt:lpstr>
      <vt:lpstr>Arial</vt:lpstr>
      <vt:lpstr>Calibri</vt:lpstr>
      <vt:lpstr>Consolas</vt:lpstr>
      <vt:lpstr>Corbel</vt:lpstr>
      <vt:lpstr>Office Theme</vt:lpstr>
      <vt:lpstr>Hackti talent fair 5</vt:lpstr>
      <vt:lpstr>Source Dataset : https://github.com/ardhiraka/talent_fair_sample_challenge/blob/main/datasets/lion-loan-train.csv  </vt:lpstr>
      <vt:lpstr>DATASET </vt:lpstr>
      <vt:lpstr>DATA CLEANING</vt:lpstr>
      <vt:lpstr>EXPLORATORY DATA ANALYSIS (EDA)</vt:lpstr>
      <vt:lpstr>EXPLORATORY DATA ANALYSIS (EDA)</vt:lpstr>
      <vt:lpstr>EXPLORATORY DATA ANALYSIS (EDA)</vt:lpstr>
      <vt:lpstr>measure the value of the correlation using ANOVA analysis</vt:lpstr>
      <vt:lpstr>ConCLUSSION</vt:lpstr>
      <vt:lpstr>ImproveMENT Plan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Hackti talent fair 5</dc:title>
  <dc:creator>Fachmi Maskim</dc:creator>
  <cp:lastModifiedBy>Fachmi Maskim</cp:lastModifiedBy>
  <cp:revision>5</cp:revision>
  <dcterms:created xsi:type="dcterms:W3CDTF">2023-06-05T11:33:13Z</dcterms:created>
  <dcterms:modified xsi:type="dcterms:W3CDTF">2023-06-06T05:20:00Z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