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  <p:sldMasterId id="2147483754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8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04" r:id="rId12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o Felippe Gadotti" initials="EFG" lastIdx="1" clrIdx="0">
    <p:extLst>
      <p:ext uri="{19B8F6BF-5375-455C-9EA6-DF929625EA0E}">
        <p15:presenceInfo xmlns:p15="http://schemas.microsoft.com/office/powerpoint/2012/main" userId="S-1-5-21-509819405-2304573747-169240370-67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6199" autoAdjust="0"/>
  </p:normalViewPr>
  <p:slideViewPr>
    <p:cSldViewPr snapToGrid="0">
      <p:cViewPr varScale="1">
        <p:scale>
          <a:sx n="59" d="100"/>
          <a:sy n="59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56295-4EDA-47B5-A394-4F4904A89D89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99F8D-67EE-4B3D-8FEB-24B19A499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851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4B6DB-82EF-4B6F-8200-A21486A737EB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F4327-7A79-4EFD-87BA-25FD9FDFF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86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É uma metodologia, framework, filosofia, </a:t>
            </a:r>
            <a:r>
              <a:rPr lang="pt-BR" dirty="0" err="1"/>
              <a:t>etc</a:t>
            </a:r>
            <a:r>
              <a:rPr lang="pt-BR" dirty="0"/>
              <a:t> - chame do que preferir - ágil. Voltada para gerencia projetos ou atividades de forma mais dinâmica, ágil e transparente.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objetivo é resolver problema (e não criar mais), não é apenas uma modinha para de siglas em inglês.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É muito popular para o desenvolvimento de software, mas não se limita a este universo. A metodologia é genérica pode ser aplicado para equipes de marketing, setor financeiro, comercial, tarefas domesticas ou em seu TCC.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F4327-7A79-4EFD-87BA-25FD9FDFF45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42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F4327-7A79-4EFD-87BA-25FD9FDFF45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162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Foco no que da valor.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80% do que tem de valor em um sistema está em 20% das funcionalidades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Foco na entrega em interações a cada sprint.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Aceitação das mudanças e antecipações de alterações possibilitados pelos reviews.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Abraçar mudanças - elas são inevitáveis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Pesar cada estória - diferentes técnicas: P/M/G, Fibonacci, Cartas, etc...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prazo será definido de acordo com a evolução das sprints e quantidade de estórias entregues.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F4327-7A79-4EFD-87BA-25FD9FDFF45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80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F4327-7A79-4EFD-87BA-25FD9FDFF45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778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Scrum Master é o guardião do processo. Ele é responsável por fazer o processo correr bem removendo os obstáculos que atrapalham a produtividade da equipe, organizando e facilitando as reuniões.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r>
              <a:rPr lang="pt-BR" dirty="0"/>
              <a:t> é dono do produto. Ele fornece o conhecimento do negócio em forma de </a:t>
            </a:r>
            <a:r>
              <a:rPr lang="pt-BR" dirty="0" err="1"/>
              <a:t>requistos</a:t>
            </a:r>
            <a:r>
              <a:rPr lang="pt-BR" dirty="0"/>
              <a:t> para a equipe assim como sua ordem de aplicação. Na prática, 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r>
              <a:rPr lang="pt-BR" dirty="0"/>
              <a:t> é a interface entre a empresa e os clientes.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A equipe, no framework Scrum, deve ser </a:t>
            </a:r>
            <a:r>
              <a:rPr lang="pt-BR" dirty="0" err="1"/>
              <a:t>auto-organizada</a:t>
            </a:r>
            <a:r>
              <a:rPr lang="pt-BR" dirty="0"/>
              <a:t> e multidisciplinar, composta por pessoas que fazem o trabalho de desenvolvimento e teste do produto.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	</a:t>
            </a:r>
            <a:r>
              <a:rPr lang="pt-BR" dirty="0" err="1"/>
              <a:t>Importancia</a:t>
            </a:r>
            <a:r>
              <a:rPr lang="pt-BR" dirty="0"/>
              <a:t> do quadro, visibilidade e transparência do processo.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	Resulta em equipes auto </a:t>
            </a:r>
            <a:r>
              <a:rPr lang="pt-BR" dirty="0" err="1"/>
              <a:t>gerenciaveis</a:t>
            </a:r>
            <a:r>
              <a:rPr lang="pt-BR" dirty="0"/>
              <a:t> e </a:t>
            </a:r>
            <a:r>
              <a:rPr lang="pt-BR" dirty="0" err="1"/>
              <a:t>responsaveis</a:t>
            </a:r>
            <a:r>
              <a:rPr lang="pt-BR" dirty="0"/>
              <a:t>.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	Agilidade possibilitada pelo sentimento de responsabilidade, foco no resultado, foco no valor e </a:t>
            </a:r>
            <a:r>
              <a:rPr lang="pt-BR" dirty="0" err="1"/>
              <a:t>auto-atribuição</a:t>
            </a:r>
            <a:r>
              <a:rPr lang="pt-BR" dirty="0"/>
              <a:t> de atividades por aptidão.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Visão horizontal.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F4327-7A79-4EFD-87BA-25FD9FDFF45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19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F4327-7A79-4EFD-87BA-25FD9FDFF45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504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Seguir o modelo "a ferro e fogo"? A chave é adaptação do que melhor funciona para cada equipe.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Ferramentas virtuais geralmente esfriam o engajamento.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Quadro </a:t>
            </a:r>
            <a:r>
              <a:rPr lang="pt-BR" dirty="0" err="1"/>
              <a:t>fisicos</a:t>
            </a:r>
            <a:r>
              <a:rPr lang="pt-BR" dirty="0"/>
              <a:t> - post-its ou vidros/canetas.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Começe</a:t>
            </a:r>
            <a:r>
              <a:rPr lang="pt-BR" dirty="0"/>
              <a:t> por você - seja a mudança que você procura, inspire.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F4327-7A79-4EFD-87BA-25FD9FDFF45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432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F4327-7A79-4EFD-87BA-25FD9FDFF45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653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F4327-7A79-4EFD-87BA-25FD9FDFF45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18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9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9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06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85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20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94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32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75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7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9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8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84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86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91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14280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089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0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518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549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4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5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3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7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4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2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1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3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9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03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Scrum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dobro na metade do tempo</a:t>
            </a:r>
          </a:p>
        </p:txBody>
      </p:sp>
    </p:spTree>
    <p:extLst>
      <p:ext uri="{BB962C8B-B14F-4D97-AF65-F5344CB8AC3E}">
        <p14:creationId xmlns:p14="http://schemas.microsoft.com/office/powerpoint/2010/main" val="231281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969078" y="2249543"/>
            <a:ext cx="56333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Eduardo Gadotti</a:t>
            </a:r>
          </a:p>
          <a:p>
            <a:pPr algn="ctr"/>
            <a:r>
              <a:rPr lang="pt-BR" sz="2400" dirty="0"/>
              <a:t>eduardo.gadotti@facil.com.br</a:t>
            </a:r>
          </a:p>
          <a:p>
            <a:pPr algn="ctr"/>
            <a:r>
              <a:rPr lang="pt-BR" sz="2400" dirty="0"/>
              <a:t>https://br.linkedin.com/in/eduardogadotti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8D7360-D786-4478-9CB1-2EAFDCA5D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007" y="372543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5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para que serve?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Metodologia ágil</a:t>
            </a:r>
          </a:p>
          <a:p>
            <a:r>
              <a:rPr lang="pt-BR" sz="3600" dirty="0"/>
              <a:t>Objetivo</a:t>
            </a:r>
          </a:p>
          <a:p>
            <a:r>
              <a:rPr lang="pt-BR" sz="3600" dirty="0"/>
              <a:t>Aplicação</a:t>
            </a:r>
            <a:endParaRPr lang="pt-BR" sz="3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66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1942"/>
          </a:xfrm>
        </p:spPr>
        <p:txBody>
          <a:bodyPr>
            <a:noAutofit/>
          </a:bodyPr>
          <a:lstStyle/>
          <a:p>
            <a:r>
              <a:rPr lang="pt-BR" sz="2800" dirty="0" err="1"/>
              <a:t>Scrumboard</a:t>
            </a:r>
            <a:endParaRPr lang="pt-BR" sz="2800" dirty="0"/>
          </a:p>
          <a:p>
            <a:r>
              <a:rPr lang="pt-BR" sz="2800" dirty="0"/>
              <a:t>Estórias</a:t>
            </a:r>
          </a:p>
          <a:p>
            <a:r>
              <a:rPr lang="pt-BR" sz="2800" dirty="0"/>
              <a:t>Backlog</a:t>
            </a:r>
          </a:p>
          <a:p>
            <a:r>
              <a:rPr lang="pt-BR" sz="2800" dirty="0"/>
              <a:t>A fazer, fazendo e feito.</a:t>
            </a:r>
          </a:p>
          <a:p>
            <a:r>
              <a:rPr lang="pt-BR" sz="2800" dirty="0"/>
              <a:t>Sprints</a:t>
            </a:r>
          </a:p>
          <a:p>
            <a:r>
              <a:rPr lang="pt-BR" sz="2800" dirty="0"/>
              <a:t>Daily</a:t>
            </a:r>
            <a:endParaRPr lang="pt-BR" sz="2800" i="1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171096-7D43-4651-B5CE-93D5E8C7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357803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0927"/>
          </a:xfrm>
        </p:spPr>
        <p:txBody>
          <a:bodyPr>
            <a:normAutofit/>
          </a:bodyPr>
          <a:lstStyle/>
          <a:p>
            <a:r>
              <a:rPr lang="pt-BR" sz="3200" dirty="0"/>
              <a:t>Foco no valor</a:t>
            </a:r>
          </a:p>
          <a:p>
            <a:r>
              <a:rPr lang="pt-BR" sz="3200" dirty="0"/>
              <a:t>80 em 20	</a:t>
            </a:r>
          </a:p>
          <a:p>
            <a:r>
              <a:rPr lang="pt-BR" sz="3200" dirty="0"/>
              <a:t>Entregas incrementais</a:t>
            </a:r>
          </a:p>
          <a:p>
            <a:r>
              <a:rPr lang="pt-BR" sz="3200" dirty="0"/>
              <a:t>Aceitação das mudanças</a:t>
            </a:r>
          </a:p>
          <a:p>
            <a:r>
              <a:rPr lang="pt-BR" sz="3200" dirty="0"/>
              <a:t>Dividir para conquistar</a:t>
            </a:r>
          </a:p>
          <a:p>
            <a:r>
              <a:rPr lang="pt-BR" sz="3200" dirty="0"/>
              <a:t>Prazos</a:t>
            </a:r>
            <a:endParaRPr lang="pt-BR" sz="3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3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funcionar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Transparência</a:t>
            </a:r>
          </a:p>
          <a:p>
            <a:r>
              <a:rPr lang="pt-BR" sz="3600" dirty="0"/>
              <a:t>Manter sprint</a:t>
            </a:r>
          </a:p>
          <a:p>
            <a:r>
              <a:rPr lang="pt-BR" sz="3600" dirty="0"/>
              <a:t>1 estória por vez (início ao fim)</a:t>
            </a:r>
          </a:p>
          <a:p>
            <a:r>
              <a:rPr lang="pt-BR" sz="3600" dirty="0"/>
              <a:t>Mono thread</a:t>
            </a:r>
            <a:endParaRPr lang="pt-BR" sz="3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81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PAPÉIS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47256"/>
          </a:xfrm>
        </p:spPr>
        <p:txBody>
          <a:bodyPr>
            <a:normAutofit/>
          </a:bodyPr>
          <a:lstStyle/>
          <a:p>
            <a:r>
              <a:rPr lang="pt-BR" sz="2800" dirty="0"/>
              <a:t>Scrum Master</a:t>
            </a:r>
          </a:p>
          <a:p>
            <a:r>
              <a:rPr lang="pt-BR" sz="2800" dirty="0" err="1"/>
              <a:t>Product</a:t>
            </a:r>
            <a:r>
              <a:rPr lang="pt-BR" sz="2800" dirty="0"/>
              <a:t> </a:t>
            </a:r>
            <a:r>
              <a:rPr lang="pt-BR" sz="2800" dirty="0" err="1"/>
              <a:t>Owner</a:t>
            </a:r>
            <a:r>
              <a:rPr lang="pt-BR" sz="2800" dirty="0"/>
              <a:t> (P.O.)</a:t>
            </a:r>
          </a:p>
          <a:p>
            <a:r>
              <a:rPr lang="pt-BR" sz="2800" dirty="0"/>
              <a:t>Equipe</a:t>
            </a:r>
          </a:p>
          <a:p>
            <a:r>
              <a:rPr lang="pt-BR" sz="2800" dirty="0"/>
              <a:t>Limite: 7-9</a:t>
            </a:r>
          </a:p>
          <a:p>
            <a:r>
              <a:rPr lang="pt-BR" sz="2800" dirty="0"/>
              <a:t>Hierarquia colaborativa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20D4B5-AD79-4C82-8EE5-AE55E59D6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491" y="82383"/>
            <a:ext cx="5307466" cy="666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se busca evitar?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39952A-5D56-430F-BCC9-52406CC23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1787979"/>
            <a:ext cx="8719457" cy="47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2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Adaptação</a:t>
            </a:r>
          </a:p>
          <a:p>
            <a:r>
              <a:rPr lang="pt-BR" sz="3600" dirty="0"/>
              <a:t>Virtual vs. Físico</a:t>
            </a:r>
          </a:p>
          <a:p>
            <a:r>
              <a:rPr lang="pt-BR" sz="3600" dirty="0"/>
              <a:t>Iniciativa</a:t>
            </a:r>
          </a:p>
          <a:p>
            <a:r>
              <a:rPr lang="pt-BR" sz="3600" dirty="0"/>
              <a:t>Não é mágica</a:t>
            </a:r>
            <a:endParaRPr lang="pt-BR" sz="3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4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7"/>
            <a:ext cx="6123441" cy="3541714"/>
          </a:xfrm>
        </p:spPr>
        <p:txBody>
          <a:bodyPr>
            <a:normAutofit/>
          </a:bodyPr>
          <a:lstStyle/>
          <a:p>
            <a:r>
              <a:rPr lang="pt-BR" dirty="0"/>
              <a:t>Scrum: a arte de fazer o dobro do trabalho na metade do tempo, por Jeff Sutherland.</a:t>
            </a:r>
          </a:p>
          <a:p>
            <a:r>
              <a:rPr lang="pt-BR" dirty="0"/>
              <a:t>Cursos na </a:t>
            </a:r>
            <a:r>
              <a:rPr lang="pt-BR" dirty="0" err="1"/>
              <a:t>Udemy</a:t>
            </a:r>
            <a:r>
              <a:rPr lang="pt-BR" dirty="0"/>
              <a:t>: “Certificação Scrum Master. Curso preparatório completo”</a:t>
            </a:r>
          </a:p>
          <a:p>
            <a:r>
              <a:rPr lang="pt-BR" dirty="0"/>
              <a:t>Certificados: “Scrum </a:t>
            </a:r>
            <a:r>
              <a:rPr lang="pt-BR" dirty="0" err="1"/>
              <a:t>Study</a:t>
            </a:r>
            <a:r>
              <a:rPr lang="pt-BR" dirty="0"/>
              <a:t> – Fundamentals”</a:t>
            </a:r>
            <a:endParaRPr lang="pt-BR" i="1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A37397-927B-4A1F-B951-2D48B164F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853" y="618518"/>
            <a:ext cx="40957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7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1910</TotalTime>
  <Words>497</Words>
  <Application>Microsoft Office PowerPoint</Application>
  <PresentationFormat>Widescreen</PresentationFormat>
  <Paragraphs>75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Tw Cen MT</vt:lpstr>
      <vt:lpstr>Wingdings 2</vt:lpstr>
      <vt:lpstr>HDOfficeLightV0</vt:lpstr>
      <vt:lpstr>Circuito</vt:lpstr>
      <vt:lpstr>Introdução ao Scrum</vt:lpstr>
      <vt:lpstr>O que é e para que serve?</vt:lpstr>
      <vt:lpstr>Elementos</vt:lpstr>
      <vt:lpstr>Princípios</vt:lpstr>
      <vt:lpstr>Para funcionar</vt:lpstr>
      <vt:lpstr>PAPÉIS</vt:lpstr>
      <vt:lpstr>O que se busca evitar?</vt:lpstr>
      <vt:lpstr>Observações</vt:lpstr>
      <vt:lpstr>Estudos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Felippe Gadotti</dc:creator>
  <cp:lastModifiedBy>Eduardo Felippe Gadotti</cp:lastModifiedBy>
  <cp:revision>113</cp:revision>
  <cp:lastPrinted>2015-08-19T18:21:56Z</cp:lastPrinted>
  <dcterms:created xsi:type="dcterms:W3CDTF">2014-04-22T20:15:03Z</dcterms:created>
  <dcterms:modified xsi:type="dcterms:W3CDTF">2019-05-10T15:39:40Z</dcterms:modified>
</cp:coreProperties>
</file>