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93" r:id="rId4"/>
    <p:sldId id="315" r:id="rId5"/>
    <p:sldId id="317" r:id="rId6"/>
    <p:sldId id="319" r:id="rId7"/>
    <p:sldId id="320" r:id="rId8"/>
    <p:sldId id="321" r:id="rId9"/>
    <p:sldId id="322" r:id="rId10"/>
    <p:sldId id="323" r:id="rId11"/>
    <p:sldId id="324" r:id="rId12"/>
    <p:sldId id="318" r:id="rId13"/>
    <p:sldId id="316" r:id="rId14"/>
    <p:sldId id="306" r:id="rId15"/>
    <p:sldId id="307" r:id="rId16"/>
    <p:sldId id="305" r:id="rId17"/>
    <p:sldId id="308" r:id="rId18"/>
    <p:sldId id="295" r:id="rId19"/>
    <p:sldId id="309" r:id="rId20"/>
    <p:sldId id="310" r:id="rId21"/>
    <p:sldId id="297" r:id="rId22"/>
    <p:sldId id="314" r:id="rId23"/>
    <p:sldId id="312" r:id="rId24"/>
    <p:sldId id="313" r:id="rId25"/>
    <p:sldId id="300" r:id="rId26"/>
    <p:sldId id="301" r:id="rId27"/>
    <p:sldId id="311" r:id="rId28"/>
    <p:sldId id="29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Recuperação de informação – medidas de similaridade de texto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Marco Aurélio beber</a:t>
            </a:r>
          </a:p>
          <a:p>
            <a:r>
              <a:rPr lang="pt-BR" dirty="0" smtClean="0"/>
              <a:t>Marco.beber@facil.com.br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10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Similaridade de texto – distância de </a:t>
            </a:r>
            <a:r>
              <a:rPr lang="pt-BR" dirty="0" err="1" smtClean="0"/>
              <a:t>levenshtein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392363"/>
              </p:ext>
            </p:extLst>
          </p:nvPr>
        </p:nvGraphicFramePr>
        <p:xfrm>
          <a:off x="4486050" y="2178391"/>
          <a:ext cx="268696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827"/>
                <a:gridCol w="447827"/>
                <a:gridCol w="447827"/>
                <a:gridCol w="447827"/>
                <a:gridCol w="447827"/>
                <a:gridCol w="44782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h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CCCDD2"/>
                    </a:solidFill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581192" y="3851774"/>
            <a:ext cx="224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ƒ(“gato”, “cachorro”)</a:t>
            </a:r>
            <a:endParaRPr lang="pt-BR" dirty="0"/>
          </a:p>
        </p:txBody>
      </p:sp>
      <p:cxnSp>
        <p:nvCxnSpPr>
          <p:cNvPr id="6" name="Conector de seta reta 5"/>
          <p:cNvCxnSpPr>
            <a:stCxn id="5" idx="3"/>
            <a:endCxn id="4" idx="1"/>
          </p:cNvCxnSpPr>
          <p:nvPr/>
        </p:nvCxnSpPr>
        <p:spPr>
          <a:xfrm flipV="1">
            <a:off x="2830060" y="4032591"/>
            <a:ext cx="1655990" cy="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2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Similaridade de texto – distância de </a:t>
            </a:r>
            <a:r>
              <a:rPr lang="pt-BR" dirty="0" err="1" smtClean="0"/>
              <a:t>levenshtein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564918"/>
              </p:ext>
            </p:extLst>
          </p:nvPr>
        </p:nvGraphicFramePr>
        <p:xfrm>
          <a:off x="4486050" y="2178391"/>
          <a:ext cx="268696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827"/>
                <a:gridCol w="447827"/>
                <a:gridCol w="447827"/>
                <a:gridCol w="447827"/>
                <a:gridCol w="447827"/>
                <a:gridCol w="44782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h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CCCDD2"/>
                    </a:solidFill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581192" y="3851774"/>
            <a:ext cx="224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ƒ(“gato”, “cachorro”)</a:t>
            </a:r>
            <a:endParaRPr lang="pt-BR" dirty="0"/>
          </a:p>
        </p:txBody>
      </p:sp>
      <p:cxnSp>
        <p:nvCxnSpPr>
          <p:cNvPr id="6" name="Conector de seta reta 5"/>
          <p:cNvCxnSpPr>
            <a:stCxn id="5" idx="3"/>
            <a:endCxn id="4" idx="1"/>
          </p:cNvCxnSpPr>
          <p:nvPr/>
        </p:nvCxnSpPr>
        <p:spPr>
          <a:xfrm flipV="1">
            <a:off x="2830060" y="4032591"/>
            <a:ext cx="1655990" cy="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53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Similaridade de texto – distância de </a:t>
            </a:r>
            <a:r>
              <a:rPr lang="pt-BR" dirty="0" err="1" smtClean="0"/>
              <a:t>levenshtein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4486050" y="2178391"/>
          <a:ext cx="268696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827"/>
                <a:gridCol w="447827"/>
                <a:gridCol w="447827"/>
                <a:gridCol w="447827"/>
                <a:gridCol w="447827"/>
                <a:gridCol w="44782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h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581192" y="3851774"/>
            <a:ext cx="224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ƒ(“gato”, “cachorro”)</a:t>
            </a:r>
            <a:endParaRPr lang="pt-BR" dirty="0"/>
          </a:p>
        </p:txBody>
      </p:sp>
      <p:cxnSp>
        <p:nvCxnSpPr>
          <p:cNvPr id="6" name="Conector de seta reta 5"/>
          <p:cNvCxnSpPr>
            <a:stCxn id="5" idx="3"/>
            <a:endCxn id="4" idx="1"/>
          </p:cNvCxnSpPr>
          <p:nvPr/>
        </p:nvCxnSpPr>
        <p:spPr>
          <a:xfrm flipV="1">
            <a:off x="2830060" y="4032591"/>
            <a:ext cx="1655990" cy="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39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Similaridade de texto – distância de </a:t>
            </a:r>
            <a:r>
              <a:rPr lang="pt-BR" dirty="0" err="1" smtClean="0"/>
              <a:t>levenshtein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829003" y="2808847"/>
            <a:ext cx="2358399" cy="2447488"/>
          </a:xfrm>
          <a:ln>
            <a:solidFill>
              <a:schemeClr val="accent1">
                <a:lumMod val="90000"/>
              </a:schemeClr>
            </a:solidFill>
          </a:ln>
        </p:spPr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c -&gt; g = </a:t>
            </a:r>
            <a:r>
              <a:rPr lang="pt-BR" dirty="0" err="1"/>
              <a:t>gachorro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 -&gt; t = </a:t>
            </a:r>
            <a:r>
              <a:rPr lang="pt-BR" dirty="0" err="1"/>
              <a:t>gathorro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h -&gt; ? = </a:t>
            </a:r>
            <a:r>
              <a:rPr lang="pt-BR" dirty="0" err="1"/>
              <a:t>gatorro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r -&gt; ? </a:t>
            </a:r>
            <a:r>
              <a:rPr lang="pt-BR" dirty="0" smtClean="0"/>
              <a:t>= </a:t>
            </a:r>
            <a:r>
              <a:rPr lang="pt-BR" dirty="0" err="1" smtClean="0"/>
              <a:t>gatoro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r -&gt; ? </a:t>
            </a:r>
            <a:r>
              <a:rPr lang="pt-BR" dirty="0" smtClean="0"/>
              <a:t>= </a:t>
            </a:r>
            <a:r>
              <a:rPr lang="pt-BR" dirty="0" err="1" smtClean="0"/>
              <a:t>gatoo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o -&gt; ? </a:t>
            </a:r>
            <a:r>
              <a:rPr lang="pt-BR" dirty="0" smtClean="0"/>
              <a:t>= gato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4486050" y="2178391"/>
          <a:ext cx="268696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827"/>
                <a:gridCol w="447827"/>
                <a:gridCol w="447827"/>
                <a:gridCol w="447827"/>
                <a:gridCol w="447827"/>
                <a:gridCol w="44782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h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581192" y="3851774"/>
            <a:ext cx="224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ƒ(“gato”, “cachorro”)</a:t>
            </a:r>
            <a:endParaRPr lang="pt-BR" dirty="0"/>
          </a:p>
        </p:txBody>
      </p:sp>
      <p:cxnSp>
        <p:nvCxnSpPr>
          <p:cNvPr id="6" name="Conector de seta reta 5"/>
          <p:cNvCxnSpPr>
            <a:stCxn id="5" idx="3"/>
            <a:endCxn id="4" idx="1"/>
          </p:cNvCxnSpPr>
          <p:nvPr/>
        </p:nvCxnSpPr>
        <p:spPr>
          <a:xfrm flipV="1">
            <a:off x="2830060" y="4032591"/>
            <a:ext cx="1655990" cy="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4" idx="3"/>
            <a:endCxn id="3" idx="1"/>
          </p:cNvCxnSpPr>
          <p:nvPr/>
        </p:nvCxnSpPr>
        <p:spPr>
          <a:xfrm>
            <a:off x="7173012" y="4032591"/>
            <a:ext cx="1655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08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Similaridade de texto – distância de </a:t>
            </a:r>
            <a:r>
              <a:rPr lang="pt-BR" dirty="0" err="1" smtClean="0"/>
              <a:t>levenshtein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pt-BR" dirty="0" smtClean="0"/>
              <a:t>A complexidade de tempo do algoritmo é O(</a:t>
            </a:r>
            <a:r>
              <a:rPr lang="pt-BR" i="1" dirty="0" smtClean="0"/>
              <a:t>n</a:t>
            </a:r>
            <a:r>
              <a:rPr lang="pt-BR" dirty="0" smtClean="0"/>
              <a:t> x </a:t>
            </a:r>
            <a:r>
              <a:rPr lang="pt-BR" i="1" dirty="0" smtClean="0"/>
              <a:t>m</a:t>
            </a:r>
            <a:r>
              <a:rPr lang="pt-BR" dirty="0" smtClean="0"/>
              <a:t>), onde </a:t>
            </a:r>
            <a:r>
              <a:rPr lang="pt-BR" i="1" dirty="0" smtClean="0"/>
              <a:t>n </a:t>
            </a:r>
            <a:r>
              <a:rPr lang="pt-BR" dirty="0" smtClean="0"/>
              <a:t>é o tamanho da primeira </a:t>
            </a:r>
            <a:r>
              <a:rPr lang="pt-BR" dirty="0" err="1" smtClean="0"/>
              <a:t>string</a:t>
            </a:r>
            <a:r>
              <a:rPr lang="pt-BR" dirty="0" smtClean="0"/>
              <a:t> e </a:t>
            </a:r>
            <a:r>
              <a:rPr lang="pt-BR" i="1" dirty="0" smtClean="0"/>
              <a:t>m </a:t>
            </a:r>
            <a:r>
              <a:rPr lang="pt-BR" dirty="0" smtClean="0"/>
              <a:t>é o tamanho da segunda </a:t>
            </a:r>
            <a:r>
              <a:rPr lang="pt-BR" dirty="0" err="1" smtClean="0"/>
              <a:t>string</a:t>
            </a:r>
            <a:r>
              <a:rPr lang="pt-BR" dirty="0" smtClean="0"/>
              <a:t>; Usar o algoritmo para comparar uma </a:t>
            </a:r>
            <a:r>
              <a:rPr lang="pt-BR" dirty="0" err="1" smtClean="0"/>
              <a:t>string</a:t>
            </a:r>
            <a:r>
              <a:rPr lang="pt-BR" dirty="0" smtClean="0"/>
              <a:t> contra uma base de </a:t>
            </a:r>
            <a:r>
              <a:rPr lang="pt-BR" dirty="0" err="1" smtClean="0"/>
              <a:t>strings</a:t>
            </a:r>
            <a:r>
              <a:rPr lang="pt-BR" dirty="0" smtClean="0"/>
              <a:t> seria muito custoso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074779"/>
              </p:ext>
            </p:extLst>
          </p:nvPr>
        </p:nvGraphicFramePr>
        <p:xfrm>
          <a:off x="6812469" y="3262919"/>
          <a:ext cx="268696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827"/>
                <a:gridCol w="447827"/>
                <a:gridCol w="447827"/>
                <a:gridCol w="447827"/>
                <a:gridCol w="447827"/>
                <a:gridCol w="44782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h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2521959" y="4376193"/>
            <a:ext cx="259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ƒ(“gato”, “cachorrinhos”)</a:t>
            </a:r>
            <a:endParaRPr lang="pt-BR" dirty="0"/>
          </a:p>
        </p:txBody>
      </p:sp>
      <p:cxnSp>
        <p:nvCxnSpPr>
          <p:cNvPr id="6" name="Conector de seta reta 5"/>
          <p:cNvCxnSpPr>
            <a:stCxn id="5" idx="3"/>
            <a:endCxn id="4" idx="1"/>
          </p:cNvCxnSpPr>
          <p:nvPr/>
        </p:nvCxnSpPr>
        <p:spPr>
          <a:xfrm>
            <a:off x="5113176" y="4560859"/>
            <a:ext cx="1699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522320" y="3864427"/>
            <a:ext cx="259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ƒ(“gato”, “cachorrinho”)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21960" y="3352661"/>
            <a:ext cx="259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ƒ(“gato”, “cacho”)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21960" y="4887959"/>
            <a:ext cx="259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ƒ(“gato”, “cachorro”)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30196" y="5399725"/>
            <a:ext cx="258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ƒ(“gato”, “cachorros”)</a:t>
            </a:r>
            <a:endParaRPr lang="pt-BR" dirty="0"/>
          </a:p>
        </p:txBody>
      </p:sp>
      <p:cxnSp>
        <p:nvCxnSpPr>
          <p:cNvPr id="18" name="Conector de seta reta 17"/>
          <p:cNvCxnSpPr>
            <a:stCxn id="10" idx="3"/>
            <a:endCxn id="4" idx="1"/>
          </p:cNvCxnSpPr>
          <p:nvPr/>
        </p:nvCxnSpPr>
        <p:spPr>
          <a:xfrm>
            <a:off x="5113176" y="3537327"/>
            <a:ext cx="1699293" cy="102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9" idx="3"/>
            <a:endCxn id="4" idx="1"/>
          </p:cNvCxnSpPr>
          <p:nvPr/>
        </p:nvCxnSpPr>
        <p:spPr>
          <a:xfrm>
            <a:off x="5113176" y="4049093"/>
            <a:ext cx="1699293" cy="51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13" idx="3"/>
            <a:endCxn id="4" idx="1"/>
          </p:cNvCxnSpPr>
          <p:nvPr/>
        </p:nvCxnSpPr>
        <p:spPr>
          <a:xfrm flipV="1">
            <a:off x="5113176" y="4560859"/>
            <a:ext cx="1699293" cy="51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14" idx="3"/>
            <a:endCxn id="4" idx="1"/>
          </p:cNvCxnSpPr>
          <p:nvPr/>
        </p:nvCxnSpPr>
        <p:spPr>
          <a:xfrm flipV="1">
            <a:off x="5113175" y="4560859"/>
            <a:ext cx="1699294" cy="102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67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Similaridade de texto – distância de </a:t>
            </a:r>
            <a:r>
              <a:rPr lang="pt-BR" dirty="0" err="1" smtClean="0"/>
              <a:t>levenshtein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pt-BR" dirty="0" smtClean="0"/>
              <a:t>Como as computações intermediárias podem ser reaproveitadas, as </a:t>
            </a:r>
            <a:r>
              <a:rPr lang="pt-BR" dirty="0" err="1" smtClean="0"/>
              <a:t>strings</a:t>
            </a:r>
            <a:r>
              <a:rPr lang="pt-BR" dirty="0" smtClean="0"/>
              <a:t> da base para as comparações podem ser armazenadas de uma forma otimizada utilizando uma Trie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1707502" y="3219060"/>
            <a:ext cx="503853" cy="513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16" name="Elipse 15"/>
          <p:cNvSpPr/>
          <p:nvPr/>
        </p:nvSpPr>
        <p:spPr>
          <a:xfrm>
            <a:off x="2485053" y="3219060"/>
            <a:ext cx="503853" cy="513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17" name="Elipse 16"/>
          <p:cNvSpPr/>
          <p:nvPr/>
        </p:nvSpPr>
        <p:spPr>
          <a:xfrm>
            <a:off x="3256384" y="3219060"/>
            <a:ext cx="503853" cy="513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22" name="Elipse 21"/>
          <p:cNvSpPr/>
          <p:nvPr/>
        </p:nvSpPr>
        <p:spPr>
          <a:xfrm>
            <a:off x="4033935" y="3219060"/>
            <a:ext cx="503853" cy="513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</a:t>
            </a:r>
            <a:endParaRPr lang="pt-BR" dirty="0"/>
          </a:p>
        </p:txBody>
      </p:sp>
      <p:sp>
        <p:nvSpPr>
          <p:cNvPr id="23" name="Elipse 22"/>
          <p:cNvSpPr/>
          <p:nvPr/>
        </p:nvSpPr>
        <p:spPr>
          <a:xfrm>
            <a:off x="4847461" y="3219060"/>
            <a:ext cx="503853" cy="513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</a:t>
            </a:r>
            <a:endParaRPr lang="pt-BR" dirty="0"/>
          </a:p>
        </p:txBody>
      </p:sp>
      <p:sp>
        <p:nvSpPr>
          <p:cNvPr id="24" name="Elipse 23"/>
          <p:cNvSpPr/>
          <p:nvPr/>
        </p:nvSpPr>
        <p:spPr>
          <a:xfrm>
            <a:off x="5657460" y="3219060"/>
            <a:ext cx="503853" cy="513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</a:t>
            </a:r>
          </a:p>
        </p:txBody>
      </p:sp>
      <p:sp>
        <p:nvSpPr>
          <p:cNvPr id="25" name="Elipse 24"/>
          <p:cNvSpPr/>
          <p:nvPr/>
        </p:nvSpPr>
        <p:spPr>
          <a:xfrm>
            <a:off x="4847461" y="3988423"/>
            <a:ext cx="503853" cy="513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</a:t>
            </a:r>
            <a:endParaRPr lang="pt-BR" dirty="0"/>
          </a:p>
        </p:txBody>
      </p:sp>
      <p:sp>
        <p:nvSpPr>
          <p:cNvPr id="26" name="Elipse 25"/>
          <p:cNvSpPr/>
          <p:nvPr/>
        </p:nvSpPr>
        <p:spPr>
          <a:xfrm>
            <a:off x="5625012" y="3988423"/>
            <a:ext cx="503853" cy="513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</a:t>
            </a:r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6402563" y="3988423"/>
            <a:ext cx="503853" cy="513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</a:t>
            </a:r>
            <a:endParaRPr lang="pt-BR" dirty="0"/>
          </a:p>
        </p:txBody>
      </p:sp>
      <p:sp>
        <p:nvSpPr>
          <p:cNvPr id="28" name="Elipse 27"/>
          <p:cNvSpPr/>
          <p:nvPr/>
        </p:nvSpPr>
        <p:spPr>
          <a:xfrm>
            <a:off x="7180114" y="3988423"/>
            <a:ext cx="503853" cy="513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29" name="Elipse 28"/>
          <p:cNvSpPr/>
          <p:nvPr/>
        </p:nvSpPr>
        <p:spPr>
          <a:xfrm>
            <a:off x="7953208" y="3988423"/>
            <a:ext cx="503853" cy="513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</a:t>
            </a:r>
          </a:p>
        </p:txBody>
      </p:sp>
      <p:sp>
        <p:nvSpPr>
          <p:cNvPr id="30" name="Elipse 29"/>
          <p:cNvSpPr/>
          <p:nvPr/>
        </p:nvSpPr>
        <p:spPr>
          <a:xfrm>
            <a:off x="8730759" y="3988423"/>
            <a:ext cx="503853" cy="513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</a:t>
            </a:r>
            <a:endParaRPr lang="pt-BR" dirty="0"/>
          </a:p>
        </p:txBody>
      </p:sp>
      <p:sp>
        <p:nvSpPr>
          <p:cNvPr id="31" name="Elipse 30"/>
          <p:cNvSpPr/>
          <p:nvPr/>
        </p:nvSpPr>
        <p:spPr>
          <a:xfrm>
            <a:off x="9506963" y="3988423"/>
            <a:ext cx="503853" cy="513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</a:t>
            </a:r>
          </a:p>
        </p:txBody>
      </p:sp>
      <p:sp>
        <p:nvSpPr>
          <p:cNvPr id="32" name="Elipse 31"/>
          <p:cNvSpPr/>
          <p:nvPr/>
        </p:nvSpPr>
        <p:spPr>
          <a:xfrm>
            <a:off x="5624081" y="4757786"/>
            <a:ext cx="503853" cy="513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</a:t>
            </a:r>
            <a:endParaRPr lang="pt-BR" dirty="0"/>
          </a:p>
        </p:txBody>
      </p:sp>
      <p:sp>
        <p:nvSpPr>
          <p:cNvPr id="33" name="Elipse 32"/>
          <p:cNvSpPr/>
          <p:nvPr/>
        </p:nvSpPr>
        <p:spPr>
          <a:xfrm>
            <a:off x="6400285" y="4757786"/>
            <a:ext cx="503853" cy="513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</a:t>
            </a:r>
          </a:p>
        </p:txBody>
      </p:sp>
      <p:sp>
        <p:nvSpPr>
          <p:cNvPr id="34" name="Elipse 33"/>
          <p:cNvSpPr/>
          <p:nvPr/>
        </p:nvSpPr>
        <p:spPr>
          <a:xfrm>
            <a:off x="5624081" y="5527149"/>
            <a:ext cx="503853" cy="513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</a:t>
            </a:r>
          </a:p>
        </p:txBody>
      </p:sp>
      <p:sp>
        <p:nvSpPr>
          <p:cNvPr id="35" name="Elipse 34"/>
          <p:cNvSpPr/>
          <p:nvPr/>
        </p:nvSpPr>
        <p:spPr>
          <a:xfrm>
            <a:off x="6400285" y="5527149"/>
            <a:ext cx="503853" cy="513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</a:t>
            </a:r>
          </a:p>
        </p:txBody>
      </p:sp>
      <p:sp>
        <p:nvSpPr>
          <p:cNvPr id="36" name="Elipse 35"/>
          <p:cNvSpPr/>
          <p:nvPr/>
        </p:nvSpPr>
        <p:spPr>
          <a:xfrm>
            <a:off x="8730759" y="4709555"/>
            <a:ext cx="503853" cy="513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</a:t>
            </a:r>
          </a:p>
        </p:txBody>
      </p:sp>
      <p:sp>
        <p:nvSpPr>
          <p:cNvPr id="37" name="Elipse 36"/>
          <p:cNvSpPr/>
          <p:nvPr/>
        </p:nvSpPr>
        <p:spPr>
          <a:xfrm>
            <a:off x="9506963" y="4709555"/>
            <a:ext cx="503853" cy="513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</a:t>
            </a:r>
          </a:p>
        </p:txBody>
      </p:sp>
      <p:cxnSp>
        <p:nvCxnSpPr>
          <p:cNvPr id="38" name="Conector de seta reta 37"/>
          <p:cNvCxnSpPr>
            <a:stCxn id="7" idx="6"/>
            <a:endCxn id="16" idx="2"/>
          </p:cNvCxnSpPr>
          <p:nvPr/>
        </p:nvCxnSpPr>
        <p:spPr>
          <a:xfrm>
            <a:off x="2211355" y="3475652"/>
            <a:ext cx="273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>
            <a:stCxn id="16" idx="6"/>
            <a:endCxn id="17" idx="2"/>
          </p:cNvCxnSpPr>
          <p:nvPr/>
        </p:nvCxnSpPr>
        <p:spPr>
          <a:xfrm>
            <a:off x="2988906" y="3475652"/>
            <a:ext cx="267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17" idx="6"/>
            <a:endCxn id="22" idx="2"/>
          </p:cNvCxnSpPr>
          <p:nvPr/>
        </p:nvCxnSpPr>
        <p:spPr>
          <a:xfrm>
            <a:off x="3760237" y="3475652"/>
            <a:ext cx="273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22" idx="6"/>
            <a:endCxn id="23" idx="2"/>
          </p:cNvCxnSpPr>
          <p:nvPr/>
        </p:nvCxnSpPr>
        <p:spPr>
          <a:xfrm>
            <a:off x="4537788" y="3475652"/>
            <a:ext cx="309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>
            <a:stCxn id="23" idx="6"/>
            <a:endCxn id="24" idx="2"/>
          </p:cNvCxnSpPr>
          <p:nvPr/>
        </p:nvCxnSpPr>
        <p:spPr>
          <a:xfrm>
            <a:off x="5351314" y="3475652"/>
            <a:ext cx="306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23" idx="4"/>
            <a:endCxn id="25" idx="0"/>
          </p:cNvCxnSpPr>
          <p:nvPr/>
        </p:nvCxnSpPr>
        <p:spPr>
          <a:xfrm>
            <a:off x="5099388" y="3732244"/>
            <a:ext cx="0" cy="25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>
            <a:stCxn id="25" idx="6"/>
            <a:endCxn id="26" idx="2"/>
          </p:cNvCxnSpPr>
          <p:nvPr/>
        </p:nvCxnSpPr>
        <p:spPr>
          <a:xfrm>
            <a:off x="5351314" y="4245015"/>
            <a:ext cx="273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26" idx="6"/>
            <a:endCxn id="27" idx="2"/>
          </p:cNvCxnSpPr>
          <p:nvPr/>
        </p:nvCxnSpPr>
        <p:spPr>
          <a:xfrm>
            <a:off x="6128865" y="4245015"/>
            <a:ext cx="273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stCxn id="27" idx="6"/>
            <a:endCxn id="28" idx="2"/>
          </p:cNvCxnSpPr>
          <p:nvPr/>
        </p:nvCxnSpPr>
        <p:spPr>
          <a:xfrm>
            <a:off x="6906416" y="4245015"/>
            <a:ext cx="273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>
            <a:stCxn id="34" idx="6"/>
            <a:endCxn id="35" idx="2"/>
          </p:cNvCxnSpPr>
          <p:nvPr/>
        </p:nvCxnSpPr>
        <p:spPr>
          <a:xfrm>
            <a:off x="6127934" y="5783741"/>
            <a:ext cx="272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stCxn id="32" idx="6"/>
            <a:endCxn id="33" idx="2"/>
          </p:cNvCxnSpPr>
          <p:nvPr/>
        </p:nvCxnSpPr>
        <p:spPr>
          <a:xfrm>
            <a:off x="6127934" y="5014378"/>
            <a:ext cx="272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stCxn id="32" idx="4"/>
            <a:endCxn id="34" idx="0"/>
          </p:cNvCxnSpPr>
          <p:nvPr/>
        </p:nvCxnSpPr>
        <p:spPr>
          <a:xfrm>
            <a:off x="5876008" y="5270970"/>
            <a:ext cx="0" cy="25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stCxn id="26" idx="4"/>
            <a:endCxn id="32" idx="0"/>
          </p:cNvCxnSpPr>
          <p:nvPr/>
        </p:nvCxnSpPr>
        <p:spPr>
          <a:xfrm flipH="1">
            <a:off x="5876008" y="4501607"/>
            <a:ext cx="931" cy="25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stCxn id="28" idx="6"/>
            <a:endCxn id="29" idx="2"/>
          </p:cNvCxnSpPr>
          <p:nvPr/>
        </p:nvCxnSpPr>
        <p:spPr>
          <a:xfrm>
            <a:off x="7683967" y="4245015"/>
            <a:ext cx="269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stCxn id="29" idx="6"/>
            <a:endCxn id="30" idx="2"/>
          </p:cNvCxnSpPr>
          <p:nvPr/>
        </p:nvCxnSpPr>
        <p:spPr>
          <a:xfrm>
            <a:off x="8457061" y="4245015"/>
            <a:ext cx="273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>
            <a:stCxn id="30" idx="6"/>
            <a:endCxn id="31" idx="2"/>
          </p:cNvCxnSpPr>
          <p:nvPr/>
        </p:nvCxnSpPr>
        <p:spPr>
          <a:xfrm>
            <a:off x="9234612" y="4245015"/>
            <a:ext cx="272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stCxn id="30" idx="4"/>
            <a:endCxn id="36" idx="0"/>
          </p:cNvCxnSpPr>
          <p:nvPr/>
        </p:nvCxnSpPr>
        <p:spPr>
          <a:xfrm>
            <a:off x="8982686" y="4501607"/>
            <a:ext cx="0" cy="207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>
            <a:stCxn id="36" idx="6"/>
            <a:endCxn id="37" idx="2"/>
          </p:cNvCxnSpPr>
          <p:nvPr/>
        </p:nvCxnSpPr>
        <p:spPr>
          <a:xfrm>
            <a:off x="9234612" y="4966147"/>
            <a:ext cx="272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83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Similaridade de texto – distância de </a:t>
            </a:r>
            <a:r>
              <a:rPr lang="pt-BR" dirty="0" err="1" smtClean="0"/>
              <a:t>levenshtein</a:t>
            </a:r>
            <a:endParaRPr lang="pt-BR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 smtClean="0"/>
              <a:t>A distância de </a:t>
            </a:r>
            <a:r>
              <a:rPr lang="pt-BR" dirty="0" err="1" smtClean="0"/>
              <a:t>Levenshtein</a:t>
            </a:r>
            <a:r>
              <a:rPr lang="pt-BR" dirty="0" smtClean="0"/>
              <a:t> pode ser adaptada para representar a similaridade entre duas </a:t>
            </a:r>
            <a:r>
              <a:rPr lang="pt-BR" dirty="0" err="1" smtClean="0"/>
              <a:t>strings</a:t>
            </a:r>
            <a:r>
              <a:rPr lang="pt-BR" dirty="0" smtClean="0"/>
              <a:t> em uma escala entre 0 e 1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367020" y="3281538"/>
                <a:ext cx="7094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LevenshteinSim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𝐿𝑒𝑣𝑒𝑛𝑠𝑡h𝑒𝑖𝑛𝐷𝑖𝑠𝑡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max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⁡(</m:t>
                    </m:r>
                    <m:d>
                      <m:dPr>
                        <m:begChr m:val="|"/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)</a:t>
                </a: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020" y="3281538"/>
                <a:ext cx="7094222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2367020" y="4863711"/>
                <a:ext cx="45562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LevenshteinSim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𝑔𝑎𝑡𝑜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","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𝑐𝑎𝑐h𝑜𝑟𝑟𝑜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020" y="4863711"/>
                <a:ext cx="455629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2367020" y="4336320"/>
                <a:ext cx="48735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LevenshteinSim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𝑔𝑎𝑡𝑜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","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𝑐𝑎𝑐h𝑜𝑟𝑟𝑜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=1−6/8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020" y="4336320"/>
                <a:ext cx="4873535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2367019" y="3808929"/>
                <a:ext cx="42390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LevenshteinDist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𝑔𝑎𝑡𝑜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","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𝑐𝑎𝑐h𝑜𝑟𝑟𝑜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019" y="3808929"/>
                <a:ext cx="423905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61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Similaridade de texto – distância de </a:t>
            </a:r>
            <a:r>
              <a:rPr lang="pt-BR" dirty="0" err="1" smtClean="0"/>
              <a:t>levenshtein</a:t>
            </a:r>
            <a:endParaRPr lang="pt-BR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 smtClean="0"/>
              <a:t>Aplicações da distância de </a:t>
            </a:r>
            <a:r>
              <a:rPr lang="pt-BR" dirty="0" err="1" smtClean="0"/>
              <a:t>Levensthein</a:t>
            </a:r>
            <a:r>
              <a:rPr lang="pt-BR" dirty="0" smtClean="0"/>
              <a:t> podem incluir </a:t>
            </a:r>
            <a:r>
              <a:rPr lang="pt-BR" i="1" dirty="0" err="1" smtClean="0"/>
              <a:t>string</a:t>
            </a:r>
            <a:r>
              <a:rPr lang="pt-BR" i="1" dirty="0" smtClean="0"/>
              <a:t> </a:t>
            </a:r>
            <a:r>
              <a:rPr lang="pt-BR" i="1" dirty="0" err="1" smtClean="0"/>
              <a:t>matching</a:t>
            </a:r>
            <a:r>
              <a:rPr lang="pt-BR" dirty="0" smtClean="0"/>
              <a:t> e </a:t>
            </a:r>
            <a:r>
              <a:rPr lang="pt-BR" i="1" dirty="0" err="1" smtClean="0"/>
              <a:t>spelling</a:t>
            </a:r>
            <a:r>
              <a:rPr lang="pt-BR" i="1" dirty="0" smtClean="0"/>
              <a:t> </a:t>
            </a:r>
            <a:r>
              <a:rPr lang="pt-BR" i="1" dirty="0" err="1" smtClean="0"/>
              <a:t>correction</a:t>
            </a:r>
            <a:r>
              <a:rPr lang="pt-BR" dirty="0" smtClean="0"/>
              <a:t>;</a:t>
            </a:r>
          </a:p>
          <a:p>
            <a:r>
              <a:rPr lang="pt-BR" dirty="0" smtClean="0"/>
              <a:t>Locais onde isso poderia ser utilizado nos produtos da Fácil</a:t>
            </a:r>
          </a:p>
          <a:p>
            <a:pPr lvl="1"/>
            <a:r>
              <a:rPr lang="pt-BR" dirty="0" smtClean="0"/>
              <a:t>Integrações com outros sistemas</a:t>
            </a:r>
          </a:p>
          <a:p>
            <a:pPr lvl="1"/>
            <a:r>
              <a:rPr lang="pt-BR" dirty="0" smtClean="0"/>
              <a:t>Migrações de bases de cliente</a:t>
            </a:r>
          </a:p>
          <a:p>
            <a:pPr lvl="1"/>
            <a:r>
              <a:rPr lang="pt-BR" dirty="0" smtClean="0"/>
              <a:t>Identificação de nomes similares de marcas e patentes</a:t>
            </a:r>
          </a:p>
          <a:p>
            <a:pPr lvl="1"/>
            <a:r>
              <a:rPr lang="pt-BR" dirty="0" smtClean="0"/>
              <a:t>Correção de palavras para buscas</a:t>
            </a:r>
          </a:p>
          <a:p>
            <a:pPr lvl="1"/>
            <a:r>
              <a:rPr lang="pt-BR" dirty="0" smtClean="0"/>
              <a:t>Abrangência de termos em </a:t>
            </a:r>
            <a:r>
              <a:rPr lang="pt-BR" i="1" dirty="0" smtClean="0"/>
              <a:t>queries </a:t>
            </a:r>
            <a:r>
              <a:rPr lang="pt-BR" i="1" dirty="0" err="1" smtClean="0"/>
              <a:t>full-text</a:t>
            </a:r>
            <a:endParaRPr lang="pt-BR" i="1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51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Similaridade de texto – similaridade de </a:t>
            </a:r>
            <a:r>
              <a:rPr lang="pt-BR" dirty="0" err="1" smtClean="0"/>
              <a:t>jaccard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069376"/>
              </p:ext>
            </p:extLst>
          </p:nvPr>
        </p:nvGraphicFramePr>
        <p:xfrm>
          <a:off x="5716555" y="3672144"/>
          <a:ext cx="549884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478"/>
                <a:gridCol w="507379"/>
                <a:gridCol w="867747"/>
                <a:gridCol w="826898"/>
                <a:gridCol w="824620"/>
                <a:gridCol w="509658"/>
                <a:gridCol w="9330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tribunal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justiça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minas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gerais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paraná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94106" y="3905238"/>
            <a:ext cx="3751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ƒ(“tribunal de justiça de minas gerais”, “tribunal de justiça do paraná”)</a:t>
            </a:r>
            <a:endParaRPr lang="pt-BR" dirty="0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978857"/>
              </p:ext>
            </p:extLst>
          </p:nvPr>
        </p:nvGraphicFramePr>
        <p:xfrm>
          <a:off x="5716555" y="2167969"/>
          <a:ext cx="54988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500"/>
                <a:gridCol w="669534"/>
                <a:gridCol w="669535"/>
                <a:gridCol w="766922"/>
                <a:gridCol w="766920"/>
                <a:gridCol w="657361"/>
                <a:gridCol w="754748"/>
                <a:gridCol w="584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tri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rib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ibu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bun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una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_de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459023"/>
              </p:ext>
            </p:extLst>
          </p:nvPr>
        </p:nvGraphicFramePr>
        <p:xfrm>
          <a:off x="5719665" y="5176319"/>
          <a:ext cx="549573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300"/>
                <a:gridCol w="1568980"/>
                <a:gridCol w="1534872"/>
                <a:gridCol w="602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tribunal_de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de_justiça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justiça_de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Conector de seta reta 16"/>
          <p:cNvCxnSpPr>
            <a:stCxn id="5" idx="3"/>
            <a:endCxn id="15" idx="1"/>
          </p:cNvCxnSpPr>
          <p:nvPr/>
        </p:nvCxnSpPr>
        <p:spPr>
          <a:xfrm flipV="1">
            <a:off x="4245429" y="2724229"/>
            <a:ext cx="1471126" cy="150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5" idx="3"/>
            <a:endCxn id="4" idx="1"/>
          </p:cNvCxnSpPr>
          <p:nvPr/>
        </p:nvCxnSpPr>
        <p:spPr>
          <a:xfrm>
            <a:off x="4245429" y="4228404"/>
            <a:ext cx="1471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5" idx="3"/>
            <a:endCxn id="16" idx="1"/>
          </p:cNvCxnSpPr>
          <p:nvPr/>
        </p:nvCxnSpPr>
        <p:spPr>
          <a:xfrm>
            <a:off x="4245429" y="4228404"/>
            <a:ext cx="1474236" cy="150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31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Similaridade de texto – similaridade de </a:t>
            </a:r>
            <a:r>
              <a:rPr lang="pt-BR" dirty="0" err="1" smtClean="0"/>
              <a:t>jaccard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851918" y="3367215"/>
                <a:ext cx="1756058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918" y="3367215"/>
                <a:ext cx="1756058" cy="572657"/>
              </a:xfrm>
              <a:prstGeom prst="rect">
                <a:avLst/>
              </a:prstGeom>
              <a:blipFill rotWithShape="0">
                <a:blip r:embed="rId2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 smtClean="0"/>
              <a:t>A similaridade de </a:t>
            </a:r>
            <a:r>
              <a:rPr lang="pt-BR" dirty="0" err="1" smtClean="0"/>
              <a:t>Jaccard</a:t>
            </a:r>
            <a:r>
              <a:rPr lang="pt-BR" dirty="0" smtClean="0"/>
              <a:t> é utilizada para representar a similaridade entre conjuntos; também é conhecida como intersecção sobre união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1851918" y="4028978"/>
                <a:ext cx="7835020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𝑡𝑟𝑖𝑏𝑢𝑛𝑎𝑙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𝑗𝑢𝑠𝑡𝑖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𝑚𝑖𝑛𝑎𝑠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𝑔𝑒𝑟𝑎𝑖𝑠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tribunal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𝑗𝑢𝑠𝑡𝑖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𝑑𝑜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𝑝𝑎𝑟𝑎𝑛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á</m:t>
                              </m:r>
                            </m:e>
                          </m:d>
                        </m:e>
                      </m:d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918" y="4028978"/>
                <a:ext cx="7835020" cy="518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1851918" y="4725794"/>
                <a:ext cx="842108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𝑡𝑟𝑖𝑏𝑢𝑛𝑎𝑙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𝑗𝑢𝑠𝑡𝑖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𝑚𝑖𝑛𝑎𝑠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𝑔𝑒𝑟𝑎𝑖𝑠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tribunal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𝑗𝑢𝑠𝑡𝑖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𝑑𝑜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𝑝𝑎𝑟𝑎𝑛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á</m:t>
                              </m:r>
                            </m:e>
                          </m:d>
                        </m:e>
                      </m:d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0.4285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918" y="4725794"/>
                <a:ext cx="842108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62" t="-2174" r="-217" b="-369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50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pt-BR" dirty="0" smtClean="0"/>
              <a:t>Introdução</a:t>
            </a:r>
          </a:p>
          <a:p>
            <a:r>
              <a:rPr lang="pt-BR" dirty="0"/>
              <a:t>Similaridade de </a:t>
            </a:r>
            <a:r>
              <a:rPr lang="pt-BR" dirty="0" smtClean="0"/>
              <a:t>texto</a:t>
            </a:r>
          </a:p>
          <a:p>
            <a:r>
              <a:rPr lang="pt-BR" dirty="0" smtClean="0"/>
              <a:t>Avaliação</a:t>
            </a:r>
          </a:p>
          <a:p>
            <a:r>
              <a:rPr lang="pt-BR" dirty="0"/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424718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Similaridade de texto – similaridade de </a:t>
            </a:r>
            <a:r>
              <a:rPr lang="pt-BR" dirty="0" err="1" smtClean="0"/>
              <a:t>jaccard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pt-BR" dirty="0"/>
              <a:t>Aplicações </a:t>
            </a:r>
            <a:r>
              <a:rPr lang="pt-BR" dirty="0" smtClean="0"/>
              <a:t>que usam similaridade de </a:t>
            </a:r>
            <a:r>
              <a:rPr lang="pt-BR" dirty="0" err="1" smtClean="0"/>
              <a:t>Jaccard</a:t>
            </a:r>
            <a:r>
              <a:rPr lang="pt-BR" dirty="0" smtClean="0"/>
              <a:t> não se importam com o número de ocorrências dos elementos</a:t>
            </a:r>
          </a:p>
          <a:p>
            <a:r>
              <a:rPr lang="pt-BR" dirty="0"/>
              <a:t>Locais onde isso </a:t>
            </a:r>
            <a:r>
              <a:rPr lang="pt-BR" dirty="0" smtClean="0"/>
              <a:t>poderia </a:t>
            </a:r>
            <a:r>
              <a:rPr lang="pt-BR" dirty="0"/>
              <a:t>ser utilizado nos produtos da </a:t>
            </a:r>
            <a:r>
              <a:rPr lang="pt-BR" dirty="0" smtClean="0"/>
              <a:t>Fácil</a:t>
            </a:r>
          </a:p>
          <a:p>
            <a:pPr lvl="1"/>
            <a:r>
              <a:rPr lang="pt-BR" dirty="0" err="1" smtClean="0"/>
              <a:t>Deduplicação</a:t>
            </a:r>
            <a:r>
              <a:rPr lang="pt-BR" dirty="0" smtClean="0"/>
              <a:t> de publicações</a:t>
            </a:r>
          </a:p>
          <a:p>
            <a:pPr lvl="1"/>
            <a:r>
              <a:rPr lang="pt-BR" dirty="0" err="1" smtClean="0"/>
              <a:t>Deduplicação</a:t>
            </a:r>
            <a:r>
              <a:rPr lang="pt-BR" dirty="0" smtClean="0"/>
              <a:t> de cláusulas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865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Similaridade de texto – similaridade cosseno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745419"/>
              </p:ext>
            </p:extLst>
          </p:nvPr>
        </p:nvGraphicFramePr>
        <p:xfrm>
          <a:off x="5716555" y="3672144"/>
          <a:ext cx="549884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478"/>
                <a:gridCol w="507379"/>
                <a:gridCol w="867747"/>
                <a:gridCol w="826898"/>
                <a:gridCol w="824620"/>
                <a:gridCol w="509658"/>
                <a:gridCol w="9330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tribunal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justiça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minas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gerais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paraná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94106" y="3905238"/>
            <a:ext cx="3751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ƒ(“tribunal de justiça de minas gerais”, “tribunal de justiça do paraná”)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118479"/>
              </p:ext>
            </p:extLst>
          </p:nvPr>
        </p:nvGraphicFramePr>
        <p:xfrm>
          <a:off x="5716555" y="2167969"/>
          <a:ext cx="54988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500"/>
                <a:gridCol w="669534"/>
                <a:gridCol w="669535"/>
                <a:gridCol w="766922"/>
                <a:gridCol w="766920"/>
                <a:gridCol w="657361"/>
                <a:gridCol w="754748"/>
                <a:gridCol w="584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tri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rib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ibu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bun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una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_de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938954"/>
              </p:ext>
            </p:extLst>
          </p:nvPr>
        </p:nvGraphicFramePr>
        <p:xfrm>
          <a:off x="5719665" y="5176319"/>
          <a:ext cx="549573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300"/>
                <a:gridCol w="1568980"/>
                <a:gridCol w="1534872"/>
                <a:gridCol w="602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tribunal_de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de_justiça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justiça_de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ector de seta reta 7"/>
          <p:cNvCxnSpPr>
            <a:stCxn id="5" idx="3"/>
            <a:endCxn id="6" idx="1"/>
          </p:cNvCxnSpPr>
          <p:nvPr/>
        </p:nvCxnSpPr>
        <p:spPr>
          <a:xfrm flipV="1">
            <a:off x="4245429" y="2724229"/>
            <a:ext cx="1471126" cy="150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5" idx="3"/>
            <a:endCxn id="4" idx="1"/>
          </p:cNvCxnSpPr>
          <p:nvPr/>
        </p:nvCxnSpPr>
        <p:spPr>
          <a:xfrm>
            <a:off x="4245429" y="4228404"/>
            <a:ext cx="1471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5" idx="3"/>
            <a:endCxn id="7" idx="1"/>
          </p:cNvCxnSpPr>
          <p:nvPr/>
        </p:nvCxnSpPr>
        <p:spPr>
          <a:xfrm>
            <a:off x="4245429" y="4228404"/>
            <a:ext cx="1474236" cy="150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32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Similaridade de texto – similaridade cosseno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1378102" y="3475940"/>
            <a:ext cx="16184" cy="2217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V="1">
            <a:off x="1378102" y="5693158"/>
            <a:ext cx="2459978" cy="1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V="1">
            <a:off x="1394286" y="4722114"/>
            <a:ext cx="647363" cy="97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endCxn id="18" idx="3"/>
          </p:cNvCxnSpPr>
          <p:nvPr/>
        </p:nvCxnSpPr>
        <p:spPr>
          <a:xfrm flipV="1">
            <a:off x="1378102" y="3608901"/>
            <a:ext cx="2486043" cy="2100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3846172" y="3508750"/>
            <a:ext cx="122730" cy="1173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1976913" y="4580503"/>
            <a:ext cx="122730" cy="11733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rco 19"/>
          <p:cNvSpPr/>
          <p:nvPr/>
        </p:nvSpPr>
        <p:spPr>
          <a:xfrm>
            <a:off x="1717967" y="5001135"/>
            <a:ext cx="291312" cy="31994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/>
          <p:cNvCxnSpPr>
            <a:endCxn id="18" idx="3"/>
          </p:cNvCxnSpPr>
          <p:nvPr/>
        </p:nvCxnSpPr>
        <p:spPr>
          <a:xfrm flipV="1">
            <a:off x="2041649" y="3608901"/>
            <a:ext cx="1822496" cy="113344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1780254" y="4256540"/>
            <a:ext cx="638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Doc</a:t>
            </a:r>
            <a:r>
              <a:rPr lang="pt-BR" sz="1200" dirty="0" smtClean="0"/>
              <a:t> 1</a:t>
            </a:r>
            <a:endParaRPr lang="pt-BR" sz="12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675993" y="3235022"/>
            <a:ext cx="728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Doc</a:t>
            </a:r>
            <a:r>
              <a:rPr lang="pt-BR" sz="1200" dirty="0" smtClean="0"/>
              <a:t> 1I</a:t>
            </a:r>
            <a:endParaRPr lang="pt-BR" sz="12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780254" y="5277661"/>
            <a:ext cx="13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Distância Cosseno</a:t>
            </a:r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1912579" y="3755114"/>
            <a:ext cx="1417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Distância Euclidiana</a:t>
            </a:r>
            <a:endParaRPr lang="pt-BR" sz="1200" dirty="0"/>
          </a:p>
        </p:txBody>
      </p:sp>
      <p:sp>
        <p:nvSpPr>
          <p:cNvPr id="36" name="Espaço Reservado para Conteúdo 2"/>
          <p:cNvSpPr txBox="1">
            <a:spLocks/>
          </p:cNvSpPr>
          <p:nvPr/>
        </p:nvSpPr>
        <p:spPr>
          <a:xfrm>
            <a:off x="733592" y="2332896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 similaridade cosseno é utilizada para representar a similaridade entre os vetores através dos seus ângulos; documentos com grande número de palavras não necessariamente serão similares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4511508" y="3411943"/>
                <a:ext cx="2067316" cy="6863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pt-B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pt-BR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508" y="3411943"/>
                <a:ext cx="2067316" cy="686342"/>
              </a:xfrm>
              <a:prstGeom prst="rect">
                <a:avLst/>
              </a:prstGeom>
              <a:blipFill rotWithShape="0">
                <a:blip r:embed="rId2"/>
                <a:stretch>
                  <a:fillRect l="-1770" t="-54464" r="-18584" b="-651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4404523" y="4302465"/>
                <a:ext cx="6704060" cy="407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i="1" smtClean="0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1,2,1,1,1,0,0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1,1,1,0,0,1,1</m:t>
                            </m:r>
                          </m:e>
                        </m:d>
                      </m:e>
                    </m:d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1∗1+2∗1+1∗1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pt-B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pt-B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sz="1400" dirty="0" smtClean="0"/>
                  <a:t> </a:t>
                </a:r>
                <a:endParaRPr lang="pt-BR" sz="1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523" y="4302465"/>
                <a:ext cx="6704060" cy="40748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4404522" y="4851161"/>
                <a:ext cx="6704061" cy="413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i="1" smtClean="0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1,2,1,1,1,0,0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1,1,1,0,0,1,1</m:t>
                            </m:r>
                          </m:e>
                        </m:d>
                      </m:e>
                    </m:d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pt-B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,28</m:t>
                        </m:r>
                      </m:den>
                    </m:f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=0,6360</m:t>
                    </m:r>
                  </m:oMath>
                </a14:m>
                <a:r>
                  <a:rPr lang="pt-BR" sz="1400" dirty="0" smtClean="0"/>
                  <a:t> </a:t>
                </a:r>
                <a:endParaRPr lang="pt-BR" sz="1400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522" y="4851161"/>
                <a:ext cx="6704061" cy="41370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1" name="Tabe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068461"/>
              </p:ext>
            </p:extLst>
          </p:nvPr>
        </p:nvGraphicFramePr>
        <p:xfrm>
          <a:off x="6731224" y="3257647"/>
          <a:ext cx="463800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461"/>
                <a:gridCol w="412693"/>
                <a:gridCol w="744468"/>
                <a:gridCol w="720191"/>
                <a:gridCol w="679731"/>
                <a:gridCol w="453154"/>
                <a:gridCol w="756305"/>
              </a:tblGrid>
              <a:tr h="30092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tribunal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de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justiça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minas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gerais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do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paraná</a:t>
                      </a:r>
                      <a:endParaRPr lang="pt-BR" sz="1400" dirty="0"/>
                    </a:p>
                  </a:txBody>
                  <a:tcPr/>
                </a:tc>
              </a:tr>
              <a:tr h="29552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/>
                </a:tc>
              </a:tr>
              <a:tr h="24967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65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Similaridade de texto – similaridade cosseno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pt-BR" dirty="0"/>
              <a:t>Aplicações </a:t>
            </a:r>
            <a:r>
              <a:rPr lang="pt-BR" dirty="0" smtClean="0"/>
              <a:t>que usam similaridade cosseno se importam com o ângulo entre os vetores</a:t>
            </a:r>
          </a:p>
          <a:p>
            <a:r>
              <a:rPr lang="pt-BR" dirty="0"/>
              <a:t>Locais onde isso </a:t>
            </a:r>
            <a:r>
              <a:rPr lang="pt-BR" dirty="0" smtClean="0"/>
              <a:t>poderia </a:t>
            </a:r>
            <a:r>
              <a:rPr lang="pt-BR" dirty="0"/>
              <a:t>ser utilizado nos produtos da </a:t>
            </a:r>
            <a:r>
              <a:rPr lang="pt-BR" dirty="0" smtClean="0"/>
              <a:t>Fácil</a:t>
            </a:r>
          </a:p>
          <a:p>
            <a:pPr lvl="1"/>
            <a:r>
              <a:rPr lang="pt-BR" dirty="0" smtClean="0"/>
              <a:t>Ranking de documentos ao executar buscas</a:t>
            </a:r>
          </a:p>
          <a:p>
            <a:pPr lvl="1"/>
            <a:r>
              <a:rPr lang="pt-BR" dirty="0" smtClean="0"/>
              <a:t>Recomendação de documentos com base em conteúdo</a:t>
            </a:r>
          </a:p>
          <a:p>
            <a:pPr lvl="1"/>
            <a:r>
              <a:rPr lang="pt-BR" dirty="0" smtClean="0"/>
              <a:t>Recomendação de documentos com base em comportamento</a:t>
            </a:r>
          </a:p>
          <a:p>
            <a:pPr lvl="1"/>
            <a:r>
              <a:rPr lang="pt-BR" dirty="0" err="1"/>
              <a:t>Deduplicação</a:t>
            </a:r>
            <a:r>
              <a:rPr lang="pt-BR" dirty="0"/>
              <a:t> de respostas de </a:t>
            </a:r>
            <a:r>
              <a:rPr lang="pt-BR" dirty="0" smtClean="0"/>
              <a:t>e-mail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436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pt-BR" dirty="0" smtClean="0"/>
              <a:t>Em muitos casos é comum avaliar diferentes formas de representação e diferentes medidas de similaridade para resolver um problema</a:t>
            </a:r>
          </a:p>
          <a:p>
            <a:r>
              <a:rPr lang="pt-BR" dirty="0" smtClean="0"/>
              <a:t>Para avaliar o problema é necessário construir um conjunto de dados onde se sabe o resultado esperado, para determinar qual representação/medida e valor de corte chega o mais próximo da realidade</a:t>
            </a:r>
          </a:p>
          <a:p>
            <a:r>
              <a:rPr lang="pt-BR" dirty="0" smtClean="0"/>
              <a:t>Também é necessário separá-lo em duas partes: uma para validar a escolha da representação e da medida; outra para verificar se os resultados estão dentro de um intervalo de confiança estimado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611004"/>
              </p:ext>
            </p:extLst>
          </p:nvPr>
        </p:nvGraphicFramePr>
        <p:xfrm>
          <a:off x="1873897" y="4315287"/>
          <a:ext cx="84442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489"/>
                <a:gridCol w="3900196"/>
                <a:gridCol w="2911151"/>
                <a:gridCol w="10263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#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DocumentoI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DocumentoII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Similar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Coxinha, pão de batata e outras coisas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Coxinha, pão e outras coisas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Coxinha, pão de batata e outras coisas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Pão de batata com catupiry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Coxinha, pão de batata e outras coisas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Pão de batata assado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Coxinha, pão de batata e outras coisas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Batata cozida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Coxinha, pão de batata e outras coisas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Feijão com arroz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7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 - Precisão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pt-BR" dirty="0" smtClean="0"/>
              <a:t>A precisão é a fração de documentos retornados como similares que realmente são similares</a:t>
            </a:r>
          </a:p>
          <a:p>
            <a:r>
              <a:rPr lang="pt-BR" dirty="0" smtClean="0"/>
              <a:t>No caso do documento “Coxinha</a:t>
            </a:r>
            <a:r>
              <a:rPr lang="pt-BR" dirty="0"/>
              <a:t>, pão de batata e outras </a:t>
            </a:r>
            <a:r>
              <a:rPr lang="pt-BR" dirty="0" smtClean="0"/>
              <a:t>coisas”</a:t>
            </a:r>
          </a:p>
          <a:p>
            <a:pPr lvl="1"/>
            <a:r>
              <a:rPr lang="pt-BR" dirty="0" smtClean="0"/>
              <a:t>Resultado: registro 1 = Precisão de 1.0</a:t>
            </a:r>
          </a:p>
          <a:p>
            <a:pPr lvl="1"/>
            <a:r>
              <a:rPr lang="pt-BR" dirty="0" smtClean="0"/>
              <a:t>Resultado: registro 1,2,4 = Precisão de 0.66</a:t>
            </a:r>
          </a:p>
          <a:p>
            <a:pPr lvl="1"/>
            <a:r>
              <a:rPr lang="pt-BR" dirty="0" smtClean="0"/>
              <a:t>Resultado: registro 1,2,3,4,5 = Precisão de 0.60</a:t>
            </a:r>
          </a:p>
          <a:p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003686"/>
              </p:ext>
            </p:extLst>
          </p:nvPr>
        </p:nvGraphicFramePr>
        <p:xfrm>
          <a:off x="1873897" y="4205104"/>
          <a:ext cx="84442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489"/>
                <a:gridCol w="3900196"/>
                <a:gridCol w="2911151"/>
                <a:gridCol w="10263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#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DocumentoI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DocumentoII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Similar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Coxinha, pão de batata e outras coisas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Coxinha, pão e outras coisas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Coxinha, pão de batata e outras coisas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Pão de batata com catupiry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Coxinha, pão de batata e outras coisas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Pão de batata assado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Coxinha, pão de batata e outras coisas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Batata cozida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Coxinha, pão de batata e outras coisas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Feijão com arroz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66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 - Cobertura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pt-BR" dirty="0"/>
              <a:t>A </a:t>
            </a:r>
            <a:r>
              <a:rPr lang="pt-BR" dirty="0" smtClean="0"/>
              <a:t>cobertura é </a:t>
            </a:r>
            <a:r>
              <a:rPr lang="pt-BR" dirty="0"/>
              <a:t>a fração de documentos </a:t>
            </a:r>
            <a:r>
              <a:rPr lang="pt-BR" dirty="0" smtClean="0"/>
              <a:t>similares </a:t>
            </a:r>
            <a:r>
              <a:rPr lang="pt-BR" dirty="0"/>
              <a:t>que são </a:t>
            </a:r>
            <a:r>
              <a:rPr lang="pt-BR" dirty="0" smtClean="0"/>
              <a:t>retornados</a:t>
            </a:r>
            <a:endParaRPr lang="pt-BR" dirty="0"/>
          </a:p>
          <a:p>
            <a:r>
              <a:rPr lang="pt-BR" dirty="0"/>
              <a:t>No caso </a:t>
            </a:r>
            <a:r>
              <a:rPr lang="pt-BR" dirty="0" smtClean="0"/>
              <a:t>do documento “Coxinha</a:t>
            </a:r>
            <a:r>
              <a:rPr lang="pt-BR" dirty="0"/>
              <a:t>, pão de batata e outras coisas”</a:t>
            </a:r>
          </a:p>
          <a:p>
            <a:pPr lvl="1"/>
            <a:r>
              <a:rPr lang="pt-BR" dirty="0"/>
              <a:t>Resultado: registro 1 = </a:t>
            </a:r>
            <a:r>
              <a:rPr lang="pt-BR" dirty="0" smtClean="0"/>
              <a:t>Cobertura de 0.33</a:t>
            </a:r>
            <a:endParaRPr lang="pt-BR" dirty="0"/>
          </a:p>
          <a:p>
            <a:pPr lvl="1"/>
            <a:r>
              <a:rPr lang="pt-BR" dirty="0"/>
              <a:t>Resultado: registro 1,2,4 = Precisão de </a:t>
            </a:r>
            <a:r>
              <a:rPr lang="pt-BR" dirty="0" smtClean="0"/>
              <a:t>0.66</a:t>
            </a:r>
            <a:endParaRPr lang="pt-BR" dirty="0"/>
          </a:p>
          <a:p>
            <a:pPr lvl="1"/>
            <a:r>
              <a:rPr lang="pt-BR" dirty="0"/>
              <a:t>Resultado: registro 1,2,3,4,5 = Precisão de </a:t>
            </a:r>
            <a:r>
              <a:rPr lang="pt-BR" dirty="0" smtClean="0"/>
              <a:t>1.00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346049"/>
              </p:ext>
            </p:extLst>
          </p:nvPr>
        </p:nvGraphicFramePr>
        <p:xfrm>
          <a:off x="1873897" y="4205104"/>
          <a:ext cx="84442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489"/>
                <a:gridCol w="3900196"/>
                <a:gridCol w="2911151"/>
                <a:gridCol w="10263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#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DocumentoI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DocumentoII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Similar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Coxinha, pão de batata e outras coisas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Coxinha, pão e outras coisas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Coxinha, pão de batata e outras coisas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Pão de batata com catupiry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Coxinha, pão de batata e outras coisas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Pão de batata assado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Coxinha, pão de batata e outras coisas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Batata cozida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Coxinha, pão de batata e outras coisas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Feijão com arroz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87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pt-BR" dirty="0" smtClean="0"/>
              <a:t>Medidas de similaridade atribuem um score para dois objetos</a:t>
            </a:r>
          </a:p>
          <a:p>
            <a:r>
              <a:rPr lang="pt-BR" dirty="0" smtClean="0"/>
              <a:t>Para calcular a similaridade é necessário definir uma representação (características) e uma medida</a:t>
            </a:r>
          </a:p>
          <a:p>
            <a:r>
              <a:rPr lang="pt-BR" dirty="0" smtClean="0"/>
              <a:t>Existem medidas que fazem mais sentido para </a:t>
            </a:r>
            <a:r>
              <a:rPr lang="pt-BR" dirty="0" err="1" smtClean="0"/>
              <a:t>strings</a:t>
            </a:r>
            <a:r>
              <a:rPr lang="pt-BR" dirty="0" smtClean="0"/>
              <a:t> e outras para documentos</a:t>
            </a:r>
          </a:p>
          <a:p>
            <a:r>
              <a:rPr lang="pt-BR" dirty="0" smtClean="0"/>
              <a:t>Para saber se a representação e medida adotada são eficientes é necessário fazer experimentos e analisar os resultados das métricas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764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Recuperação de informação – medidas de similaridade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Marco Aurélio beber</a:t>
            </a:r>
          </a:p>
          <a:p>
            <a:r>
              <a:rPr lang="pt-BR" dirty="0" smtClean="0"/>
              <a:t>Marco.beber@facil.com.br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34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pt-BR" dirty="0"/>
              <a:t>Medidas de similaridade são </a:t>
            </a:r>
            <a:r>
              <a:rPr lang="pt-BR" b="1" dirty="0"/>
              <a:t>funções</a:t>
            </a:r>
            <a:r>
              <a:rPr lang="pt-BR" dirty="0"/>
              <a:t> que determinam o quão </a:t>
            </a:r>
            <a:r>
              <a:rPr lang="pt-BR" dirty="0" smtClean="0"/>
              <a:t>parecidos </a:t>
            </a:r>
            <a:r>
              <a:rPr lang="pt-BR" dirty="0"/>
              <a:t>são </a:t>
            </a:r>
            <a:r>
              <a:rPr lang="pt-BR" dirty="0" smtClean="0"/>
              <a:t>dois objetos: </a:t>
            </a:r>
            <a:r>
              <a:rPr lang="pt-BR" dirty="0"/>
              <a:t>palavras, textos, imagens, faces, músicas, produtos, </a:t>
            </a:r>
            <a:r>
              <a:rPr lang="pt-BR" dirty="0" smtClean="0"/>
              <a:t>etc.</a:t>
            </a:r>
          </a:p>
          <a:p>
            <a:r>
              <a:rPr lang="pt-BR" dirty="0"/>
              <a:t>Precisamos de duas coisas, uma </a:t>
            </a:r>
            <a:r>
              <a:rPr lang="pt-BR" b="1" dirty="0"/>
              <a:t>forma de representação </a:t>
            </a:r>
            <a:r>
              <a:rPr lang="pt-BR" b="1" dirty="0" smtClean="0"/>
              <a:t>(características) </a:t>
            </a:r>
            <a:r>
              <a:rPr lang="pt-BR" dirty="0" smtClean="0"/>
              <a:t>para os objetos </a:t>
            </a:r>
            <a:r>
              <a:rPr lang="pt-BR" dirty="0"/>
              <a:t>e uma </a:t>
            </a:r>
            <a:r>
              <a:rPr lang="pt-BR" b="1" dirty="0"/>
              <a:t>função</a:t>
            </a:r>
            <a:r>
              <a:rPr lang="pt-BR" dirty="0"/>
              <a:t> que </a:t>
            </a:r>
            <a:r>
              <a:rPr lang="pt-BR" dirty="0" smtClean="0"/>
              <a:t>diga </a:t>
            </a:r>
            <a:r>
              <a:rPr lang="pt-BR" b="1" dirty="0"/>
              <a:t>quão</a:t>
            </a:r>
            <a:r>
              <a:rPr lang="pt-BR" dirty="0"/>
              <a:t> </a:t>
            </a:r>
            <a:r>
              <a:rPr lang="pt-BR" b="1" dirty="0" smtClean="0"/>
              <a:t>similares</a:t>
            </a:r>
            <a:r>
              <a:rPr lang="pt-BR" dirty="0" smtClean="0"/>
              <a:t> eles são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98435"/>
              </p:ext>
            </p:extLst>
          </p:nvPr>
        </p:nvGraphicFramePr>
        <p:xfrm>
          <a:off x="5559227" y="3411214"/>
          <a:ext cx="33707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96"/>
                <a:gridCol w="686700"/>
                <a:gridCol w="1205713"/>
                <a:gridCol w="6356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Patas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Pelo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Classe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Quad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Mamífero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Quad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Mamífero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...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2201033" y="4339068"/>
            <a:ext cx="224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ƒ(“gato”, “cachorro”)</a:t>
            </a:r>
            <a:endParaRPr lang="pt-BR" dirty="0"/>
          </a:p>
        </p:txBody>
      </p:sp>
      <p:cxnSp>
        <p:nvCxnSpPr>
          <p:cNvPr id="7" name="Conector de seta reta 6"/>
          <p:cNvCxnSpPr>
            <a:stCxn id="5" idx="3"/>
            <a:endCxn id="4" idx="1"/>
          </p:cNvCxnSpPr>
          <p:nvPr/>
        </p:nvCxnSpPr>
        <p:spPr>
          <a:xfrm flipV="1">
            <a:off x="4449901" y="3967474"/>
            <a:ext cx="1109326" cy="55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231422"/>
              </p:ext>
            </p:extLst>
          </p:nvPr>
        </p:nvGraphicFramePr>
        <p:xfrm>
          <a:off x="5559227" y="4746279"/>
          <a:ext cx="337078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41"/>
                <a:gridCol w="481541"/>
                <a:gridCol w="481541"/>
                <a:gridCol w="481541"/>
                <a:gridCol w="481541"/>
                <a:gridCol w="481541"/>
                <a:gridCol w="4815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Conector de seta reta 12"/>
          <p:cNvCxnSpPr>
            <a:stCxn id="5" idx="3"/>
            <a:endCxn id="12" idx="1"/>
          </p:cNvCxnSpPr>
          <p:nvPr/>
        </p:nvCxnSpPr>
        <p:spPr>
          <a:xfrm>
            <a:off x="4449901" y="4523734"/>
            <a:ext cx="1109326" cy="778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29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Similaridade de texto – distância de </a:t>
            </a:r>
            <a:r>
              <a:rPr lang="pt-BR" dirty="0" err="1" smtClean="0"/>
              <a:t>levenshtein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0852"/>
              </p:ext>
            </p:extLst>
          </p:nvPr>
        </p:nvGraphicFramePr>
        <p:xfrm>
          <a:off x="4486050" y="2178391"/>
          <a:ext cx="268696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827"/>
                <a:gridCol w="447827"/>
                <a:gridCol w="447827"/>
                <a:gridCol w="447827"/>
                <a:gridCol w="447827"/>
                <a:gridCol w="44782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h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rgbClr val="CCCDD2"/>
                    </a:solidFill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581192" y="3851774"/>
            <a:ext cx="224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ƒ(“gato”, “cachorro”)</a:t>
            </a:r>
            <a:endParaRPr lang="pt-BR" dirty="0"/>
          </a:p>
        </p:txBody>
      </p:sp>
      <p:cxnSp>
        <p:nvCxnSpPr>
          <p:cNvPr id="6" name="Conector de seta reta 5"/>
          <p:cNvCxnSpPr>
            <a:stCxn id="5" idx="3"/>
            <a:endCxn id="4" idx="1"/>
          </p:cNvCxnSpPr>
          <p:nvPr/>
        </p:nvCxnSpPr>
        <p:spPr>
          <a:xfrm flipV="1">
            <a:off x="2830060" y="4032591"/>
            <a:ext cx="1655990" cy="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77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Similaridade de texto – distância de </a:t>
            </a:r>
            <a:r>
              <a:rPr lang="pt-BR" dirty="0" err="1" smtClean="0"/>
              <a:t>levenshtein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890050"/>
              </p:ext>
            </p:extLst>
          </p:nvPr>
        </p:nvGraphicFramePr>
        <p:xfrm>
          <a:off x="4486050" y="2178391"/>
          <a:ext cx="268696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827"/>
                <a:gridCol w="447827"/>
                <a:gridCol w="447827"/>
                <a:gridCol w="447827"/>
                <a:gridCol w="447827"/>
                <a:gridCol w="44782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h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CCCDD2"/>
                    </a:solidFill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581192" y="3851774"/>
            <a:ext cx="224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ƒ(“gato”, “cachorro”)</a:t>
            </a:r>
            <a:endParaRPr lang="pt-BR" dirty="0"/>
          </a:p>
        </p:txBody>
      </p:sp>
      <p:cxnSp>
        <p:nvCxnSpPr>
          <p:cNvPr id="6" name="Conector de seta reta 5"/>
          <p:cNvCxnSpPr>
            <a:stCxn id="5" idx="3"/>
            <a:endCxn id="4" idx="1"/>
          </p:cNvCxnSpPr>
          <p:nvPr/>
        </p:nvCxnSpPr>
        <p:spPr>
          <a:xfrm flipV="1">
            <a:off x="2830060" y="4032591"/>
            <a:ext cx="1655990" cy="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13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Similaridade de texto – distância de </a:t>
            </a:r>
            <a:r>
              <a:rPr lang="pt-BR" dirty="0" err="1" smtClean="0"/>
              <a:t>levenshtein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59516"/>
              </p:ext>
            </p:extLst>
          </p:nvPr>
        </p:nvGraphicFramePr>
        <p:xfrm>
          <a:off x="4486050" y="2178391"/>
          <a:ext cx="268696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827"/>
                <a:gridCol w="447827"/>
                <a:gridCol w="447827"/>
                <a:gridCol w="447827"/>
                <a:gridCol w="447827"/>
                <a:gridCol w="44782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h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CCCDD2"/>
                    </a:solidFill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581192" y="3851774"/>
            <a:ext cx="224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ƒ(“gato”, “cachorro”)</a:t>
            </a:r>
            <a:endParaRPr lang="pt-BR" dirty="0"/>
          </a:p>
        </p:txBody>
      </p:sp>
      <p:cxnSp>
        <p:nvCxnSpPr>
          <p:cNvPr id="6" name="Conector de seta reta 5"/>
          <p:cNvCxnSpPr>
            <a:stCxn id="5" idx="3"/>
            <a:endCxn id="4" idx="1"/>
          </p:cNvCxnSpPr>
          <p:nvPr/>
        </p:nvCxnSpPr>
        <p:spPr>
          <a:xfrm flipV="1">
            <a:off x="2830060" y="4032591"/>
            <a:ext cx="1655990" cy="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63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Similaridade de texto – distância de </a:t>
            </a:r>
            <a:r>
              <a:rPr lang="pt-BR" dirty="0" err="1" smtClean="0"/>
              <a:t>levenshtein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405291"/>
              </p:ext>
            </p:extLst>
          </p:nvPr>
        </p:nvGraphicFramePr>
        <p:xfrm>
          <a:off x="4486050" y="2178391"/>
          <a:ext cx="268696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827"/>
                <a:gridCol w="447827"/>
                <a:gridCol w="447827"/>
                <a:gridCol w="447827"/>
                <a:gridCol w="447827"/>
                <a:gridCol w="44782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h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CCCDD2"/>
                    </a:solidFill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581192" y="3851774"/>
            <a:ext cx="224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ƒ(“gato”, “cachorro”)</a:t>
            </a:r>
            <a:endParaRPr lang="pt-BR" dirty="0"/>
          </a:p>
        </p:txBody>
      </p:sp>
      <p:cxnSp>
        <p:nvCxnSpPr>
          <p:cNvPr id="6" name="Conector de seta reta 5"/>
          <p:cNvCxnSpPr>
            <a:stCxn id="5" idx="3"/>
            <a:endCxn id="4" idx="1"/>
          </p:cNvCxnSpPr>
          <p:nvPr/>
        </p:nvCxnSpPr>
        <p:spPr>
          <a:xfrm flipV="1">
            <a:off x="2830060" y="4032591"/>
            <a:ext cx="1655990" cy="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30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Similaridade de texto – distância de </a:t>
            </a:r>
            <a:r>
              <a:rPr lang="pt-BR" dirty="0" err="1" smtClean="0"/>
              <a:t>levenshtein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536823"/>
              </p:ext>
            </p:extLst>
          </p:nvPr>
        </p:nvGraphicFramePr>
        <p:xfrm>
          <a:off x="4486050" y="2178391"/>
          <a:ext cx="268696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827"/>
                <a:gridCol w="447827"/>
                <a:gridCol w="447827"/>
                <a:gridCol w="447827"/>
                <a:gridCol w="447827"/>
                <a:gridCol w="44782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h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CCCDD2"/>
                    </a:solidFill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581192" y="3851774"/>
            <a:ext cx="224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ƒ(“gato”, “cachorro”)</a:t>
            </a:r>
            <a:endParaRPr lang="pt-BR" dirty="0"/>
          </a:p>
        </p:txBody>
      </p:sp>
      <p:cxnSp>
        <p:nvCxnSpPr>
          <p:cNvPr id="6" name="Conector de seta reta 5"/>
          <p:cNvCxnSpPr>
            <a:stCxn id="5" idx="3"/>
            <a:endCxn id="4" idx="1"/>
          </p:cNvCxnSpPr>
          <p:nvPr/>
        </p:nvCxnSpPr>
        <p:spPr>
          <a:xfrm flipV="1">
            <a:off x="2830060" y="4032591"/>
            <a:ext cx="1655990" cy="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81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Similaridade de texto – distância de </a:t>
            </a:r>
            <a:r>
              <a:rPr lang="pt-BR" dirty="0" err="1" smtClean="0"/>
              <a:t>levenshtein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837687"/>
              </p:ext>
            </p:extLst>
          </p:nvPr>
        </p:nvGraphicFramePr>
        <p:xfrm>
          <a:off x="4486050" y="2178391"/>
          <a:ext cx="268696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827"/>
                <a:gridCol w="447827"/>
                <a:gridCol w="447827"/>
                <a:gridCol w="447827"/>
                <a:gridCol w="447827"/>
                <a:gridCol w="44782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h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CCCDD2"/>
                    </a:solidFill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581192" y="3851774"/>
            <a:ext cx="224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ƒ(“gato”, “cachorro”)</a:t>
            </a:r>
            <a:endParaRPr lang="pt-BR" dirty="0"/>
          </a:p>
        </p:txBody>
      </p:sp>
      <p:cxnSp>
        <p:nvCxnSpPr>
          <p:cNvPr id="6" name="Conector de seta reta 5"/>
          <p:cNvCxnSpPr>
            <a:stCxn id="5" idx="3"/>
            <a:endCxn id="4" idx="1"/>
          </p:cNvCxnSpPr>
          <p:nvPr/>
        </p:nvCxnSpPr>
        <p:spPr>
          <a:xfrm flipV="1">
            <a:off x="2830060" y="4032591"/>
            <a:ext cx="1655990" cy="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08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2027</TotalTime>
  <Words>1817</Words>
  <Application>Microsoft Office PowerPoint</Application>
  <PresentationFormat>Widescreen</PresentationFormat>
  <Paragraphs>857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Cambria Math</vt:lpstr>
      <vt:lpstr>Gill Sans MT</vt:lpstr>
      <vt:lpstr>Wingdings 2</vt:lpstr>
      <vt:lpstr>Dividendo</vt:lpstr>
      <vt:lpstr>Recuperação de informação – medidas de similaridade de texto</vt:lpstr>
      <vt:lpstr>roteiro</vt:lpstr>
      <vt:lpstr>introdução</vt:lpstr>
      <vt:lpstr>Similaridade de texto – distância de levenshtein</vt:lpstr>
      <vt:lpstr>Similaridade de texto – distância de levenshtein</vt:lpstr>
      <vt:lpstr>Similaridade de texto – distância de levenshtein</vt:lpstr>
      <vt:lpstr>Similaridade de texto – distância de levenshtein</vt:lpstr>
      <vt:lpstr>Similaridade de texto – distância de levenshtein</vt:lpstr>
      <vt:lpstr>Similaridade de texto – distância de levenshtein</vt:lpstr>
      <vt:lpstr>Similaridade de texto – distância de levenshtein</vt:lpstr>
      <vt:lpstr>Similaridade de texto – distância de levenshtein</vt:lpstr>
      <vt:lpstr>Similaridade de texto – distância de levenshtein</vt:lpstr>
      <vt:lpstr>Similaridade de texto – distância de levenshtein</vt:lpstr>
      <vt:lpstr>Similaridade de texto – distância de levenshtein</vt:lpstr>
      <vt:lpstr>Similaridade de texto – distância de levenshtein</vt:lpstr>
      <vt:lpstr>Similaridade de texto – distância de levenshtein</vt:lpstr>
      <vt:lpstr>Similaridade de texto – distância de levenshtein</vt:lpstr>
      <vt:lpstr>Similaridade de texto – similaridade de jaccard</vt:lpstr>
      <vt:lpstr>Similaridade de texto – similaridade de jaccard</vt:lpstr>
      <vt:lpstr>Similaridade de texto – similaridade de jaccard</vt:lpstr>
      <vt:lpstr>Similaridade de texto – similaridade cosseno</vt:lpstr>
      <vt:lpstr>Similaridade de texto – similaridade cosseno</vt:lpstr>
      <vt:lpstr>Similaridade de texto – similaridade cosseno</vt:lpstr>
      <vt:lpstr>Avaliação</vt:lpstr>
      <vt:lpstr>Avaliação - Precisão</vt:lpstr>
      <vt:lpstr>Avaliação - Cobertura</vt:lpstr>
      <vt:lpstr>conclusões</vt:lpstr>
      <vt:lpstr>Recuperação de informação – medidas de similaridade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Notação assintótica</dc:title>
  <dc:creator>Marco Beber</dc:creator>
  <cp:lastModifiedBy>Marco Beber</cp:lastModifiedBy>
  <cp:revision>247</cp:revision>
  <dcterms:created xsi:type="dcterms:W3CDTF">2019-05-07T18:43:19Z</dcterms:created>
  <dcterms:modified xsi:type="dcterms:W3CDTF">2019-07-11T18:11:17Z</dcterms:modified>
</cp:coreProperties>
</file>