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301" r:id="rId2"/>
    <p:sldId id="258" r:id="rId3"/>
    <p:sldId id="265" r:id="rId4"/>
    <p:sldId id="304" r:id="rId5"/>
    <p:sldId id="269" r:id="rId6"/>
    <p:sldId id="292" r:id="rId7"/>
    <p:sldId id="282" r:id="rId8"/>
    <p:sldId id="305" r:id="rId9"/>
    <p:sldId id="273" r:id="rId10"/>
    <p:sldId id="281" r:id="rId11"/>
    <p:sldId id="275" r:id="rId12"/>
    <p:sldId id="286" r:id="rId13"/>
    <p:sldId id="307" r:id="rId14"/>
    <p:sldId id="309" r:id="rId15"/>
    <p:sldId id="306" r:id="rId16"/>
    <p:sldId id="300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23CB59-75AD-46E0-83EB-81A7E44221B0}" v="46" dt="2019-06-18T23:18:05.740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73968" autoAdjust="0"/>
  </p:normalViewPr>
  <p:slideViewPr>
    <p:cSldViewPr>
      <p:cViewPr varScale="1">
        <p:scale>
          <a:sx n="55" d="100"/>
          <a:sy n="55" d="100"/>
        </p:scale>
        <p:origin x="183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8F453-A701-47DB-8E9F-801D294A6DBA}" type="datetimeFigureOut">
              <a:rPr lang="pt-BR" smtClean="0"/>
              <a:t>19/07/2019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73502-548A-4720-B4F9-BE7153334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5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Projeto de TCC, que buscou automatizar a leitura de hidrômetros, por conta de um problema pessoal.</a:t>
            </a:r>
          </a:p>
          <a:p>
            <a:r>
              <a:rPr lang="pt-BR" dirty="0"/>
              <a:t>Desta forma, foi desenvolvido o protótipo que realiza a medição de água e envia a informação adiante.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73502-548A-4720-B4F9-BE7153334DB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49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Comandos utilizados para realizar a comunicação através da rede </a:t>
            </a:r>
            <a:r>
              <a:rPr lang="pt-BR" dirty="0" err="1"/>
              <a:t>Sigfox</a:t>
            </a:r>
            <a:endParaRPr lang="pt-BR" dirty="0"/>
          </a:p>
          <a:p>
            <a:endParaRPr lang="pt-BR" dirty="0"/>
          </a:p>
          <a:p>
            <a:r>
              <a:rPr lang="pt-BR" dirty="0"/>
              <a:t>Utilização de comandos AT – Em alto nível, pode-se imaginar como um terminal, onde os comandos são enviados, executados, e retorna-se o resultado deles.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73502-548A-4720-B4F9-BE7153334DB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66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Alcance menor do que o </a:t>
            </a:r>
            <a:r>
              <a:rPr lang="pt-BR" dirty="0" err="1"/>
              <a:t>Sigfox</a:t>
            </a:r>
            <a:r>
              <a:rPr lang="pt-BR" dirty="0"/>
              <a:t>, em compensação, pode transmitir uma quantidade maior de dados, em uma taxa de transmissão maior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73502-548A-4720-B4F9-BE7153334DB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272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Alcance muito menor, mas compensa por permitir outras topologias de rede (árvore e </a:t>
            </a:r>
            <a:r>
              <a:rPr lang="pt-BR" dirty="0" err="1"/>
              <a:t>mesh</a:t>
            </a:r>
            <a:r>
              <a:rPr lang="pt-BR" dirty="0"/>
              <a:t>), que permitem que dispositivos comuniquem entre si, pois agem como roteadores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73502-548A-4720-B4F9-BE7153334DB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476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Novamente, apresentar as tecnologias que foram utilizadas</a:t>
            </a:r>
          </a:p>
          <a:p>
            <a:endParaRPr lang="pt-BR" dirty="0"/>
          </a:p>
          <a:p>
            <a:r>
              <a:rPr lang="pt-BR" dirty="0"/>
              <a:t>Imaginar processos manuais que podem ser resolvidos com o auxílio de protótipos que consigam realizar o mesmo processo, de modo a tornar a vida das pessoas mais cômoda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73502-548A-4720-B4F9-BE7153334DB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806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Esquema elétrico do protótipo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73502-548A-4720-B4F9-BE7153334DB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62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73502-548A-4720-B4F9-BE7153334DB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67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Explicar o que é um Arduino</a:t>
            </a:r>
            <a:r>
              <a:rPr lang="pt-BR" baseline="0" dirty="0"/>
              <a:t> (placa que permite a utilização de sensores e atuadores para a programação)</a:t>
            </a:r>
          </a:p>
          <a:p>
            <a:endParaRPr lang="pt-BR" baseline="0" dirty="0"/>
          </a:p>
          <a:p>
            <a:r>
              <a:rPr lang="pt-BR" baseline="0" dirty="0"/>
              <a:t>Existe a possibilidade de programar nele em até 4 linguagens diferentes.</a:t>
            </a:r>
          </a:p>
          <a:p>
            <a:r>
              <a:rPr lang="pt-BR" baseline="0" dirty="0"/>
              <a:t>C -&gt; “Plug </a:t>
            </a:r>
            <a:r>
              <a:rPr lang="pt-BR" baseline="0" dirty="0" err="1"/>
              <a:t>and</a:t>
            </a:r>
            <a:r>
              <a:rPr lang="pt-BR" baseline="0" dirty="0"/>
              <a:t> play”</a:t>
            </a:r>
          </a:p>
          <a:p>
            <a:r>
              <a:rPr lang="pt-BR" baseline="0" dirty="0"/>
              <a:t>BASIC -&gt; Menos recomendado</a:t>
            </a:r>
          </a:p>
          <a:p>
            <a:r>
              <a:rPr lang="pt-BR" baseline="0" dirty="0"/>
              <a:t>Lua e </a:t>
            </a:r>
            <a:r>
              <a:rPr lang="pt-BR" baseline="0" dirty="0" err="1"/>
              <a:t>Micropython</a:t>
            </a:r>
            <a:r>
              <a:rPr lang="pt-BR" baseline="0" dirty="0"/>
              <a:t> -&gt; É necessário instalar firmware sobre o módulo, para depois utilizar a ferramenta </a:t>
            </a:r>
            <a:r>
              <a:rPr lang="pt-BR" baseline="0" dirty="0" err="1"/>
              <a:t>ESPlorer</a:t>
            </a:r>
            <a:r>
              <a:rPr lang="pt-BR" baseline="0" dirty="0"/>
              <a:t>, que permite a programação nessas linguagens</a:t>
            </a:r>
          </a:p>
          <a:p>
            <a:endParaRPr lang="pt-BR" baseline="0" dirty="0"/>
          </a:p>
          <a:p>
            <a:r>
              <a:rPr lang="pt-BR" baseline="0" dirty="0"/>
              <a:t>Tem apenas saídas 3.3V, algo não muito ideal para quem for trabalhar com muitos sensores, pois em geral, eles trabalham com 5 V na média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73502-548A-4720-B4F9-BE7153334DB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986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Fluxo de água incide sobre o sensor, onde é realizado a rotação da parte móvel e quando o ímã “encosta” com o circuito de efeito Hall, gera-se um pulso digital (geralmente configura-se uma interrupção), pois é algo “inesperado”.</a:t>
            </a:r>
          </a:p>
          <a:p>
            <a:r>
              <a:rPr lang="pt-BR" dirty="0"/>
              <a:t>Através da quantidade de pulsos, estima-se um valor de quanto de fluido passou por ele.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73502-548A-4720-B4F9-BE7153334DB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185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Utilização de diafragma, onde ele se expande, gerando sinais analógicos para o módulo principal.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73502-548A-4720-B4F9-BE7153334DB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791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Empresa que desenvolve redes sem fio</a:t>
            </a:r>
          </a:p>
          <a:p>
            <a:r>
              <a:rPr lang="pt-BR" dirty="0"/>
              <a:t>Explicar sobre o funcionamento de LPWAN (baixa frequência, longo alcance)</a:t>
            </a:r>
          </a:p>
          <a:p>
            <a:endParaRPr lang="pt-BR" dirty="0"/>
          </a:p>
          <a:p>
            <a:r>
              <a:rPr lang="pt-BR" dirty="0"/>
              <a:t>Acesso aleatório ao canal -&gt; Qualidade, envio de réplicas</a:t>
            </a:r>
          </a:p>
          <a:p>
            <a:r>
              <a:rPr lang="pt-BR" dirty="0"/>
              <a:t>Recepção cooperativa -&gt; Dispositivo não fica vinculado a uma estação base</a:t>
            </a:r>
          </a:p>
          <a:p>
            <a:r>
              <a:rPr lang="pt-BR" dirty="0"/>
              <a:t>Mensagem pequena -&gt; Autonomia de bateria e custo dos dispositivos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73502-548A-4720-B4F9-BE7153334DB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984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Camadas da rede </a:t>
            </a:r>
            <a:r>
              <a:rPr lang="pt-BR" dirty="0" err="1"/>
              <a:t>Sigfox</a:t>
            </a:r>
            <a:endParaRPr lang="pt-BR" dirty="0"/>
          </a:p>
          <a:p>
            <a:r>
              <a:rPr lang="pt-BR" dirty="0"/>
              <a:t>Network </a:t>
            </a:r>
            <a:r>
              <a:rPr lang="pt-BR" dirty="0" err="1"/>
              <a:t>Equipments</a:t>
            </a:r>
            <a:r>
              <a:rPr lang="pt-BR" dirty="0"/>
              <a:t> -&gt; Dispositivos e estações base</a:t>
            </a:r>
          </a:p>
          <a:p>
            <a:r>
              <a:rPr lang="pt-BR" dirty="0" err="1"/>
              <a:t>Support</a:t>
            </a:r>
            <a:r>
              <a:rPr lang="pt-BR" dirty="0"/>
              <a:t> Systems -&gt; Armazenamento e gerenciamento das informações recebidas pelas estações base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73502-548A-4720-B4F9-BE7153334DB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526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Área de cobertura da rede em Blumenau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73502-548A-4720-B4F9-BE7153334DB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84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1E00-8267-4604-A477-06D690F383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41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D6D9-064D-480F-AE44-1D22C9D85F9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54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D6D9-064D-480F-AE44-1D22C9D85F9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446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D6D9-064D-480F-AE44-1D22C9D85F9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512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D6D9-064D-480F-AE44-1D22C9D85F9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388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D6D9-064D-480F-AE44-1D22C9D85F9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490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D6D9-064D-480F-AE44-1D22C9D85F9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614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B2E-7B09-42BA-B78A-718198AF40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046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1635-D202-4D10-8FA9-DA258B96F6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11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E297-6CBE-4718-A55E-559A2615A1B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25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A142-61B5-4E3D-90E3-37CCCA5B82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52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EF70-771F-4125-BD92-2CF85D34D2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23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5F65-09CC-47BE-B43C-09A283D2E9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62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16F-EB17-4252-8A8C-611AED72FB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43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38E0-A9D7-4867-995F-585EB8957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92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3198-B843-4265-ABF0-65946D3BF37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22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79FC-8726-479C-A2CE-57C987F549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57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5D6D9-064D-480F-AE44-1D22C9D85F9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225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SMART WATER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Tecnologias IoT para automação de processos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Sigfox (2/3)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6" y="1628800"/>
            <a:ext cx="8758336" cy="4093468"/>
          </a:xfrm>
        </p:spPr>
      </p:pic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xmlns="" id="{33C3F239-F95F-415D-8495-25A20267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4248" y="6431235"/>
            <a:ext cx="2133600" cy="476250"/>
          </a:xfrm>
        </p:spPr>
        <p:txBody>
          <a:bodyPr/>
          <a:lstStyle/>
          <a:p>
            <a:pPr algn="r"/>
            <a:fld id="{6568E297-6CBE-4718-A55E-559A2615A1B7}" type="slidenum">
              <a:rPr lang="pt-BR" smtClean="0"/>
              <a:pPr algn="r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26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Sigfox (3/3)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5" t="23819" r="1292" b="3791"/>
          <a:stretch/>
        </p:blipFill>
        <p:spPr>
          <a:xfrm>
            <a:off x="251520" y="1412776"/>
            <a:ext cx="8686327" cy="4824536"/>
          </a:xfr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A6AE1CE2-2F1C-4A0C-BB36-B3E7F9CE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4248" y="6431235"/>
            <a:ext cx="2133600" cy="476250"/>
          </a:xfrm>
        </p:spPr>
        <p:txBody>
          <a:bodyPr/>
          <a:lstStyle/>
          <a:p>
            <a:pPr algn="r"/>
            <a:fld id="{6568E297-6CBE-4718-A55E-559A2615A1B7}" type="slidenum">
              <a:rPr lang="pt-BR" smtClean="0"/>
              <a:pPr algn="r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54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94201"/>
            <a:ext cx="8229600" cy="1143000"/>
          </a:xfrm>
        </p:spPr>
        <p:txBody>
          <a:bodyPr/>
          <a:lstStyle/>
          <a:p>
            <a:r>
              <a:rPr lang="pt-BR"/>
              <a:t>Comunicação Sigfox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2323" y="5867418"/>
            <a:ext cx="8229600" cy="4680520"/>
          </a:xfrm>
        </p:spPr>
        <p:txBody>
          <a:bodyPr>
            <a:normAutofit/>
          </a:bodyPr>
          <a:lstStyle/>
          <a:p>
            <a:r>
              <a:rPr lang="pt-BR" sz="2400"/>
              <a:t>Comandos AT</a:t>
            </a:r>
          </a:p>
          <a:p>
            <a:r>
              <a:rPr lang="pt-BR" sz="2400"/>
              <a:t>Comunicação serial</a:t>
            </a:r>
            <a:endParaRPr lang="pt-BR" sz="2400" dirty="0"/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xmlns="" id="{73153CE3-2303-4B47-9E6B-6A7CD51B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4248" y="6431235"/>
            <a:ext cx="2133600" cy="476250"/>
          </a:xfrm>
        </p:spPr>
        <p:txBody>
          <a:bodyPr/>
          <a:lstStyle/>
          <a:p>
            <a:pPr algn="r"/>
            <a:fld id="{6568E297-6CBE-4718-A55E-559A2615A1B7}" type="slidenum">
              <a:rPr lang="pt-BR" smtClean="0"/>
              <a:pPr algn="r"/>
              <a:t>12</a:t>
            </a:fld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95DDB6F6-0BEB-4C94-BFE2-440233B3CFA4}"/>
              </a:ext>
            </a:extLst>
          </p:cNvPr>
          <p:cNvSpPr/>
          <p:nvPr/>
        </p:nvSpPr>
        <p:spPr>
          <a:xfrm>
            <a:off x="2074814" y="1484784"/>
            <a:ext cx="2088232" cy="11089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Testar comunicação</a:t>
            </a:r>
          </a:p>
          <a:p>
            <a:pPr algn="ctr"/>
            <a:r>
              <a:rPr lang="pt-BR" dirty="0"/>
              <a:t>(AT)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75692C28-F9EA-4145-9F71-72DAE337D0E0}"/>
              </a:ext>
            </a:extLst>
          </p:cNvPr>
          <p:cNvSpPr txBox="1"/>
          <p:nvPr/>
        </p:nvSpPr>
        <p:spPr>
          <a:xfrm>
            <a:off x="467544" y="185220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INÍCIO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2181DC7D-E17A-45A0-B134-88F5DA54A333}"/>
              </a:ext>
            </a:extLst>
          </p:cNvPr>
          <p:cNvSpPr txBox="1"/>
          <p:nvPr/>
        </p:nvSpPr>
        <p:spPr>
          <a:xfrm>
            <a:off x="621431" y="493006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FIM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xmlns="" id="{ED5482FC-315C-46DE-BBA7-B2FB77501179}"/>
              </a:ext>
            </a:extLst>
          </p:cNvPr>
          <p:cNvCxnSpPr>
            <a:stCxn id="6" idx="3"/>
          </p:cNvCxnSpPr>
          <p:nvPr/>
        </p:nvCxnSpPr>
        <p:spPr>
          <a:xfrm flipV="1">
            <a:off x="1357531" y="2033863"/>
            <a:ext cx="694189" cy="3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00B26C9F-479F-4381-B593-9FC717A23876}"/>
              </a:ext>
            </a:extLst>
          </p:cNvPr>
          <p:cNvSpPr/>
          <p:nvPr/>
        </p:nvSpPr>
        <p:spPr>
          <a:xfrm>
            <a:off x="1872618" y="2880899"/>
            <a:ext cx="1897764" cy="11089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Reiniciar o canal</a:t>
            </a:r>
          </a:p>
          <a:p>
            <a:pPr algn="ctr"/>
            <a:r>
              <a:rPr lang="pt-BR" dirty="0"/>
              <a:t>(AT$RC)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E8FE12E4-AB0D-42C5-A942-530E64C2E512}"/>
              </a:ext>
            </a:extLst>
          </p:cNvPr>
          <p:cNvSpPr/>
          <p:nvPr/>
        </p:nvSpPr>
        <p:spPr>
          <a:xfrm>
            <a:off x="1777384" y="4564128"/>
            <a:ext cx="2088232" cy="11089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Enviar a mensagem</a:t>
            </a:r>
          </a:p>
          <a:p>
            <a:pPr algn="ctr"/>
            <a:r>
              <a:rPr lang="pt-BR" dirty="0"/>
              <a:t>(AT$SF)</a:t>
            </a:r>
          </a:p>
        </p:txBody>
      </p:sp>
      <p:cxnSp>
        <p:nvCxnSpPr>
          <p:cNvPr id="11" name="Conector de seta reta 14">
            <a:extLst>
              <a:ext uri="{FF2B5EF4-FFF2-40B4-BE49-F238E27FC236}">
                <a16:creationId xmlns:a16="http://schemas.microsoft.com/office/drawing/2014/main" xmlns="" id="{780EB7B4-4D31-4E92-8FD8-77A94D3861E1}"/>
              </a:ext>
            </a:extLst>
          </p:cNvPr>
          <p:cNvCxnSpPr>
            <a:stCxn id="10" idx="1"/>
            <a:endCxn id="7" idx="3"/>
          </p:cNvCxnSpPr>
          <p:nvPr/>
        </p:nvCxnSpPr>
        <p:spPr>
          <a:xfrm flipH="1" flipV="1">
            <a:off x="1203642" y="5114732"/>
            <a:ext cx="573742" cy="3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osango 11">
            <a:extLst>
              <a:ext uri="{FF2B5EF4-FFF2-40B4-BE49-F238E27FC236}">
                <a16:creationId xmlns:a16="http://schemas.microsoft.com/office/drawing/2014/main" xmlns="" id="{90A03252-0AD4-44A2-94B8-F0A6E9F80A6D}"/>
              </a:ext>
            </a:extLst>
          </p:cNvPr>
          <p:cNvSpPr/>
          <p:nvPr/>
        </p:nvSpPr>
        <p:spPr>
          <a:xfrm>
            <a:off x="4719264" y="2500831"/>
            <a:ext cx="4019329" cy="1875378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Precisa reconfigurar o canal de comunicação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(AT$GI?)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E240E84A-A0F3-4BA8-8E4A-819172343552}"/>
              </a:ext>
            </a:extLst>
          </p:cNvPr>
          <p:cNvSpPr txBox="1"/>
          <p:nvPr/>
        </p:nvSpPr>
        <p:spPr>
          <a:xfrm>
            <a:off x="3953717" y="306601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5337EAC0-B2CD-4191-B691-B52B33D518AF}"/>
              </a:ext>
            </a:extLst>
          </p:cNvPr>
          <p:cNvSpPr txBox="1"/>
          <p:nvPr/>
        </p:nvSpPr>
        <p:spPr>
          <a:xfrm>
            <a:off x="5445987" y="47454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xmlns="" id="{3F5369BE-4B4F-4599-8B30-15879ADA3CA6}"/>
              </a:ext>
            </a:extLst>
          </p:cNvPr>
          <p:cNvCxnSpPr>
            <a:stCxn id="12" idx="2"/>
          </p:cNvCxnSpPr>
          <p:nvPr/>
        </p:nvCxnSpPr>
        <p:spPr>
          <a:xfrm>
            <a:off x="6728929" y="4376209"/>
            <a:ext cx="0" cy="741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54">
            <a:extLst>
              <a:ext uri="{FF2B5EF4-FFF2-40B4-BE49-F238E27FC236}">
                <a16:creationId xmlns:a16="http://schemas.microsoft.com/office/drawing/2014/main" xmlns="" id="{0FD99FEB-CBC2-425E-9EF5-55C35565E4DF}"/>
              </a:ext>
            </a:extLst>
          </p:cNvPr>
          <p:cNvCxnSpPr>
            <a:endCxn id="10" idx="3"/>
          </p:cNvCxnSpPr>
          <p:nvPr/>
        </p:nvCxnSpPr>
        <p:spPr>
          <a:xfrm flipH="1">
            <a:off x="3865616" y="5114732"/>
            <a:ext cx="2863313" cy="3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xmlns="" id="{3B55D97C-426D-4640-B4AA-444193B3C7DF}"/>
              </a:ext>
            </a:extLst>
          </p:cNvPr>
          <p:cNvCxnSpPr>
            <a:stCxn id="5" idx="3"/>
          </p:cNvCxnSpPr>
          <p:nvPr/>
        </p:nvCxnSpPr>
        <p:spPr>
          <a:xfrm flipV="1">
            <a:off x="4163046" y="2033863"/>
            <a:ext cx="2565883" cy="5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61">
            <a:extLst>
              <a:ext uri="{FF2B5EF4-FFF2-40B4-BE49-F238E27FC236}">
                <a16:creationId xmlns:a16="http://schemas.microsoft.com/office/drawing/2014/main" xmlns="" id="{D076D72F-1541-49BC-8B05-494E3684A8A9}"/>
              </a:ext>
            </a:extLst>
          </p:cNvPr>
          <p:cNvCxnSpPr>
            <a:endCxn id="12" idx="0"/>
          </p:cNvCxnSpPr>
          <p:nvPr/>
        </p:nvCxnSpPr>
        <p:spPr>
          <a:xfrm>
            <a:off x="6728929" y="2037033"/>
            <a:ext cx="0" cy="463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69">
            <a:extLst>
              <a:ext uri="{FF2B5EF4-FFF2-40B4-BE49-F238E27FC236}">
                <a16:creationId xmlns:a16="http://schemas.microsoft.com/office/drawing/2014/main" xmlns="" id="{A67EE24A-9EBF-47DB-B134-53BC245C68F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821500" y="3989800"/>
            <a:ext cx="0" cy="57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78">
            <a:extLst>
              <a:ext uri="{FF2B5EF4-FFF2-40B4-BE49-F238E27FC236}">
                <a16:creationId xmlns:a16="http://schemas.microsoft.com/office/drawing/2014/main" xmlns="" id="{2A35F7E6-CF5D-4158-AD11-96904A8478E2}"/>
              </a:ext>
            </a:extLst>
          </p:cNvPr>
          <p:cNvCxnSpPr>
            <a:stCxn id="12" idx="1"/>
            <a:endCxn id="9" idx="3"/>
          </p:cNvCxnSpPr>
          <p:nvPr/>
        </p:nvCxnSpPr>
        <p:spPr>
          <a:xfrm flipH="1" flipV="1">
            <a:off x="3770382" y="3435350"/>
            <a:ext cx="948882" cy="3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05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ECF2DD-BD16-4EE0-B304-9743792A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Alternativas ao Sigfox</a:t>
            </a:r>
            <a:endParaRPr lang="pt-BR" dirty="0"/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xmlns="" id="{A414C4D0-146F-4260-A93B-23981E22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4248" y="6431235"/>
            <a:ext cx="2133600" cy="476250"/>
          </a:xfrm>
        </p:spPr>
        <p:txBody>
          <a:bodyPr/>
          <a:lstStyle/>
          <a:p>
            <a:pPr algn="r"/>
            <a:fld id="{6568E297-6CBE-4718-A55E-559A2615A1B7}" type="slidenum">
              <a:rPr lang="pt-BR" smtClean="0"/>
              <a:pPr algn="r"/>
              <a:t>13</a:t>
            </a:fld>
            <a:endParaRPr lang="pt-BR" dirty="0"/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xmlns="" id="{4ABF3BE2-916A-478B-A895-751FCD426C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365954"/>
              </p:ext>
            </p:extLst>
          </p:nvPr>
        </p:nvGraphicFramePr>
        <p:xfrm>
          <a:off x="484710" y="1393420"/>
          <a:ext cx="7831706" cy="47341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63154">
                  <a:extLst>
                    <a:ext uri="{9D8B030D-6E8A-4147-A177-3AD203B41FA5}">
                      <a16:colId xmlns:a16="http://schemas.microsoft.com/office/drawing/2014/main" xmlns="" val="485519203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xmlns="" val="873272445"/>
                    </a:ext>
                  </a:extLst>
                </a:gridCol>
              </a:tblGrid>
              <a:tr h="423264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LoRaWAN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148146"/>
                  </a:ext>
                </a:extLst>
              </a:tr>
              <a:tr h="42326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Proprietário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LoRa</a:t>
                      </a:r>
                      <a:r>
                        <a:rPr lang="pt-BR" dirty="0"/>
                        <a:t> Alliance/</a:t>
                      </a:r>
                      <a:r>
                        <a:rPr lang="pt-BR" dirty="0" err="1"/>
                        <a:t>Semtech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1397354"/>
                  </a:ext>
                </a:extLst>
              </a:tr>
              <a:tr h="423264"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Cobertura geográfica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Precisa de gateway que pode ser adquirido por usuário ou propriedade de fornecedores de serviço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1605155"/>
                  </a:ext>
                </a:extLst>
              </a:tr>
              <a:tr h="42326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– 5 km (cidade)</a:t>
                      </a:r>
                    </a:p>
                    <a:p>
                      <a:pPr algn="ctr"/>
                      <a:r>
                        <a:rPr lang="pt-BR" dirty="0"/>
                        <a:t>15 km (campo aberto)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0692741"/>
                  </a:ext>
                </a:extLst>
              </a:tr>
              <a:tr h="42326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Número máx. de nós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Depende da configuração da rede, pode chegar a 4 milhões de dispositivos por nó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8767837"/>
                  </a:ext>
                </a:extLst>
              </a:tr>
              <a:tr h="42326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Tamanho máx. </a:t>
                      </a:r>
                      <a:r>
                        <a:rPr lang="pt-BR" dirty="0" err="1"/>
                        <a:t>payload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222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5393156"/>
                  </a:ext>
                </a:extLst>
              </a:tr>
              <a:tr h="42326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Frequência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433, 863-870 MHz (Europa) 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4123046"/>
                  </a:ext>
                </a:extLst>
              </a:tr>
              <a:tr h="423264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Baudrate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0.3 – 50 </a:t>
                      </a:r>
                      <a:r>
                        <a:rPr lang="pt-BR" dirty="0" err="1"/>
                        <a:t>kbps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8996430"/>
                  </a:ext>
                </a:extLst>
              </a:tr>
              <a:tr h="42326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Estrela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233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57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ECF2DD-BD16-4EE0-B304-9743792A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Alternativas ao Sigfox</a:t>
            </a:r>
            <a:endParaRPr lang="pt-BR" dirty="0"/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xmlns="" id="{A414C4D0-146F-4260-A93B-23981E22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4248" y="6431235"/>
            <a:ext cx="2133600" cy="476250"/>
          </a:xfrm>
        </p:spPr>
        <p:txBody>
          <a:bodyPr/>
          <a:lstStyle/>
          <a:p>
            <a:pPr algn="r"/>
            <a:fld id="{6568E297-6CBE-4718-A55E-559A2615A1B7}" type="slidenum">
              <a:rPr lang="pt-BR" smtClean="0"/>
              <a:pPr algn="r"/>
              <a:t>14</a:t>
            </a:fld>
            <a:endParaRPr lang="pt-BR" dirty="0"/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xmlns="" id="{4ABF3BE2-916A-478B-A895-751FCD426C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27314"/>
              </p:ext>
            </p:extLst>
          </p:nvPr>
        </p:nvGraphicFramePr>
        <p:xfrm>
          <a:off x="484710" y="1393420"/>
          <a:ext cx="7831706" cy="42430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63154">
                  <a:extLst>
                    <a:ext uri="{9D8B030D-6E8A-4147-A177-3AD203B41FA5}">
                      <a16:colId xmlns:a16="http://schemas.microsoft.com/office/drawing/2014/main" xmlns="" val="485519203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xmlns="" val="873272445"/>
                    </a:ext>
                  </a:extLst>
                </a:gridCol>
              </a:tblGrid>
              <a:tr h="423264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NB-</a:t>
                      </a:r>
                      <a:r>
                        <a:rPr lang="pt-BR" dirty="0" err="1"/>
                        <a:t>IoT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148146"/>
                  </a:ext>
                </a:extLst>
              </a:tr>
              <a:tr h="42326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Proprietário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ZigBee</a:t>
                      </a:r>
                      <a:r>
                        <a:rPr lang="pt-BR" dirty="0"/>
                        <a:t> Alliance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1397354"/>
                  </a:ext>
                </a:extLst>
              </a:tr>
              <a:tr h="423264"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Cobertura geográfica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Integração com WiFi e GSM. Basta existir cobertura destas redes.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1605155"/>
                  </a:ext>
                </a:extLst>
              </a:tr>
              <a:tr h="42326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 – 15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0692741"/>
                  </a:ext>
                </a:extLst>
              </a:tr>
              <a:tr h="42326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Número máx. de nós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Máximo de 65535 mas depende do tipo de rede definido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8767837"/>
                  </a:ext>
                </a:extLst>
              </a:tr>
              <a:tr h="42326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Tamanho máx. </a:t>
                      </a:r>
                      <a:r>
                        <a:rPr lang="pt-BR" dirty="0" err="1"/>
                        <a:t>payload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Máximo de 104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5393156"/>
                  </a:ext>
                </a:extLst>
              </a:tr>
              <a:tr h="42326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Frequência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868 MHz (Europa) 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4123046"/>
                  </a:ext>
                </a:extLst>
              </a:tr>
              <a:tr h="423264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Baudrate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 – 250 </a:t>
                      </a:r>
                      <a:r>
                        <a:rPr lang="pt-BR" dirty="0" err="1"/>
                        <a:t>kbps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8996430"/>
                  </a:ext>
                </a:extLst>
              </a:tr>
              <a:tr h="42326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Estrela, árvore, </a:t>
                      </a:r>
                      <a:r>
                        <a:rPr lang="pt-BR" dirty="0" err="1"/>
                        <a:t>mesh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233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Discussões e 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4710" y="1628801"/>
            <a:ext cx="7255642" cy="4619606"/>
          </a:xfrm>
        </p:spPr>
        <p:txBody>
          <a:bodyPr>
            <a:normAutofit/>
          </a:bodyPr>
          <a:lstStyle/>
          <a:p>
            <a:r>
              <a:rPr lang="pt-BR" sz="3200" dirty="0" err="1"/>
              <a:t>NodeMCU</a:t>
            </a:r>
            <a:r>
              <a:rPr lang="pt-BR" sz="3200" dirty="0"/>
              <a:t>, </a:t>
            </a:r>
            <a:r>
              <a:rPr lang="pt-BR" sz="3200" dirty="0" err="1"/>
              <a:t>Sigfox</a:t>
            </a:r>
            <a:r>
              <a:rPr lang="pt-BR" sz="3200" dirty="0"/>
              <a:t>, JWT, ...</a:t>
            </a:r>
          </a:p>
          <a:p>
            <a:endParaRPr lang="pt-BR" sz="3200" dirty="0"/>
          </a:p>
          <a:p>
            <a:r>
              <a:rPr lang="pt-BR" sz="3200" dirty="0"/>
              <a:t>Automação de processos manuais</a:t>
            </a:r>
          </a:p>
          <a:p>
            <a:pPr lvl="1"/>
            <a:r>
              <a:rPr lang="pt-BR" sz="2800" dirty="0"/>
              <a:t>Leitura de hidrômetros</a:t>
            </a:r>
          </a:p>
          <a:p>
            <a:pPr lvl="1"/>
            <a:r>
              <a:rPr lang="pt-BR" sz="2800" dirty="0"/>
              <a:t>Sistema de irrigação de hortas</a:t>
            </a:r>
          </a:p>
          <a:p>
            <a:pPr lvl="1"/>
            <a:r>
              <a:rPr lang="pt-BR" sz="2800" dirty="0"/>
              <a:t>Lista de chamada</a:t>
            </a:r>
          </a:p>
          <a:p>
            <a:pPr lvl="1"/>
            <a:r>
              <a:rPr lang="pt-BR" sz="2800" dirty="0"/>
              <a:t>Semáforos inteligentes</a:t>
            </a:r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xmlns="" id="{155C899A-D060-4532-92B4-60B622EF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4248" y="6431235"/>
            <a:ext cx="2133600" cy="476250"/>
          </a:xfrm>
        </p:spPr>
        <p:txBody>
          <a:bodyPr/>
          <a:lstStyle/>
          <a:p>
            <a:pPr algn="r"/>
            <a:r>
              <a:rPr lang="pt-B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8084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316835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7200" b="1" dirty="0"/>
              <a:t>Obrigado!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295636" y="4365104"/>
            <a:ext cx="6552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Matheus Eduardo </a:t>
            </a:r>
            <a:r>
              <a:rPr lang="pt-BR" sz="2800" dirty="0" err="1"/>
              <a:t>Hoeltgebaum</a:t>
            </a:r>
            <a:r>
              <a:rPr lang="pt-BR" sz="2800" dirty="0"/>
              <a:t> Pereira</a:t>
            </a:r>
          </a:p>
          <a:p>
            <a:pPr algn="ctr"/>
            <a:r>
              <a:rPr lang="pt-BR" sz="2800" dirty="0"/>
              <a:t>pereiramateduardo@gmail.com</a:t>
            </a:r>
          </a:p>
        </p:txBody>
      </p:sp>
    </p:spTree>
    <p:extLst>
      <p:ext uri="{BB962C8B-B14F-4D97-AF65-F5344CB8AC3E}">
        <p14:creationId xmlns:p14="http://schemas.microsoft.com/office/powerpoint/2010/main" val="16066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5853"/>
            <a:ext cx="8229600" cy="1143000"/>
          </a:xfrm>
        </p:spPr>
        <p:txBody>
          <a:bodyPr/>
          <a:lstStyle/>
          <a:p>
            <a:r>
              <a:rPr lang="pt-BR"/>
              <a:t>O que é?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4288" y="1268759"/>
            <a:ext cx="8483560" cy="129331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/>
              <a:t>Protótipo para monitoramento do consumo de água</a:t>
            </a:r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xmlns="" id="{6E5F8857-3CAA-4E28-9D60-58B431A4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4248" y="6431235"/>
            <a:ext cx="2133600" cy="476250"/>
          </a:xfrm>
        </p:spPr>
        <p:txBody>
          <a:bodyPr/>
          <a:lstStyle/>
          <a:p>
            <a:pPr algn="r"/>
            <a:fld id="{6568E297-6CBE-4718-A55E-559A2615A1B7}" type="slidenum">
              <a:rPr lang="pt-BR" smtClean="0"/>
              <a:pPr algn="r"/>
              <a:t>2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216" y="2564904"/>
            <a:ext cx="1453978" cy="109048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27"/>
          <a:stretch/>
        </p:blipFill>
        <p:spPr>
          <a:xfrm>
            <a:off x="716576" y="5200937"/>
            <a:ext cx="2064873" cy="112477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CaixaDeTexto 6"/>
          <p:cNvSpPr txBox="1"/>
          <p:nvPr/>
        </p:nvSpPr>
        <p:spPr>
          <a:xfrm>
            <a:off x="454288" y="3527149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INÍCIO</a:t>
            </a:r>
          </a:p>
        </p:txBody>
      </p:sp>
      <p:sp>
        <p:nvSpPr>
          <p:cNvPr id="8" name="Retângulo 7"/>
          <p:cNvSpPr/>
          <p:nvPr/>
        </p:nvSpPr>
        <p:spPr>
          <a:xfrm>
            <a:off x="1962127" y="3157365"/>
            <a:ext cx="2088232" cy="11089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Distribuição de água potável por parte das companhias</a:t>
            </a:r>
          </a:p>
        </p:txBody>
      </p:sp>
      <p:cxnSp>
        <p:nvCxnSpPr>
          <p:cNvPr id="9" name="Conector de seta reta 8"/>
          <p:cNvCxnSpPr>
            <a:stCxn id="7" idx="3"/>
            <a:endCxn id="8" idx="1"/>
          </p:cNvCxnSpPr>
          <p:nvPr/>
        </p:nvCxnSpPr>
        <p:spPr>
          <a:xfrm>
            <a:off x="1236875" y="3711815"/>
            <a:ext cx="72525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4775611" y="3254615"/>
            <a:ext cx="1944216" cy="914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Consumidores utilizam a água disponibilizada</a:t>
            </a:r>
          </a:p>
        </p:txBody>
      </p:sp>
      <p:cxnSp>
        <p:nvCxnSpPr>
          <p:cNvPr id="11" name="Conector de seta reta 10"/>
          <p:cNvCxnSpPr>
            <a:stCxn id="8" idx="3"/>
            <a:endCxn id="10" idx="1"/>
          </p:cNvCxnSpPr>
          <p:nvPr/>
        </p:nvCxnSpPr>
        <p:spPr>
          <a:xfrm flipV="1">
            <a:off x="4050359" y="3711815"/>
            <a:ext cx="72525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Retângulo 11"/>
          <p:cNvSpPr/>
          <p:nvPr/>
        </p:nvSpPr>
        <p:spPr>
          <a:xfrm>
            <a:off x="6719827" y="4483475"/>
            <a:ext cx="2011766" cy="10578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Hidrômetro marca a quantidade consumida</a:t>
            </a:r>
          </a:p>
        </p:txBody>
      </p:sp>
      <p:cxnSp>
        <p:nvCxnSpPr>
          <p:cNvPr id="13" name="Conector reto 12"/>
          <p:cNvCxnSpPr>
            <a:stCxn id="10" idx="3"/>
          </p:cNvCxnSpPr>
          <p:nvPr/>
        </p:nvCxnSpPr>
        <p:spPr>
          <a:xfrm>
            <a:off x="6719827" y="3711815"/>
            <a:ext cx="1062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Retângulo 13"/>
          <p:cNvSpPr/>
          <p:nvPr/>
        </p:nvSpPr>
        <p:spPr>
          <a:xfrm>
            <a:off x="3119032" y="4417113"/>
            <a:ext cx="2750959" cy="11905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Indivíduo responsável visita as residências, para coletar os dados dos hidrômetros</a:t>
            </a:r>
          </a:p>
        </p:txBody>
      </p:sp>
      <p:cxnSp>
        <p:nvCxnSpPr>
          <p:cNvPr id="15" name="Conector de seta reta 14"/>
          <p:cNvCxnSpPr>
            <a:stCxn id="12" idx="1"/>
            <a:endCxn id="14" idx="3"/>
          </p:cNvCxnSpPr>
          <p:nvPr/>
        </p:nvCxnSpPr>
        <p:spPr>
          <a:xfrm flipH="1">
            <a:off x="5869991" y="5012403"/>
            <a:ext cx="8498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054159" y="483160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FIM</a:t>
            </a:r>
          </a:p>
        </p:txBody>
      </p:sp>
      <p:cxnSp>
        <p:nvCxnSpPr>
          <p:cNvPr id="17" name="Conector de seta reta 16"/>
          <p:cNvCxnSpPr>
            <a:stCxn id="14" idx="1"/>
            <a:endCxn id="16" idx="3"/>
          </p:cNvCxnSpPr>
          <p:nvPr/>
        </p:nvCxnSpPr>
        <p:spPr>
          <a:xfrm flipH="1">
            <a:off x="1599501" y="5012404"/>
            <a:ext cx="1519531" cy="3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7782553" y="3711815"/>
            <a:ext cx="0" cy="771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Protótipo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43" b="52304"/>
          <a:stretch/>
        </p:blipFill>
        <p:spPr>
          <a:xfrm>
            <a:off x="472818" y="1520924"/>
            <a:ext cx="7895220" cy="494465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05BC403C-4811-4FF7-AEE5-34403677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4248" y="6431235"/>
            <a:ext cx="2133600" cy="476250"/>
          </a:xfrm>
        </p:spPr>
        <p:txBody>
          <a:bodyPr/>
          <a:lstStyle/>
          <a:p>
            <a:pPr algn="r"/>
            <a:fld id="{6568E297-6CBE-4718-A55E-559A2615A1B7}" type="slidenum">
              <a:rPr lang="pt-BR" smtClean="0"/>
              <a:pPr algn="r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6805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7200" b="1"/>
              <a:t>Demonstração</a:t>
            </a:r>
            <a:endParaRPr lang="pt-BR" sz="7200" b="1" dirty="0"/>
          </a:p>
        </p:txBody>
      </p:sp>
    </p:spTree>
    <p:extLst>
      <p:ext uri="{BB962C8B-B14F-4D97-AF65-F5344CB8AC3E}">
        <p14:creationId xmlns:p14="http://schemas.microsoft.com/office/powerpoint/2010/main" val="11609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4968"/>
          </a:xfrm>
        </p:spPr>
        <p:txBody>
          <a:bodyPr/>
          <a:lstStyle/>
          <a:p>
            <a:r>
              <a:rPr lang="pt-BR" dirty="0"/>
              <a:t>Arquitetura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06961"/>
            <a:ext cx="6336704" cy="557505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155C899A-D060-4532-92B4-60B622EF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4248" y="6431235"/>
            <a:ext cx="2133600" cy="476250"/>
          </a:xfrm>
        </p:spPr>
        <p:txBody>
          <a:bodyPr/>
          <a:lstStyle/>
          <a:p>
            <a:pPr algn="r"/>
            <a:fld id="{6568E297-6CBE-4718-A55E-559A2615A1B7}" type="slidenum">
              <a:rPr lang="pt-BR" smtClean="0"/>
              <a:pPr algn="r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187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NodeMCU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4832449"/>
          </a:xfrm>
        </p:spPr>
        <p:txBody>
          <a:bodyPr>
            <a:noAutofit/>
          </a:bodyPr>
          <a:lstStyle/>
          <a:p>
            <a:r>
              <a:rPr lang="pt-BR" sz="2800" dirty="0"/>
              <a:t>“</a:t>
            </a:r>
            <a:r>
              <a:rPr lang="pt-BR" sz="2800" dirty="0" err="1"/>
              <a:t>Arduino</a:t>
            </a:r>
            <a:r>
              <a:rPr lang="pt-BR" sz="2800" dirty="0"/>
              <a:t> com Wi-Fi”</a:t>
            </a:r>
          </a:p>
          <a:p>
            <a:pPr marL="0" indent="0">
              <a:buNone/>
            </a:pPr>
            <a:endParaRPr lang="pt-BR" sz="2800" dirty="0"/>
          </a:p>
          <a:p>
            <a:r>
              <a:rPr lang="pt-BR" sz="2800" dirty="0"/>
              <a:t>Programar em até 4 linguagens</a:t>
            </a:r>
          </a:p>
          <a:p>
            <a:pPr lvl="1"/>
            <a:r>
              <a:rPr lang="pt-BR" sz="2400" dirty="0"/>
              <a:t>C</a:t>
            </a:r>
          </a:p>
          <a:p>
            <a:pPr lvl="1"/>
            <a:r>
              <a:rPr lang="pt-BR" sz="2400" dirty="0"/>
              <a:t>BASIC</a:t>
            </a:r>
          </a:p>
          <a:p>
            <a:pPr lvl="1"/>
            <a:r>
              <a:rPr lang="pt-BR" sz="2400" dirty="0"/>
              <a:t>Lua</a:t>
            </a:r>
          </a:p>
          <a:p>
            <a:pPr lvl="1"/>
            <a:r>
              <a:rPr lang="pt-BR" sz="2400" dirty="0" err="1"/>
              <a:t>Micropython</a:t>
            </a:r>
            <a:endParaRPr lang="pt-BR" sz="2400" dirty="0"/>
          </a:p>
          <a:p>
            <a:endParaRPr lang="pt-BR" sz="2800" dirty="0"/>
          </a:p>
          <a:p>
            <a:r>
              <a:rPr lang="pt-BR" sz="2800" dirty="0"/>
              <a:t>Saídas 3.3V</a:t>
            </a:r>
          </a:p>
        </p:txBody>
      </p:sp>
      <p:sp>
        <p:nvSpPr>
          <p:cNvPr id="21" name="Espaço Reservado para Número de Slide 4">
            <a:extLst>
              <a:ext uri="{FF2B5EF4-FFF2-40B4-BE49-F238E27FC236}">
                <a16:creationId xmlns:a16="http://schemas.microsoft.com/office/drawing/2014/main" xmlns="" id="{155C899A-D060-4532-92B4-60B622EFEACC}"/>
              </a:ext>
            </a:extLst>
          </p:cNvPr>
          <p:cNvSpPr txBox="1">
            <a:spLocks/>
          </p:cNvSpPr>
          <p:nvPr/>
        </p:nvSpPr>
        <p:spPr bwMode="gray">
          <a:xfrm>
            <a:off x="6804248" y="643123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pt-B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1" b="0" i="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r>
              <a:rPr lang="pt-B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193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pt-BR"/>
              <a:t>Sensor de fluxo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8227049" cy="3650029"/>
          </a:xfrm>
        </p:spPr>
      </p:pic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xmlns="" id="{11CB9A72-F3B2-4871-8951-4251DFBB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4248" y="6431235"/>
            <a:ext cx="2133600" cy="476250"/>
          </a:xfrm>
        </p:spPr>
        <p:txBody>
          <a:bodyPr/>
          <a:lstStyle/>
          <a:p>
            <a:pPr algn="r"/>
            <a:fld id="{6568E297-6CBE-4718-A55E-559A2615A1B7}" type="slidenum">
              <a:rPr lang="pt-BR" smtClean="0"/>
              <a:pPr algn="r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87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Sensor de pressão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1626755"/>
            <a:ext cx="8227048" cy="4106502"/>
          </a:xfrm>
        </p:spPr>
      </p:pic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xmlns="" id="{155C899A-D060-4532-92B4-60B622EF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4248" y="6431235"/>
            <a:ext cx="2133600" cy="476250"/>
          </a:xfrm>
        </p:spPr>
        <p:txBody>
          <a:bodyPr/>
          <a:lstStyle/>
          <a:p>
            <a:pPr algn="r"/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8336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1AA34651-7637-4922-B2A4-9784052E7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555" y="3645024"/>
            <a:ext cx="4016293" cy="225696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Sigfox (1/3)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844824"/>
            <a:ext cx="8470304" cy="4104456"/>
          </a:xfrm>
        </p:spPr>
        <p:txBody>
          <a:bodyPr>
            <a:normAutofit/>
          </a:bodyPr>
          <a:lstStyle/>
          <a:p>
            <a:r>
              <a:rPr lang="pt-BR" sz="2800" dirty="0" err="1"/>
              <a:t>Low</a:t>
            </a:r>
            <a:r>
              <a:rPr lang="pt-BR" sz="2800" dirty="0"/>
              <a:t> Power </a:t>
            </a:r>
            <a:r>
              <a:rPr lang="pt-BR" sz="2800" dirty="0" err="1"/>
              <a:t>Wide</a:t>
            </a:r>
            <a:r>
              <a:rPr lang="pt-BR" sz="2800" dirty="0"/>
              <a:t> </a:t>
            </a:r>
            <a:r>
              <a:rPr lang="pt-BR" sz="2800" dirty="0" err="1"/>
              <a:t>Area</a:t>
            </a:r>
            <a:r>
              <a:rPr lang="pt-BR" sz="2800" dirty="0"/>
              <a:t> Network (LPWAN)</a:t>
            </a:r>
          </a:p>
          <a:p>
            <a:pPr>
              <a:spcBef>
                <a:spcPts val="1200"/>
              </a:spcBef>
            </a:pPr>
            <a:r>
              <a:rPr lang="pt-BR" sz="2800" dirty="0"/>
              <a:t>Princípios tecnológicos</a:t>
            </a:r>
          </a:p>
          <a:p>
            <a:pPr lvl="1"/>
            <a:r>
              <a:rPr lang="pt-BR" sz="2400" dirty="0"/>
              <a:t>Acesso aleatório ao canal</a:t>
            </a:r>
          </a:p>
          <a:p>
            <a:pPr lvl="1"/>
            <a:r>
              <a:rPr lang="pt-BR" sz="2400" dirty="0"/>
              <a:t>Recepção cooperativa</a:t>
            </a:r>
          </a:p>
          <a:p>
            <a:pPr lvl="1"/>
            <a:r>
              <a:rPr lang="pt-BR" sz="2400" dirty="0"/>
              <a:t>Mensagens pequenas</a:t>
            </a:r>
          </a:p>
          <a:p>
            <a:pPr>
              <a:spcBef>
                <a:spcPts val="1200"/>
              </a:spcBef>
            </a:pPr>
            <a:r>
              <a:rPr lang="pt-BR" sz="2800" i="1" dirty="0" err="1"/>
              <a:t>Uplinks</a:t>
            </a:r>
            <a:r>
              <a:rPr lang="pt-BR" sz="2800" dirty="0"/>
              <a:t> e </a:t>
            </a:r>
            <a:r>
              <a:rPr lang="pt-BR" sz="2800" i="1" dirty="0" err="1"/>
              <a:t>Downlinks</a:t>
            </a:r>
            <a:endParaRPr lang="pt-BR" sz="2800" i="1" dirty="0"/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xmlns="" id="{FFD4CCD3-4280-4B72-B471-6D84DC04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4248" y="6431235"/>
            <a:ext cx="2133600" cy="476250"/>
          </a:xfrm>
        </p:spPr>
        <p:txBody>
          <a:bodyPr/>
          <a:lstStyle/>
          <a:p>
            <a:pPr algn="r"/>
            <a:fld id="{6568E297-6CBE-4718-A55E-559A2615A1B7}" type="slidenum">
              <a:rPr lang="pt-BR" smtClean="0"/>
              <a:pPr algn="r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155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4435</TotalTime>
  <Words>780</Words>
  <Application>Microsoft Office PowerPoint</Application>
  <PresentationFormat>Apresentação na tela (4:3)</PresentationFormat>
  <Paragraphs>155</Paragraphs>
  <Slides>16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Íon</vt:lpstr>
      <vt:lpstr>SMART WATER</vt:lpstr>
      <vt:lpstr>O que é?</vt:lpstr>
      <vt:lpstr>Protótipo</vt:lpstr>
      <vt:lpstr>Apresentação do PowerPoint</vt:lpstr>
      <vt:lpstr>Arquitetura</vt:lpstr>
      <vt:lpstr>NodeMCU</vt:lpstr>
      <vt:lpstr>Sensor de fluxo</vt:lpstr>
      <vt:lpstr>Sensor de pressão</vt:lpstr>
      <vt:lpstr>Sigfox (1/3)</vt:lpstr>
      <vt:lpstr>Sigfox (2/3)</vt:lpstr>
      <vt:lpstr>Sigfox (3/3)</vt:lpstr>
      <vt:lpstr>Comunicação Sigfox</vt:lpstr>
      <vt:lpstr>Alternativas ao Sigfox</vt:lpstr>
      <vt:lpstr>Alternativas ao Sigfox</vt:lpstr>
      <vt:lpstr>Discussões e Conclusões</vt:lpstr>
      <vt:lpstr>Apresentação do PowerPoint</vt:lpstr>
    </vt:vector>
  </TitlesOfParts>
  <Company>FURB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Matheus Pereira</cp:lastModifiedBy>
  <cp:revision>174</cp:revision>
  <dcterms:created xsi:type="dcterms:W3CDTF">2012-05-08T00:10:24Z</dcterms:created>
  <dcterms:modified xsi:type="dcterms:W3CDTF">2019-07-19T20:44:22Z</dcterms:modified>
</cp:coreProperties>
</file>