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1" r:id="rId6"/>
    <p:sldId id="259" r:id="rId7"/>
    <p:sldId id="277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72" r:id="rId17"/>
    <p:sldId id="269" r:id="rId18"/>
    <p:sldId id="270" r:id="rId19"/>
    <p:sldId id="275" r:id="rId20"/>
    <p:sldId id="271" r:id="rId21"/>
    <p:sldId id="273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25DE-6458-49CD-B455-F956B1D1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0DBA7A-C2B3-4FB4-A11A-5318BB51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8639CD-DCE2-44AC-959D-29A05FDB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C059E-1FAF-4A25-9304-6CDDEADC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21B54-09A1-456B-837B-67ED425E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8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068ED-2726-45C7-8707-9BAB4E81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CBCD9D-FBFF-45E6-8731-71B12578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44A4C-9A7C-4193-AF98-37A2F099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B350F-86CC-4FDB-ACCA-91855284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5B76D-A261-4669-B11E-2935C650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11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4A2598-7693-4F77-BC92-6CA8D075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0A0AB3-8872-4ECF-A45E-EBFCBFF73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98B24-FDA3-41E9-AB1D-4174EB73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ACE74-1C1A-4BA7-833B-62615049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217FB-EE3D-4DC9-BE79-B35E20A1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9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6ADEC-8973-4CBE-9BAF-40845FE3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E21D4-27EB-4200-8E45-EA638932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E4A85-E838-4A92-AEE5-B67146C1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3C79E-DF54-4168-B417-18A7001F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70448-3B5F-4655-B2F6-D98A9DB6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6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0B1E2-DF46-4FD6-B595-C716AE1C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1483E-23EC-48FF-8C67-3F1B908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E0D94-F4F0-474A-B4BF-EC66B67B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5CAE3-D299-4A73-9082-6FA2AA5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BFD22-0B1F-46E6-9490-7E3283C1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A2239-DEAB-44F7-A128-A2743D0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BF6D4-4B9A-4FFC-BEAC-6F89A8E71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D17F-C60B-424E-973F-262783748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9FBFE7-54B2-4078-A619-FE5B87D1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DA9C03-120E-45D5-B0E5-6CC3B126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4F693-6801-4C80-9748-5E891400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30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00283-7F89-481D-A98E-677988F7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4149D4-E2B9-4EF4-9900-B6EBAA05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564D0B-8F73-4786-9EE6-B611B7D1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7DF9C1-DB76-46E5-B2EF-AFC87D31B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6F4BB2-DB25-4555-967D-342711932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C707E0-A530-49CF-A2EE-8D6D2CC3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BF0ADF-A9F9-4ED5-BEB5-52104FBB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697DA9-BC61-42B6-9493-1944A716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3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CF76D-C129-4A3D-B148-19D4D091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4CE68D-E2CC-4C0E-8CDD-470016B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8F2AC7-EE9D-4C1A-AED5-A4439128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83B19D-3A10-428C-BFD0-94E394EC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2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7F15C1-4B59-49F0-A3CF-64A21F2E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2004A0-42F1-4401-A25F-0C2487B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3FC163-5EBC-4C3C-B317-9EACDBE6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8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45A7-31C4-4BD3-A5D9-1525FF1A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40341-AF1F-4C15-9624-0530670F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4A2824-DBE8-48C0-8FD8-CB1AF6AC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7EA609-A4E3-42E5-B82D-209C7DA7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50C5B-070D-463A-B8DC-F213748F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BF3D4-BC94-48AF-9A11-111325A8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5EA3-B7BD-476A-87A5-C7C67B91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7F760B-6483-4B30-96A9-E68D58DFB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CCC5E0-8E31-4DFA-A05F-A9A1E0F2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64A216-5EFA-465F-8813-C0143339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2A4C7-9730-4917-8451-05E6A99E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02E68-07FC-41EC-86D0-D624F7B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2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90C863-3328-4D43-B3F5-C8E6731E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1D31F-955C-46E5-AFC2-25B837ED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AE4D4-0CF8-4E2F-B03B-7F9FB6452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FDFAC-8B5E-46A9-BB32-AB6EA09CF6BD}" type="datetimeFigureOut">
              <a:rPr lang="pt-BR" smtClean="0"/>
              <a:t>09/08/2019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EAB058-9F70-4AC5-9E94-207D48142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D3037-A0CA-46A9-8572-C5AD848C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B2BF-1245-462D-B98E-3E1D1D21B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1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JavaScript" TargetMode="External"/><Relationship Id="rId4" Type="http://schemas.openxmlformats.org/officeDocument/2006/relationships/hyperlink" Target="http://shipit.resultadosdigitais.com.br/blog/javascript-1-uma-breve-historia-da-linguage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B096F-FFD8-4313-AE90-2FF8344F3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6FBF5-2F45-4A60-A4F8-03695E29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pt-BR" sz="2000" dirty="0"/>
              <a:t>De 1995 à 2019</a:t>
            </a:r>
            <a:br>
              <a:rPr lang="pt-BR" sz="2000" dirty="0"/>
            </a:br>
            <a:r>
              <a:rPr lang="pt-BR" sz="2000" dirty="0"/>
              <a:t>Parte 1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		 Rissardi</a:t>
            </a:r>
          </a:p>
        </p:txBody>
      </p:sp>
      <p:pic>
        <p:nvPicPr>
          <p:cNvPr id="7" name="Imagem 6" descr="Uma imagem contendo equipamentos eletrônicos&#10;&#10;Descrição gerada automaticamente">
            <a:extLst>
              <a:ext uri="{FF2B5EF4-FFF2-40B4-BE49-F238E27FC236}">
                <a16:creationId xmlns:a16="http://schemas.microsoft.com/office/drawing/2014/main" id="{3C38D646-261F-49DE-BAA6-30CDB4C82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4" b="115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B5EBA427-A652-4F31-8C7B-7FE85E8CE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622" y="4854879"/>
            <a:ext cx="1732853" cy="17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1997 e 1998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F9651-494F-41A5-A7D4-20F8414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5165"/>
            <a:ext cx="10515598" cy="5051797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1997 - Normativa ECMA:  Liberdade, igualdade e fraternidade? 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r>
              <a:rPr lang="pt-BR" sz="3600" dirty="0">
                <a:solidFill>
                  <a:srgbClr val="FFFFFF"/>
                </a:solidFill>
              </a:rPr>
              <a:t>(</a:t>
            </a:r>
            <a:r>
              <a:rPr lang="pt-BR" sz="3600" dirty="0" err="1">
                <a:solidFill>
                  <a:srgbClr val="FFFFFF"/>
                </a:solidFill>
              </a:rPr>
              <a:t>sun</a:t>
            </a:r>
            <a:r>
              <a:rPr lang="pt-BR" sz="3600" dirty="0">
                <a:solidFill>
                  <a:srgbClr val="FFFFFF"/>
                </a:solidFill>
              </a:rPr>
              <a:t>) + ECMA = </a:t>
            </a:r>
            <a:r>
              <a:rPr lang="pt-BR" sz="3600" dirty="0" err="1">
                <a:solidFill>
                  <a:srgbClr val="FFFFFF"/>
                </a:solidFill>
              </a:rPr>
              <a:t>EcmaScript</a:t>
            </a:r>
            <a:endParaRPr lang="pt-BR" sz="3600" dirty="0">
              <a:solidFill>
                <a:srgbClr val="FFFFFF"/>
              </a:solidFill>
            </a:endParaRPr>
          </a:p>
          <a:p>
            <a:r>
              <a:rPr lang="pt-BR" sz="3600" dirty="0">
                <a:solidFill>
                  <a:srgbClr val="FFFFFF"/>
                </a:solidFill>
              </a:rPr>
              <a:t>1998 – Lançamento do </a:t>
            </a:r>
            <a:r>
              <a:rPr lang="pt-BR" sz="3600" dirty="0" err="1">
                <a:solidFill>
                  <a:srgbClr val="FFFFFF"/>
                </a:solidFill>
              </a:rPr>
              <a:t>ECMAScript</a:t>
            </a:r>
            <a:r>
              <a:rPr lang="pt-BR" sz="3600" dirty="0">
                <a:solidFill>
                  <a:srgbClr val="FFFFFF"/>
                </a:solidFill>
              </a:rPr>
              <a:t> 2 – Todos os navegadores deveriam dar suporte</a:t>
            </a:r>
          </a:p>
          <a:p>
            <a:r>
              <a:rPr lang="pt-BR" sz="3600" dirty="0">
                <a:solidFill>
                  <a:srgbClr val="FFFFFF"/>
                </a:solidFill>
              </a:rPr>
              <a:t>Fundação da Mozilla</a:t>
            </a:r>
          </a:p>
          <a:p>
            <a:r>
              <a:rPr lang="pt-BR" sz="3600" dirty="0">
                <a:solidFill>
                  <a:srgbClr val="FFFFFF"/>
                </a:solidFill>
              </a:rPr>
              <a:t>Desenvolvimento do conceito software livre</a:t>
            </a:r>
          </a:p>
          <a:p>
            <a:r>
              <a:rPr lang="pt-BR" sz="3600" dirty="0">
                <a:solidFill>
                  <a:srgbClr val="FFFFFF"/>
                </a:solidFill>
              </a:rPr>
              <a:t>Sem fins lucrativos</a:t>
            </a:r>
          </a:p>
          <a:p>
            <a:r>
              <a:rPr lang="pt-BR" sz="3600" dirty="0">
                <a:solidFill>
                  <a:srgbClr val="FFFFFF"/>
                </a:solidFill>
              </a:rPr>
              <a:t>Aplicar a normativa mundial(w3)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1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1999 à 2002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F9651-494F-41A5-A7D4-20F8414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5165"/>
            <a:ext cx="10515598" cy="5495925"/>
          </a:xfrm>
        </p:spPr>
        <p:txBody>
          <a:bodyPr>
            <a:normAutofit/>
          </a:bodyPr>
          <a:lstStyle/>
          <a:p>
            <a:pPr lvl="0"/>
            <a:r>
              <a:rPr lang="pt-BR" sz="3600" dirty="0">
                <a:solidFill>
                  <a:srgbClr val="FFFFFF"/>
                </a:solidFill>
              </a:rPr>
              <a:t>1999 – </a:t>
            </a:r>
            <a:r>
              <a:rPr lang="pt-BR" sz="3600" dirty="0" err="1">
                <a:solidFill>
                  <a:srgbClr val="FFFFFF"/>
                </a:solidFill>
              </a:rPr>
              <a:t>ECMAScript</a:t>
            </a:r>
            <a:r>
              <a:rPr lang="pt-BR" sz="3600" dirty="0">
                <a:solidFill>
                  <a:srgbClr val="FFFFFF"/>
                </a:solidFill>
              </a:rPr>
              <a:t> 3 é a base moderna do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endParaRPr lang="pt-BR" sz="3600" dirty="0">
              <a:solidFill>
                <a:srgbClr val="FFFFFF"/>
              </a:solidFill>
            </a:endParaRPr>
          </a:p>
          <a:p>
            <a:pPr lvl="0"/>
            <a:r>
              <a:rPr lang="pt-BR" sz="3600" dirty="0">
                <a:solidFill>
                  <a:srgbClr val="FFFFFF"/>
                </a:solidFill>
              </a:rPr>
              <a:t>Microsoft faz parte da comissão da ECMA </a:t>
            </a:r>
            <a:r>
              <a:rPr lang="pt-BR" sz="3600" dirty="0" err="1">
                <a:solidFill>
                  <a:srgbClr val="FFFFFF"/>
                </a:solidFill>
              </a:rPr>
              <a:t>international</a:t>
            </a:r>
            <a:r>
              <a:rPr lang="pt-BR" sz="3600" dirty="0">
                <a:solidFill>
                  <a:srgbClr val="FFFFFF"/>
                </a:solidFill>
              </a:rPr>
              <a:t>, mas tenta sabotar o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r>
              <a:rPr lang="pt-BR" sz="3600" dirty="0">
                <a:solidFill>
                  <a:srgbClr val="FFFFFF"/>
                </a:solidFill>
              </a:rPr>
              <a:t> sendo desligada</a:t>
            </a:r>
          </a:p>
          <a:p>
            <a:pPr lvl="0"/>
            <a:r>
              <a:rPr lang="pt-BR" sz="3600" dirty="0" err="1">
                <a:solidFill>
                  <a:srgbClr val="FFFFFF"/>
                </a:solidFill>
              </a:rPr>
              <a:t>NetScape</a:t>
            </a:r>
            <a:r>
              <a:rPr lang="pt-BR" sz="3600" dirty="0">
                <a:solidFill>
                  <a:srgbClr val="FFFFFF"/>
                </a:solidFill>
              </a:rPr>
              <a:t> comprada pela AOL </a:t>
            </a:r>
          </a:p>
          <a:p>
            <a:pPr lvl="0"/>
            <a:r>
              <a:rPr lang="pt-BR" sz="3600" dirty="0">
                <a:solidFill>
                  <a:srgbClr val="FFFFFF"/>
                </a:solidFill>
              </a:rPr>
              <a:t>2001 – Julgamento da Microsoft sobre monopólio, competição desleal e “roubo”</a:t>
            </a:r>
          </a:p>
          <a:p>
            <a:pPr lvl="0"/>
            <a:r>
              <a:rPr lang="pt-BR" sz="3600" dirty="0">
                <a:solidFill>
                  <a:srgbClr val="FFFFFF"/>
                </a:solidFill>
              </a:rPr>
              <a:t>2002 - Inicio da utilização de chamadas AJAX</a:t>
            </a:r>
          </a:p>
          <a:p>
            <a:pPr lvl="0"/>
            <a:r>
              <a:rPr lang="pt-BR" sz="3600" dirty="0">
                <a:solidFill>
                  <a:srgbClr val="FFFFFF"/>
                </a:solidFill>
              </a:rPr>
              <a:t>2002 – Lançamento do Phoenix(Firefox)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4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2002</a:t>
            </a:r>
          </a:p>
        </p:txBody>
      </p:sp>
      <p:pic>
        <p:nvPicPr>
          <p:cNvPr id="5" name="Espaço Reservado para Conteúdo 4" descr="Uma imagem contendo homem, pessoa, terno, parede&#10;&#10;Descrição gerada automaticamente">
            <a:extLst>
              <a:ext uri="{FF2B5EF4-FFF2-40B4-BE49-F238E27FC236}">
                <a16:creationId xmlns:a16="http://schemas.microsoft.com/office/drawing/2014/main" id="{CFCA1FF2-2581-45AF-B4D2-6CE3ADCA6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6" y="145451"/>
            <a:ext cx="4549309" cy="4131842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pic>
        <p:nvPicPr>
          <p:cNvPr id="9" name="Imagem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A29568F-B7CB-411C-8BC5-8AD25838A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54" y="313720"/>
            <a:ext cx="2435290" cy="2717958"/>
          </a:xfrm>
          <a:prstGeom prst="rect">
            <a:avLst/>
          </a:prstGeom>
        </p:spPr>
      </p:pic>
      <p:pic>
        <p:nvPicPr>
          <p:cNvPr id="15" name="Imagem 14" descr="Uma imagem contendo clip-art&#10;&#10;Descrição gerada automaticamente">
            <a:extLst>
              <a:ext uri="{FF2B5EF4-FFF2-40B4-BE49-F238E27FC236}">
                <a16:creationId xmlns:a16="http://schemas.microsoft.com/office/drawing/2014/main" id="{9AB147C8-D67C-4BAC-BFAB-F1FB193175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09" y="3639015"/>
            <a:ext cx="5684833" cy="1916601"/>
          </a:xfrm>
          <a:prstGeom prst="rect">
            <a:avLst/>
          </a:prstGeom>
        </p:spPr>
      </p:pic>
      <p:pic>
        <p:nvPicPr>
          <p:cNvPr id="17" name="Imagem 16" descr="Uma imagem contendo clip-art&#10;&#10;Descrição gerada automaticamente">
            <a:extLst>
              <a:ext uri="{FF2B5EF4-FFF2-40B4-BE49-F238E27FC236}">
                <a16:creationId xmlns:a16="http://schemas.microsoft.com/office/drawing/2014/main" id="{C288DD02-5951-4F65-A194-1DC66515CB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40" y="4517206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2002 à 2008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F9651-494F-41A5-A7D4-20F8414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165"/>
            <a:ext cx="10948553" cy="5378272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2002 à 2008 - Desenvolvido </a:t>
            </a:r>
            <a:r>
              <a:rPr lang="pt-BR" sz="3600" dirty="0" err="1">
                <a:solidFill>
                  <a:srgbClr val="FFFFFF"/>
                </a:solidFill>
              </a:rPr>
              <a:t>ECMAScript</a:t>
            </a:r>
            <a:r>
              <a:rPr lang="pt-BR" sz="3600" dirty="0">
                <a:solidFill>
                  <a:srgbClr val="FFFFFF"/>
                </a:solidFill>
              </a:rPr>
              <a:t> 4 porém ele foi rejeitado pela ECMA </a:t>
            </a:r>
            <a:r>
              <a:rPr lang="pt-BR" sz="3600" dirty="0" err="1">
                <a:solidFill>
                  <a:srgbClr val="FFFFFF"/>
                </a:solidFill>
              </a:rPr>
              <a:t>International</a:t>
            </a:r>
            <a:endParaRPr lang="pt-BR" sz="3600" dirty="0">
              <a:solidFill>
                <a:srgbClr val="FFFFFF"/>
              </a:solidFill>
            </a:endParaRPr>
          </a:p>
          <a:p>
            <a:r>
              <a:rPr lang="pt-BR" sz="3600" dirty="0">
                <a:solidFill>
                  <a:srgbClr val="FFFFFF"/>
                </a:solidFill>
              </a:rPr>
              <a:t>Ascenção do Mozilla Firefox</a:t>
            </a:r>
          </a:p>
          <a:p>
            <a:r>
              <a:rPr lang="pt-BR" sz="3600" dirty="0">
                <a:solidFill>
                  <a:srgbClr val="FFFFFF"/>
                </a:solidFill>
              </a:rPr>
              <a:t>2007 - Sanções à Microsoft terminam e ela volta a fazer parte da ECMA </a:t>
            </a:r>
            <a:r>
              <a:rPr lang="pt-BR" sz="3600" dirty="0" err="1">
                <a:solidFill>
                  <a:srgbClr val="FFFFFF"/>
                </a:solidFill>
              </a:rPr>
              <a:t>International</a:t>
            </a:r>
            <a:endParaRPr lang="pt-BR" sz="3600" dirty="0">
              <a:solidFill>
                <a:srgbClr val="FFFFFF"/>
              </a:solidFill>
            </a:endParaRPr>
          </a:p>
          <a:p>
            <a:r>
              <a:rPr lang="pt-BR" sz="3600" dirty="0">
                <a:solidFill>
                  <a:srgbClr val="FFFFFF"/>
                </a:solidFill>
              </a:rPr>
              <a:t>2008 Lançamento Google Chrome</a:t>
            </a:r>
          </a:p>
          <a:p>
            <a:r>
              <a:rPr lang="pt-BR" sz="3600" dirty="0">
                <a:solidFill>
                  <a:srgbClr val="FFFFFF"/>
                </a:solidFill>
              </a:rPr>
              <a:t>Guerra de compatibilidade dos navegadores</a:t>
            </a:r>
          </a:p>
          <a:p>
            <a:r>
              <a:rPr lang="pt-BR" sz="3600" dirty="0">
                <a:solidFill>
                  <a:srgbClr val="FFFFFF"/>
                </a:solidFill>
              </a:rPr>
              <a:t>Quellon com tecnologias Microsoft compatível com Internet Explorer somente</a:t>
            </a:r>
          </a:p>
          <a:p>
            <a:endParaRPr lang="pt-BR" sz="3600" dirty="0">
              <a:solidFill>
                <a:srgbClr val="FFFFFF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0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2002 em diante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AD6E51D9-53AB-4386-B99C-3C733A60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125165"/>
            <a:ext cx="9206204" cy="5224187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00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Guerra dos navegadores</a:t>
            </a:r>
          </a:p>
        </p:txBody>
      </p:sp>
      <p:pic>
        <p:nvPicPr>
          <p:cNvPr id="5" name="Espaço Reservado para Conteúdo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DDA43614-FC76-43FD-854D-5A8411669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746450"/>
            <a:ext cx="11353799" cy="5847292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Motores JS nos navegadores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7" y="852753"/>
            <a:ext cx="10834713" cy="5324210"/>
          </a:xfrm>
        </p:spPr>
        <p:txBody>
          <a:bodyPr>
            <a:normAutofit/>
          </a:bodyPr>
          <a:lstStyle/>
          <a:p>
            <a:r>
              <a:rPr lang="pt-BR" dirty="0" err="1"/>
              <a:t>JavaScript</a:t>
            </a:r>
            <a:r>
              <a:rPr lang="pt-BR" dirty="0"/>
              <a:t> é processado pelo navegador na máquina do usuário</a:t>
            </a:r>
          </a:p>
          <a:p>
            <a:r>
              <a:rPr lang="pt-BR" dirty="0"/>
              <a:t>Performance diretamente relacionada a máquina</a:t>
            </a:r>
          </a:p>
        </p:txBody>
      </p:sp>
      <p:pic>
        <p:nvPicPr>
          <p:cNvPr id="5" name="Imagem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F48166B4-27EB-47E5-A422-9F6B23E67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5" y="1931438"/>
            <a:ext cx="9522827" cy="47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8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Guerra dos browsers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289" y="56461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753"/>
            <a:ext cx="10850236" cy="5815510"/>
          </a:xfrm>
        </p:spPr>
        <p:txBody>
          <a:bodyPr>
            <a:normAutofit fontScale="85000" lnSpcReduction="20000"/>
          </a:bodyPr>
          <a:lstStyle/>
          <a:p>
            <a:r>
              <a:rPr lang="pt-BR" sz="3900" dirty="0"/>
              <a:t>2009 - Liberada ES5, compatível com o ES3 mas com diversas funcionalidades novas como:</a:t>
            </a:r>
            <a:br>
              <a:rPr lang="pt-BR" sz="3900" dirty="0"/>
            </a:br>
            <a:r>
              <a:rPr lang="pt-BR" sz="3900" dirty="0"/>
              <a:t>	- Modo estrito</a:t>
            </a:r>
            <a:br>
              <a:rPr lang="pt-BR" sz="3900" dirty="0"/>
            </a:br>
            <a:r>
              <a:rPr lang="pt-BR" sz="3900" dirty="0"/>
              <a:t>	- </a:t>
            </a:r>
            <a:r>
              <a:rPr lang="pt-BR" sz="3900" dirty="0" err="1"/>
              <a:t>getters</a:t>
            </a:r>
            <a:r>
              <a:rPr lang="pt-BR" sz="3900" dirty="0"/>
              <a:t> e </a:t>
            </a:r>
            <a:r>
              <a:rPr lang="pt-BR" sz="3900" dirty="0" err="1"/>
              <a:t>setters</a:t>
            </a:r>
            <a:br>
              <a:rPr lang="pt-BR" sz="3900" dirty="0"/>
            </a:br>
            <a:r>
              <a:rPr lang="pt-BR" sz="3900" dirty="0"/>
              <a:t>	- novos métodos </a:t>
            </a:r>
            <a:r>
              <a:rPr lang="pt-BR" sz="3900" dirty="0" err="1"/>
              <a:t>array</a:t>
            </a:r>
            <a:br>
              <a:rPr lang="pt-BR" sz="3900" dirty="0"/>
            </a:br>
            <a:r>
              <a:rPr lang="pt-BR" sz="3900" dirty="0"/>
              <a:t>	- suporte ao JSON</a:t>
            </a:r>
            <a:br>
              <a:rPr lang="pt-BR" sz="3900" dirty="0"/>
            </a:br>
            <a:r>
              <a:rPr lang="pt-BR" sz="3900" dirty="0"/>
              <a:t>	- aumento da segurança</a:t>
            </a:r>
            <a:br>
              <a:rPr lang="pt-BR" sz="3900" dirty="0"/>
            </a:br>
            <a:r>
              <a:rPr lang="pt-BR" sz="3900" dirty="0"/>
              <a:t>	- mudanças de sintaxe</a:t>
            </a:r>
            <a:br>
              <a:rPr lang="pt-BR" sz="3900" dirty="0"/>
            </a:br>
            <a:r>
              <a:rPr lang="pt-BR" sz="3900" dirty="0"/>
              <a:t>	- melhorias no tratamento de datas</a:t>
            </a:r>
            <a:br>
              <a:rPr lang="pt-BR" sz="3900" dirty="0"/>
            </a:br>
            <a:r>
              <a:rPr lang="pt-BR" sz="3900" dirty="0"/>
              <a:t>	- melhorias na orientação a objetos, controles de acesso</a:t>
            </a:r>
          </a:p>
          <a:p>
            <a:r>
              <a:rPr lang="pt-BR" sz="3900" dirty="0"/>
              <a:t>Navegadores só deram suporte em 2011</a:t>
            </a:r>
          </a:p>
          <a:p>
            <a:r>
              <a:rPr lang="pt-BR" sz="3900" dirty="0" err="1"/>
              <a:t>Jquery</a:t>
            </a:r>
            <a:r>
              <a:rPr lang="pt-BR" sz="3900" dirty="0"/>
              <a:t> cresce ainda mais e é utilizado em 75% dos 10k de sites mais acessados no mundo</a:t>
            </a:r>
          </a:p>
          <a:p>
            <a:r>
              <a:rPr lang="pt-BR" sz="3900" dirty="0"/>
              <a:t>Cultura de frameworks</a:t>
            </a:r>
            <a:br>
              <a:rPr lang="pt-BR" dirty="0"/>
            </a:br>
            <a:endParaRPr lang="pt-BR" dirty="0"/>
          </a:p>
        </p:txBody>
      </p:sp>
      <p:pic>
        <p:nvPicPr>
          <p:cNvPr id="13" name="Imagem 12" descr="Uma imagem contendo clip-art&#10;&#10;Descrição gerada automaticamente">
            <a:extLst>
              <a:ext uri="{FF2B5EF4-FFF2-40B4-BE49-F238E27FC236}">
                <a16:creationId xmlns:a16="http://schemas.microsoft.com/office/drawing/2014/main" id="{E4562D9F-6A86-402F-8CD9-81865E8BF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76" y="5585330"/>
            <a:ext cx="2390813" cy="10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Estado da Obra até agora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7" y="852753"/>
            <a:ext cx="11153826" cy="532421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Estamos em 2009</a:t>
            </a:r>
          </a:p>
          <a:p>
            <a:r>
              <a:rPr lang="pt-BR" dirty="0"/>
              <a:t>Problemas de compatibilidade entre o </a:t>
            </a:r>
            <a:r>
              <a:rPr lang="pt-BR" dirty="0" err="1"/>
              <a:t>JavaScript</a:t>
            </a:r>
            <a:r>
              <a:rPr lang="pt-BR" dirty="0"/>
              <a:t> e todos os navegadores</a:t>
            </a:r>
          </a:p>
          <a:p>
            <a:r>
              <a:rPr lang="pt-BR" dirty="0"/>
              <a:t>Primeiros </a:t>
            </a:r>
            <a:r>
              <a:rPr lang="pt-BR" dirty="0" err="1"/>
              <a:t>SmartPhones</a:t>
            </a:r>
            <a:r>
              <a:rPr lang="pt-BR" dirty="0"/>
              <a:t> chegando ao Brasil</a:t>
            </a:r>
          </a:p>
          <a:p>
            <a:r>
              <a:rPr lang="pt-BR" dirty="0"/>
              <a:t>Chuva de </a:t>
            </a:r>
            <a:r>
              <a:rPr lang="pt-BR" dirty="0" err="1"/>
              <a:t>FrameWorks</a:t>
            </a:r>
            <a:endParaRPr lang="pt-BR" dirty="0"/>
          </a:p>
          <a:p>
            <a:r>
              <a:rPr lang="pt-BR" dirty="0" err="1"/>
              <a:t>ECMAScript</a:t>
            </a:r>
            <a:r>
              <a:rPr lang="pt-BR" dirty="0"/>
              <a:t> 5 foi liberado com muitas melhorias, porém os motores dos navegadores não implementaram as novas funcionalidades</a:t>
            </a:r>
          </a:p>
          <a:p>
            <a:r>
              <a:rPr lang="pt-BR" dirty="0"/>
              <a:t>Microsoft desiste do Internet Explorer</a:t>
            </a:r>
          </a:p>
          <a:p>
            <a:r>
              <a:rPr lang="pt-BR" dirty="0"/>
              <a:t>Inicio da utilização do JSON – Padrão de dados focada em </a:t>
            </a:r>
            <a:r>
              <a:rPr lang="pt-BR" dirty="0" err="1"/>
              <a:t>JavaScript</a:t>
            </a:r>
            <a:r>
              <a:rPr lang="pt-BR" dirty="0"/>
              <a:t>, diminuição dos tamanhos dos pacotes e aumento da performance</a:t>
            </a:r>
          </a:p>
          <a:p>
            <a:r>
              <a:rPr lang="pt-BR" dirty="0"/>
              <a:t>Uso exclusivo para animações em páginas web</a:t>
            </a:r>
          </a:p>
          <a:p>
            <a:r>
              <a:rPr lang="pt-BR" dirty="0" err="1"/>
              <a:t>JavaScript</a:t>
            </a:r>
            <a:r>
              <a:rPr lang="pt-BR" dirty="0"/>
              <a:t> do Espaider até 6.0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45C6D5-0649-4C01-853A-B18C86AF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7" y="5849362"/>
            <a:ext cx="7538576" cy="5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041" y="1573377"/>
            <a:ext cx="8346702" cy="2491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pt-BR" sz="8800" dirty="0"/>
            </a:br>
            <a:r>
              <a:rPr lang="pt-BR" sz="8800" dirty="0"/>
              <a:t>FIM da parte 1</a:t>
            </a:r>
          </a:p>
        </p:txBody>
      </p:sp>
    </p:spTree>
    <p:extLst>
      <p:ext uri="{BB962C8B-B14F-4D97-AF65-F5344CB8AC3E}">
        <p14:creationId xmlns:p14="http://schemas.microsoft.com/office/powerpoint/2010/main" val="109384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799B1FC-C1BB-4547-9857-D989EEB3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91237"/>
            <a:ext cx="10515598" cy="5386526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Linguagem de programação interpretada – Processada em </a:t>
            </a:r>
            <a:r>
              <a:rPr lang="pt-BR" sz="4000" dirty="0" err="1">
                <a:solidFill>
                  <a:srgbClr val="FFFFFF"/>
                </a:solidFill>
              </a:rPr>
              <a:t>runtime</a:t>
            </a:r>
            <a:endParaRPr lang="pt-BR" sz="4000" dirty="0">
              <a:solidFill>
                <a:srgbClr val="FFFFFF"/>
              </a:solidFill>
            </a:endParaRPr>
          </a:p>
          <a:p>
            <a:r>
              <a:rPr lang="pt-BR" sz="4000" dirty="0">
                <a:solidFill>
                  <a:srgbClr val="FFFFFF"/>
                </a:solidFill>
              </a:rPr>
              <a:t>Fracamente tipificada</a:t>
            </a:r>
          </a:p>
          <a:p>
            <a:r>
              <a:rPr lang="pt-BR" sz="4000" dirty="0">
                <a:solidFill>
                  <a:srgbClr val="FFFFFF"/>
                </a:solidFill>
              </a:rPr>
              <a:t>Utilizada em praticamente todas as páginas de websites</a:t>
            </a:r>
          </a:p>
          <a:p>
            <a:r>
              <a:rPr lang="pt-BR" sz="3600" dirty="0">
                <a:solidFill>
                  <a:srgbClr val="FFFFFF"/>
                </a:solidFill>
              </a:rPr>
              <a:t>https://2018.stateofjs.com/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912623B-388E-4DE9-B9C2-72294AD8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893B285-15CF-4D74-B283-6DB4F30F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</a:t>
            </a:r>
          </a:p>
        </p:txBody>
      </p:sp>
    </p:spTree>
    <p:extLst>
      <p:ext uri="{BB962C8B-B14F-4D97-AF65-F5344CB8AC3E}">
        <p14:creationId xmlns:p14="http://schemas.microsoft.com/office/powerpoint/2010/main" val="428191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Guerra dos browsers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51" y="852753"/>
            <a:ext cx="10925949" cy="5324210"/>
          </a:xfrm>
        </p:spPr>
        <p:txBody>
          <a:bodyPr/>
          <a:lstStyle/>
          <a:p>
            <a:r>
              <a:rPr lang="pt-BR" dirty="0"/>
              <a:t>Node.JS</a:t>
            </a:r>
          </a:p>
          <a:p>
            <a:r>
              <a:rPr lang="pt-BR" dirty="0"/>
              <a:t>NPM</a:t>
            </a:r>
          </a:p>
          <a:p>
            <a:r>
              <a:rPr lang="pt-BR" dirty="0"/>
              <a:t>Angular</a:t>
            </a:r>
          </a:p>
          <a:p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ES5, ES6, ES7</a:t>
            </a:r>
          </a:p>
          <a:p>
            <a:r>
              <a:rPr lang="pt-BR" dirty="0"/>
              <a:t>Compatibilidade browsers atuais</a:t>
            </a:r>
          </a:p>
          <a:p>
            <a:r>
              <a:rPr lang="pt-BR" dirty="0"/>
              <a:t>Exemplos de códigos</a:t>
            </a:r>
          </a:p>
        </p:txBody>
      </p:sp>
    </p:spTree>
    <p:extLst>
      <p:ext uri="{BB962C8B-B14F-4D97-AF65-F5344CB8AC3E}">
        <p14:creationId xmlns:p14="http://schemas.microsoft.com/office/powerpoint/2010/main" val="188988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Guerra dos browsers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51" y="852753"/>
            <a:ext cx="10925949" cy="5324210"/>
          </a:xfrm>
        </p:spPr>
        <p:txBody>
          <a:bodyPr/>
          <a:lstStyle/>
          <a:p>
            <a:r>
              <a:rPr lang="pt-BR" dirty="0">
                <a:hlinkClick r:id="rId4"/>
              </a:rPr>
              <a:t>http://shipit.resultadosdigitais.com.br/blog/javascript-1-uma-breve-historia-da-linguagem/</a:t>
            </a:r>
            <a:endParaRPr lang="pt-BR" dirty="0"/>
          </a:p>
          <a:p>
            <a:r>
              <a:rPr lang="pt-BR" dirty="0"/>
              <a:t>http://shipit.resultadosdigitais.com.br/blog/javascript-1-uma-breve-historia-da-linguagem/</a:t>
            </a:r>
          </a:p>
          <a:p>
            <a:endParaRPr lang="pt-BR" dirty="0"/>
          </a:p>
          <a:p>
            <a:r>
              <a:rPr lang="pt-BR" dirty="0">
                <a:hlinkClick r:id="rId5"/>
              </a:rPr>
              <a:t>https://pt.wikipedia.org/wiki/JavaScript</a:t>
            </a:r>
            <a:endParaRPr lang="pt-BR" dirty="0"/>
          </a:p>
          <a:p>
            <a:r>
              <a:rPr lang="pt-BR" dirty="0"/>
              <a:t>https://medium.com/the-node-js-collection/modern-javascript-explained-for-dinosaurs-f695e9747b70</a:t>
            </a:r>
          </a:p>
        </p:txBody>
      </p:sp>
    </p:spTree>
    <p:extLst>
      <p:ext uri="{BB962C8B-B14F-4D97-AF65-F5344CB8AC3E}">
        <p14:creationId xmlns:p14="http://schemas.microsoft.com/office/powerpoint/2010/main" val="359491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180949"/>
            <a:ext cx="10925949" cy="49085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Guerra dos browsers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E80219-A7B7-4B12-B70E-7B88B98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51" y="852753"/>
            <a:ext cx="10925949" cy="532421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920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799B1FC-C1BB-4547-9857-D989EEB3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8407"/>
            <a:ext cx="10515598" cy="5059355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Navegadores de internet(</a:t>
            </a:r>
            <a:r>
              <a:rPr lang="pt-BR" sz="4000" dirty="0" err="1">
                <a:solidFill>
                  <a:srgbClr val="FFFFFF"/>
                </a:solidFill>
              </a:rPr>
              <a:t>Client-Side</a:t>
            </a:r>
            <a:r>
              <a:rPr lang="pt-BR" sz="4000" dirty="0">
                <a:solidFill>
                  <a:srgbClr val="FFFFFF"/>
                </a:solidFill>
              </a:rPr>
              <a:t>), Server-</a:t>
            </a:r>
            <a:r>
              <a:rPr lang="pt-BR" sz="4000" dirty="0" err="1">
                <a:solidFill>
                  <a:srgbClr val="FFFFFF"/>
                </a:solidFill>
              </a:rPr>
              <a:t>Side</a:t>
            </a:r>
            <a:r>
              <a:rPr lang="pt-BR" sz="4000" dirty="0">
                <a:solidFill>
                  <a:srgbClr val="FFFFFF"/>
                </a:solidFill>
              </a:rPr>
              <a:t>, Dispositivos móveis</a:t>
            </a:r>
          </a:p>
          <a:p>
            <a:r>
              <a:rPr lang="pt-BR" sz="4000" dirty="0">
                <a:solidFill>
                  <a:srgbClr val="FFFFFF"/>
                </a:solidFill>
              </a:rPr>
              <a:t>Compatível com a maioria dos </a:t>
            </a:r>
            <a:r>
              <a:rPr lang="pt-BR" sz="4000" dirty="0" err="1">
                <a:solidFill>
                  <a:srgbClr val="FFFFFF"/>
                </a:solidFill>
              </a:rPr>
              <a:t>SO’s</a:t>
            </a:r>
            <a:endParaRPr lang="pt-BR" sz="4000" dirty="0">
              <a:solidFill>
                <a:srgbClr val="FFFFFF"/>
              </a:solidFill>
            </a:endParaRPr>
          </a:p>
          <a:p>
            <a:r>
              <a:rPr lang="pt-BR" sz="4000" dirty="0" err="1">
                <a:solidFill>
                  <a:srgbClr val="FFFFFF"/>
                </a:solidFill>
              </a:rPr>
              <a:t>Multi-paradigma</a:t>
            </a:r>
            <a:r>
              <a:rPr lang="pt-BR" sz="4000" dirty="0">
                <a:solidFill>
                  <a:srgbClr val="FFFFFF"/>
                </a:solidFill>
              </a:rPr>
              <a:t> – Orientado a eventos, funcionais e imperativos</a:t>
            </a:r>
          </a:p>
          <a:p>
            <a:r>
              <a:rPr lang="pt-BR" sz="4000" dirty="0" err="1">
                <a:solidFill>
                  <a:srgbClr val="FFFFFF"/>
                </a:solidFill>
              </a:rPr>
              <a:t>ECMAScript</a:t>
            </a:r>
            <a:r>
              <a:rPr lang="pt-BR" sz="4000" dirty="0">
                <a:solidFill>
                  <a:srgbClr val="FFFFFF"/>
                </a:solidFill>
              </a:rPr>
              <a:t> 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912623B-388E-4DE9-B9C2-72294AD8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FC4E73E-4F6D-4126-B2F3-F3CE5BBD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é</a:t>
            </a:r>
          </a:p>
        </p:txBody>
      </p:sp>
    </p:spTree>
    <p:extLst>
      <p:ext uri="{BB962C8B-B14F-4D97-AF65-F5344CB8AC3E}">
        <p14:creationId xmlns:p14="http://schemas.microsoft.com/office/powerpoint/2010/main" val="103906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70265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 1991 à 1994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F9651-494F-41A5-A7D4-20F8414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31846"/>
            <a:ext cx="10755384" cy="5545917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1991 – Lançamento do filme </a:t>
            </a:r>
            <a:r>
              <a:rPr lang="pt-BR" sz="4000" dirty="0" err="1">
                <a:solidFill>
                  <a:srgbClr val="FFFFFF"/>
                </a:solidFill>
              </a:rPr>
              <a:t>Godzilla</a:t>
            </a:r>
            <a:endParaRPr lang="pt-BR" sz="4000" dirty="0">
              <a:solidFill>
                <a:srgbClr val="FFFFFF"/>
              </a:solidFill>
            </a:endParaRPr>
          </a:p>
          <a:p>
            <a:r>
              <a:rPr lang="pt-BR" sz="4000" dirty="0">
                <a:solidFill>
                  <a:srgbClr val="FFFFFF"/>
                </a:solidFill>
              </a:rPr>
              <a:t>1993 – Lançamento do </a:t>
            </a:r>
            <a:r>
              <a:rPr lang="pt-BR" sz="4000" dirty="0" err="1">
                <a:solidFill>
                  <a:srgbClr val="FFFFFF"/>
                </a:solidFill>
              </a:rPr>
              <a:t>www</a:t>
            </a:r>
            <a:r>
              <a:rPr lang="pt-BR" sz="4000" dirty="0">
                <a:solidFill>
                  <a:srgbClr val="FFFFFF"/>
                </a:solidFill>
              </a:rPr>
              <a:t> dentro da universidade de Illinois(NCSA)(Navegador </a:t>
            </a:r>
            <a:r>
              <a:rPr lang="pt-BR" sz="4000" dirty="0" err="1">
                <a:solidFill>
                  <a:srgbClr val="FFFFFF"/>
                </a:solidFill>
              </a:rPr>
              <a:t>Mosaic</a:t>
            </a:r>
            <a:r>
              <a:rPr lang="pt-BR" sz="4000" dirty="0">
                <a:solidFill>
                  <a:srgbClr val="FFFFFF"/>
                </a:solidFill>
              </a:rPr>
              <a:t>)</a:t>
            </a:r>
          </a:p>
          <a:p>
            <a:r>
              <a:rPr lang="pt-BR" sz="4000" dirty="0">
                <a:solidFill>
                  <a:srgbClr val="FFFFFF"/>
                </a:solidFill>
              </a:rPr>
              <a:t>1994 - Fundada a empresa </a:t>
            </a:r>
            <a:r>
              <a:rPr lang="pt-BR" sz="4000" dirty="0" err="1">
                <a:solidFill>
                  <a:srgbClr val="FFFFFF"/>
                </a:solidFill>
              </a:rPr>
              <a:t>Mosaic</a:t>
            </a:r>
            <a:r>
              <a:rPr lang="pt-BR" sz="4000" dirty="0">
                <a:solidFill>
                  <a:srgbClr val="FFFFFF"/>
                </a:solidFill>
              </a:rPr>
              <a:t>(Cientistas da NCSA)</a:t>
            </a:r>
          </a:p>
          <a:p>
            <a:r>
              <a:rPr lang="pt-BR" sz="4000" dirty="0">
                <a:solidFill>
                  <a:srgbClr val="FFFFFF"/>
                </a:solidFill>
              </a:rPr>
              <a:t>Criação da alcunha Mozilla e padrões da internet</a:t>
            </a:r>
          </a:p>
          <a:p>
            <a:r>
              <a:rPr lang="pt-BR" sz="4000" dirty="0">
                <a:solidFill>
                  <a:srgbClr val="FFFFFF"/>
                </a:solidFill>
              </a:rPr>
              <a:t>Lançado </a:t>
            </a:r>
            <a:r>
              <a:rPr lang="pt-BR" sz="4000" dirty="0" err="1">
                <a:solidFill>
                  <a:srgbClr val="FFFFFF"/>
                </a:solidFill>
              </a:rPr>
              <a:t>Mosaic</a:t>
            </a:r>
            <a:r>
              <a:rPr lang="pt-BR" sz="4000" dirty="0">
                <a:solidFill>
                  <a:srgbClr val="FFFFFF"/>
                </a:solidFill>
              </a:rPr>
              <a:t> </a:t>
            </a:r>
            <a:r>
              <a:rPr lang="pt-BR" sz="4000" dirty="0" err="1">
                <a:solidFill>
                  <a:srgbClr val="FFFFFF"/>
                </a:solidFill>
              </a:rPr>
              <a:t>NetScape</a:t>
            </a:r>
            <a:r>
              <a:rPr lang="pt-BR" sz="4000" dirty="0">
                <a:solidFill>
                  <a:srgbClr val="FFFFFF"/>
                </a:solidFill>
              </a:rPr>
              <a:t> 0.9</a:t>
            </a:r>
          </a:p>
          <a:p>
            <a:r>
              <a:rPr lang="pt-BR" sz="4000" dirty="0">
                <a:solidFill>
                  <a:srgbClr val="FFFFFF"/>
                </a:solidFill>
              </a:rPr>
              <a:t>Empresa </a:t>
            </a:r>
            <a:r>
              <a:rPr lang="pt-BR" sz="4000" dirty="0" err="1">
                <a:solidFill>
                  <a:srgbClr val="FFFFFF"/>
                </a:solidFill>
              </a:rPr>
              <a:t>Mosaic</a:t>
            </a:r>
            <a:r>
              <a:rPr lang="pt-BR" sz="4000" dirty="0">
                <a:solidFill>
                  <a:srgbClr val="FFFFFF"/>
                </a:solidFill>
              </a:rPr>
              <a:t> vira </a:t>
            </a:r>
            <a:r>
              <a:rPr lang="pt-BR" sz="4000" dirty="0" err="1">
                <a:solidFill>
                  <a:srgbClr val="FFFFFF"/>
                </a:solidFill>
              </a:rPr>
              <a:t>NetScape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4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NCSA MOSAIC</a:t>
            </a:r>
          </a:p>
        </p:txBody>
      </p:sp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D6F7CC3E-2438-4F43-A616-755210710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74" y="1131536"/>
            <a:ext cx="6096851" cy="5039428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1995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F9651-494F-41A5-A7D4-20F8414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57013"/>
            <a:ext cx="10515598" cy="5452844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1995 – </a:t>
            </a:r>
            <a:r>
              <a:rPr lang="pt-BR" sz="3600" dirty="0" err="1">
                <a:solidFill>
                  <a:srgbClr val="FFFFFF"/>
                </a:solidFill>
              </a:rPr>
              <a:t>NetScape</a:t>
            </a:r>
            <a:r>
              <a:rPr lang="pt-BR" sz="3600" dirty="0">
                <a:solidFill>
                  <a:srgbClr val="FFFFFF"/>
                </a:solidFill>
              </a:rPr>
              <a:t> decide tornar as páginas dinâmicas</a:t>
            </a:r>
          </a:p>
          <a:p>
            <a:r>
              <a:rPr lang="pt-BR" sz="3600" dirty="0">
                <a:solidFill>
                  <a:srgbClr val="FFFFFF"/>
                </a:solidFill>
              </a:rPr>
              <a:t>Parceria com a Sun para desenvolver uma linguagem que funciona-se em todos </a:t>
            </a:r>
            <a:r>
              <a:rPr lang="pt-BR" sz="3600" dirty="0" err="1">
                <a:solidFill>
                  <a:srgbClr val="FFFFFF"/>
                </a:solidFill>
              </a:rPr>
              <a:t>SO’s</a:t>
            </a:r>
            <a:r>
              <a:rPr lang="pt-BR" sz="3600" dirty="0">
                <a:solidFill>
                  <a:srgbClr val="FFFFFF"/>
                </a:solidFill>
              </a:rPr>
              <a:t>(JAVA)</a:t>
            </a:r>
          </a:p>
          <a:p>
            <a:r>
              <a:rPr lang="pt-BR" sz="3600" dirty="0">
                <a:solidFill>
                  <a:srgbClr val="FFFFFF"/>
                </a:solidFill>
              </a:rPr>
              <a:t>Lançamento Internet Explorer e tecnologias web da Microsoft(Baseado no </a:t>
            </a:r>
            <a:r>
              <a:rPr lang="pt-BR" sz="3600" dirty="0" err="1">
                <a:solidFill>
                  <a:srgbClr val="FFFFFF"/>
                </a:solidFill>
              </a:rPr>
              <a:t>Mosaic</a:t>
            </a:r>
            <a:r>
              <a:rPr lang="pt-BR" sz="3600" dirty="0">
                <a:solidFill>
                  <a:srgbClr val="FFFFFF"/>
                </a:solidFill>
              </a:rPr>
              <a:t>)</a:t>
            </a:r>
          </a:p>
          <a:p>
            <a:r>
              <a:rPr lang="pt-BR" sz="3600" dirty="0">
                <a:solidFill>
                  <a:srgbClr val="FFFFFF"/>
                </a:solidFill>
              </a:rPr>
              <a:t>Definida que seria linguagem Script e não compilada</a:t>
            </a:r>
          </a:p>
          <a:p>
            <a:r>
              <a:rPr lang="pt-BR" sz="3600" dirty="0">
                <a:solidFill>
                  <a:srgbClr val="FFFFFF"/>
                </a:solidFill>
              </a:rPr>
              <a:t>Desenvolvido em 10 dias</a:t>
            </a:r>
          </a:p>
          <a:p>
            <a:r>
              <a:rPr lang="pt-BR" sz="3600" dirty="0">
                <a:solidFill>
                  <a:srgbClr val="FFFFFF"/>
                </a:solidFill>
              </a:rPr>
              <a:t>Renomeado de Mocha para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r>
              <a:rPr lang="pt-BR" sz="3600" dirty="0">
                <a:solidFill>
                  <a:srgbClr val="FFFFFF"/>
                </a:solidFill>
              </a:rPr>
              <a:t> por marketing</a:t>
            </a:r>
          </a:p>
          <a:p>
            <a:r>
              <a:rPr lang="pt-BR" sz="3600" dirty="0">
                <a:solidFill>
                  <a:srgbClr val="FFFFFF"/>
                </a:solidFill>
              </a:rPr>
              <a:t>Influência </a:t>
            </a:r>
            <a:r>
              <a:rPr lang="pt-BR" sz="3600" dirty="0" err="1">
                <a:solidFill>
                  <a:srgbClr val="FFFFFF"/>
                </a:solidFill>
              </a:rPr>
              <a:t>Scheme</a:t>
            </a:r>
            <a:r>
              <a:rPr lang="pt-BR" sz="3600" dirty="0">
                <a:solidFill>
                  <a:srgbClr val="FFFFFF"/>
                </a:solidFill>
              </a:rPr>
              <a:t> – Traduzido “</a:t>
            </a:r>
            <a:r>
              <a:rPr lang="pt-BR" sz="3600" dirty="0" err="1">
                <a:solidFill>
                  <a:srgbClr val="FFFFFF"/>
                </a:solidFill>
              </a:rPr>
              <a:t>Javanes</a:t>
            </a:r>
            <a:r>
              <a:rPr lang="pt-BR" sz="3600" dirty="0">
                <a:solidFill>
                  <a:srgbClr val="FFFFFF"/>
                </a:solidFill>
              </a:rPr>
              <a:t>”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607" y="5661781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  <p:pic>
        <p:nvPicPr>
          <p:cNvPr id="5" name="Espaço Reservado para Conteúdo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96508A57-9C77-4884-8657-8B6E56DB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6" y="190015"/>
            <a:ext cx="9690476" cy="6436472"/>
          </a:xfrm>
        </p:spPr>
      </p:pic>
    </p:spTree>
    <p:extLst>
      <p:ext uri="{BB962C8B-B14F-4D97-AF65-F5344CB8AC3E}">
        <p14:creationId xmlns:p14="http://schemas.microsoft.com/office/powerpoint/2010/main" val="101857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1996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F9651-494F-41A5-A7D4-20F841488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5165"/>
            <a:ext cx="10515598" cy="5051797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</a:rPr>
              <a:t>1996 – Microsoft declara guerra a </a:t>
            </a:r>
            <a:r>
              <a:rPr lang="pt-BR" sz="3600" dirty="0" err="1">
                <a:solidFill>
                  <a:srgbClr val="FFFFFF"/>
                </a:solidFill>
              </a:rPr>
              <a:t>NetScape</a:t>
            </a:r>
            <a:endParaRPr lang="pt-BR" sz="3600" dirty="0">
              <a:solidFill>
                <a:srgbClr val="FFFFFF"/>
              </a:solidFill>
            </a:endParaRPr>
          </a:p>
          <a:p>
            <a:r>
              <a:rPr lang="pt-BR" sz="3600" dirty="0">
                <a:solidFill>
                  <a:srgbClr val="FFFFFF"/>
                </a:solidFill>
              </a:rPr>
              <a:t>Internet Explorer fica gratuito e passa a ser liberado por padrão no Windows</a:t>
            </a:r>
          </a:p>
          <a:p>
            <a:r>
              <a:rPr lang="pt-BR" sz="3600" dirty="0">
                <a:solidFill>
                  <a:srgbClr val="FFFFFF"/>
                </a:solidFill>
              </a:rPr>
              <a:t>Liberado linguagens como JScript, </a:t>
            </a:r>
            <a:r>
              <a:rPr lang="pt-BR" sz="3600" dirty="0" err="1">
                <a:solidFill>
                  <a:srgbClr val="FFFFFF"/>
                </a:solidFill>
              </a:rPr>
              <a:t>VBScript</a:t>
            </a:r>
            <a:r>
              <a:rPr lang="pt-BR" sz="3600" dirty="0">
                <a:solidFill>
                  <a:srgbClr val="FFFFFF"/>
                </a:solidFill>
              </a:rPr>
              <a:t> </a:t>
            </a:r>
          </a:p>
          <a:p>
            <a:r>
              <a:rPr lang="pt-BR" sz="3600" dirty="0">
                <a:solidFill>
                  <a:srgbClr val="FFFFFF"/>
                </a:solidFill>
              </a:rPr>
              <a:t>Internet Explorer não interpretava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r>
              <a:rPr lang="pt-BR" sz="3600" dirty="0">
                <a:solidFill>
                  <a:srgbClr val="FFFFFF"/>
                </a:solidFill>
              </a:rPr>
              <a:t> corretamente </a:t>
            </a:r>
          </a:p>
          <a:p>
            <a:r>
              <a:rPr lang="pt-BR" sz="3600" dirty="0" err="1">
                <a:solidFill>
                  <a:srgbClr val="FFFFFF"/>
                </a:solidFill>
              </a:rPr>
              <a:t>Jscript</a:t>
            </a:r>
            <a:r>
              <a:rPr lang="pt-BR" sz="3600" dirty="0">
                <a:solidFill>
                  <a:srgbClr val="FFFFFF"/>
                </a:solidFill>
              </a:rPr>
              <a:t> que é a engenharia reversa do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r>
              <a:rPr lang="pt-BR" sz="3600" dirty="0">
                <a:solidFill>
                  <a:srgbClr val="FFFFFF"/>
                </a:solidFill>
              </a:rPr>
              <a:t> tinha bugs que não eram corrigidos de propósito para derrubar a </a:t>
            </a:r>
            <a:r>
              <a:rPr lang="pt-BR" sz="3600" dirty="0" err="1">
                <a:solidFill>
                  <a:srgbClr val="FFFFFF"/>
                </a:solidFill>
              </a:rPr>
              <a:t>NetScape</a:t>
            </a:r>
            <a:r>
              <a:rPr lang="pt-BR" sz="3600" dirty="0">
                <a:solidFill>
                  <a:srgbClr val="FFFFFF"/>
                </a:solidFill>
              </a:rPr>
              <a:t> e o </a:t>
            </a:r>
            <a:r>
              <a:rPr lang="pt-BR" sz="3600" dirty="0" err="1">
                <a:solidFill>
                  <a:srgbClr val="FFFFFF"/>
                </a:solidFill>
              </a:rPr>
              <a:t>JavaScript</a:t>
            </a:r>
            <a:endParaRPr lang="pt-BR" sz="3600" dirty="0">
              <a:solidFill>
                <a:srgbClr val="FFFFFF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39177-9733-4250-B033-DC31EC0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36910"/>
            <a:ext cx="10520702" cy="8882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Guerra do tio Bill</a:t>
            </a:r>
          </a:p>
        </p:txBody>
      </p:sp>
      <p:pic>
        <p:nvPicPr>
          <p:cNvPr id="5" name="Espaço Reservado para Conteúdo 4" descr="Uma imagem contendo captura de tela, texto&#10;&#10;Descrição gerada automaticamente">
            <a:extLst>
              <a:ext uri="{FF2B5EF4-FFF2-40B4-BE49-F238E27FC236}">
                <a16:creationId xmlns:a16="http://schemas.microsoft.com/office/drawing/2014/main" id="{8B394051-525A-4BA5-A2A0-9B73C8E5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00" y="1362075"/>
            <a:ext cx="9479166" cy="4994605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A57FC89-BF2E-4E02-8E24-7463175E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766" y="5555616"/>
            <a:ext cx="1022147" cy="10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2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613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JAVASCRIPT</vt:lpstr>
      <vt:lpstr>O que é</vt:lpstr>
      <vt:lpstr>O que é</vt:lpstr>
      <vt:lpstr>De 1991 à 1994</vt:lpstr>
      <vt:lpstr>NCSA MOSAIC</vt:lpstr>
      <vt:lpstr>1995</vt:lpstr>
      <vt:lpstr>Apresentação do PowerPoint</vt:lpstr>
      <vt:lpstr>1996</vt:lpstr>
      <vt:lpstr>Guerra do tio Bill</vt:lpstr>
      <vt:lpstr>1997 e 1998</vt:lpstr>
      <vt:lpstr>1999 à 2002</vt:lpstr>
      <vt:lpstr>2002</vt:lpstr>
      <vt:lpstr>2002 à 2008</vt:lpstr>
      <vt:lpstr>2002 em diante</vt:lpstr>
      <vt:lpstr>Guerra dos navegadores</vt:lpstr>
      <vt:lpstr>Motores JS nos navegadores</vt:lpstr>
      <vt:lpstr>Guerra dos browsers</vt:lpstr>
      <vt:lpstr>Estado da Obra até agora</vt:lpstr>
      <vt:lpstr>Apresentação do PowerPoint</vt:lpstr>
      <vt:lpstr>Guerra dos browsers</vt:lpstr>
      <vt:lpstr>Guerra dos browsers</vt:lpstr>
      <vt:lpstr>Guerra dos browsers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Anderson Rissardi</dc:creator>
  <cp:lastModifiedBy>Anderson Rissardi</cp:lastModifiedBy>
  <cp:revision>36</cp:revision>
  <dcterms:created xsi:type="dcterms:W3CDTF">2019-08-07T21:16:28Z</dcterms:created>
  <dcterms:modified xsi:type="dcterms:W3CDTF">2019-08-09T18:22:01Z</dcterms:modified>
</cp:coreProperties>
</file>