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80" r:id="rId25"/>
    <p:sldId id="300" r:id="rId26"/>
    <p:sldId id="297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301" r:id="rId46"/>
    <p:sldId id="302" r:id="rId47"/>
    <p:sldId id="303" r:id="rId48"/>
    <p:sldId id="299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GQKzpkNzSnv1KDRY3GSvrWCm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dfbef3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33dfbef3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791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dfbef3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33dfbef3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332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dfbef3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33dfbef3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dfbef38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33dfbef38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dfbef3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33dfbef3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dfbef38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33dfbef38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dfbef38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33dfbef38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dfbef38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33dfbef38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3dfbef38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33dfbef38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dfbef38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33dfbef38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dfbef3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33dfbef3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dfbef38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33dfbef38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3dfbef38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33dfbef38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dfbef3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33dfbef3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dfbef3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33dfbef3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750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dfbef3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33dfbef3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7198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dfbef3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33dfbef3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58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dfbef3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33dfbef3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668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dfbef3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33dfbef3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7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burst.io/a-simple-guide-to-es6-promises-d71bacd2e13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edium.com/iclinic/es6-es2015-o-que-mudou-c22d9308f52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the-node-js-collection/modern-javascript-explained-for-dinosaurs-f695e9747b70" TargetMode="External"/><Relationship Id="rId5" Type="http://schemas.openxmlformats.org/officeDocument/2006/relationships/hyperlink" Target="https://pt.wikipedia.org/wiki/JavaScript" TargetMode="External"/><Relationship Id="rId4" Type="http://schemas.openxmlformats.org/officeDocument/2006/relationships/hyperlink" Target="http://shipit.resultadosdigitais.com.br/blog/javascript-1-uma-breve-historia-da-linguage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gif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2000"/>
              <a:t>De 1995 à 2019</a:t>
            </a:r>
            <a:br>
              <a:rPr lang="pt-BR" sz="2000"/>
            </a:br>
            <a:r>
              <a:rPr lang="pt-BR" sz="2000"/>
              <a:t>Parte 1</a:t>
            </a:r>
            <a:br>
              <a:rPr lang="pt-BR" sz="2000"/>
            </a:br>
            <a:br>
              <a:rPr lang="pt-BR" sz="2000"/>
            </a:br>
            <a:r>
              <a:rPr lang="pt-BR" sz="2000"/>
              <a:t>		 Rissardi</a:t>
            </a:r>
            <a:endParaRPr/>
          </a:p>
        </p:txBody>
      </p:sp>
      <p:pic>
        <p:nvPicPr>
          <p:cNvPr id="29" name="Google Shape;29;p1" descr="Uma imagem contendo equipamentos eletrônico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23844" b="1150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" name="Google Shape;3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622" y="4854879"/>
            <a:ext cx="1732853" cy="173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1997 e 1998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838201" y="1125165"/>
            <a:ext cx="10515598" cy="505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1997 - Normativa ECMA:  Liberdade, igualdade e fraternidade?  JavaScript(sun) + ECMA = EcmaScript</a:t>
            </a:r>
            <a:endParaRPr sz="3600">
              <a:solidFill>
                <a:srgbClr val="FFFF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1998 – Lançamento do ECMAScript 2 – Todos os navegadores deveriam dar suporte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Fundação da Mozilla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Desenvolvimento do conceito software livre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Sem fins lucrativos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Aplicar a normativa mundial(w3)</a:t>
            </a:r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1999 à 2002</a:t>
            </a:r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838201" y="1125165"/>
            <a:ext cx="10515598" cy="549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1999 – ECMAScript 3 é a base moderna do JavaScript</a:t>
            </a:r>
            <a:endParaRPr sz="3600">
              <a:solidFill>
                <a:srgbClr val="FFFF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Microsoft faz parte da comissão da ECMA international, mas tenta sabotar o JavaScript sendo desligada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NetScape comprada pela AOL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2001 – Julgamento da Microsoft sobre monopólio, competição desleal e “roubo”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2002 - Inicio da utilização de chamadas AJAX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2002 – Lançamento do Phoenix(Firefox)</a:t>
            </a:r>
            <a:endParaRPr/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2002</a:t>
            </a:r>
            <a:endParaRPr/>
          </a:p>
        </p:txBody>
      </p:sp>
      <p:pic>
        <p:nvPicPr>
          <p:cNvPr id="139" name="Google Shape;139;p12" descr="Uma imagem contendo homem, pessoa, terno, parede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246" y="145451"/>
            <a:ext cx="4549309" cy="413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 descr="Uma imagem contendo captura de tel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86354" y="313720"/>
            <a:ext cx="2435290" cy="271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 descr="Uma imagem contendo clip-art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6609" y="3639015"/>
            <a:ext cx="5684833" cy="191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 descr="Uma imagem contendo clip-art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88240" y="4517206"/>
            <a:ext cx="3048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2002 à 2008</a:t>
            </a:r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838200" y="1125165"/>
            <a:ext cx="10948553" cy="537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2002 à 2008 - Desenvolvido ECMAScript 4 porém ele foi rejeitado pela ECMA International</a:t>
            </a:r>
            <a:endParaRPr sz="3600">
              <a:solidFill>
                <a:srgbClr val="FFFF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Ascenção do Mozilla Firefox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2007 - Sanções à Microsoft terminam e ela volta a fazer parte da ECMA International</a:t>
            </a:r>
            <a:endParaRPr sz="3600">
              <a:solidFill>
                <a:srgbClr val="FFFF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2008 Lançamento Google Chrome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Guerra de compatibilidade dos navegadores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Quellon com tecnologias Microsoft compatível com Internet Explorer somente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>
              <a:solidFill>
                <a:srgbClr val="FFFFFF"/>
              </a:solidFill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2002 em diante</a:t>
            </a:r>
            <a:endParaRPr/>
          </a:p>
        </p:txBody>
      </p:sp>
      <p:pic>
        <p:nvPicPr>
          <p:cNvPr id="162" name="Google Shape;162;p14" descr="Uma imagem contendo text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9796" y="1125165"/>
            <a:ext cx="9206204" cy="522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Guerra dos navegadores</a:t>
            </a:r>
            <a:endParaRPr/>
          </a:p>
        </p:txBody>
      </p:sp>
      <p:pic>
        <p:nvPicPr>
          <p:cNvPr id="172" name="Google Shape;172;p15" descr="Uma imagem contendo texto, map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2954" y="746450"/>
            <a:ext cx="11353799" cy="584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Motores JS nos navegadores</a:t>
            </a:r>
            <a:endParaRPr/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519087" y="852753"/>
            <a:ext cx="10834713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JavaScript é processado pelo navegador na máquina do usuário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Performance diretamente relacionada a máquina</a:t>
            </a:r>
            <a:endParaRPr/>
          </a:p>
        </p:txBody>
      </p:sp>
      <p:pic>
        <p:nvPicPr>
          <p:cNvPr id="184" name="Google Shape;184;p16" descr="Uma imagem contendo mapa, 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985" y="1931438"/>
            <a:ext cx="9522827" cy="474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Guerra dos browsers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289" y="56461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838200" y="852753"/>
            <a:ext cx="10850236" cy="581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15"/>
              <a:buChar char="•"/>
            </a:pPr>
            <a:r>
              <a:rPr lang="pt-BR" sz="3315"/>
              <a:t>2009 - Liberada ES5, compatível com o ES3 mas com diversas funcionalidades novas como:</a:t>
            </a:r>
            <a:br>
              <a:rPr lang="pt-BR" sz="3315"/>
            </a:br>
            <a:r>
              <a:rPr lang="pt-BR" sz="3315"/>
              <a:t>	- Modo estrito</a:t>
            </a:r>
            <a:br>
              <a:rPr lang="pt-BR" sz="3315"/>
            </a:br>
            <a:r>
              <a:rPr lang="pt-BR" sz="3315"/>
              <a:t>	- getters e setters</a:t>
            </a:r>
            <a:br>
              <a:rPr lang="pt-BR" sz="3315"/>
            </a:br>
            <a:r>
              <a:rPr lang="pt-BR" sz="3315"/>
              <a:t>	- novos métodos array</a:t>
            </a:r>
            <a:br>
              <a:rPr lang="pt-BR" sz="3315"/>
            </a:br>
            <a:r>
              <a:rPr lang="pt-BR" sz="3315"/>
              <a:t>	- suporte ao JSON</a:t>
            </a:r>
            <a:br>
              <a:rPr lang="pt-BR" sz="3315"/>
            </a:br>
            <a:r>
              <a:rPr lang="pt-BR" sz="3315"/>
              <a:t>	- aumento da segurança</a:t>
            </a:r>
            <a:br>
              <a:rPr lang="pt-BR" sz="3315"/>
            </a:br>
            <a:r>
              <a:rPr lang="pt-BR" sz="3315"/>
              <a:t>	- mudanças de sintaxe</a:t>
            </a:r>
            <a:br>
              <a:rPr lang="pt-BR" sz="3315"/>
            </a:br>
            <a:r>
              <a:rPr lang="pt-BR" sz="3315"/>
              <a:t>	- melhorias no tratamento de datas</a:t>
            </a:r>
            <a:br>
              <a:rPr lang="pt-BR" sz="3315"/>
            </a:br>
            <a:r>
              <a:rPr lang="pt-BR" sz="3315"/>
              <a:t>	- melhorias na orientação a objetos, controles de acesso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15"/>
              <a:buChar char="•"/>
            </a:pPr>
            <a:r>
              <a:rPr lang="pt-BR" sz="3315"/>
              <a:t>Navegadores só deram suporte em 2011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15"/>
              <a:buChar char="•"/>
            </a:pPr>
            <a:r>
              <a:rPr lang="pt-BR" sz="3315"/>
              <a:t>Jquery cresce ainda mais e é utilizado em 75% dos 10k de sites mais acessados no mundo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15"/>
              <a:buChar char="•"/>
            </a:pPr>
            <a:r>
              <a:rPr lang="pt-BR" sz="3315"/>
              <a:t>Cultura de frameworks</a:t>
            </a:r>
            <a:br>
              <a:rPr lang="pt-BR" sz="2380"/>
            </a:br>
            <a:endParaRPr sz="2380"/>
          </a:p>
        </p:txBody>
      </p:sp>
      <p:pic>
        <p:nvPicPr>
          <p:cNvPr id="195" name="Google Shape;195;p17" descr="Uma imagem contendo clip-art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376" y="5585330"/>
            <a:ext cx="2390813" cy="107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Estado da Obra até agora</a:t>
            </a:r>
            <a:endParaRPr/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519087" y="852753"/>
            <a:ext cx="11153826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Estamos em 2009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Problemas de compatibilidade entre o JavaScript e todos os navegadores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Primeiros SmartPhones chegando ao Brasil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Chuva de FrameWorks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ECMAScript 5 foi liberado com muitas melhorias, porém os motores dos navegadores não implementaram as novas funcionalidades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Microsoft desiste do Internet Explorer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Inicio da utilização do JSON – Padrão de dados focada em JavaScript, diminuição dos tamanhos dos pacotes e aumento da performance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Uso exclusivo para animações em páginas web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JavaScript do Espaider até 6.0</a:t>
            </a:r>
            <a:endParaRPr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127" y="5849362"/>
            <a:ext cx="7538576" cy="57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>
            <a:spLocks noGrp="1"/>
          </p:cNvSpPr>
          <p:nvPr>
            <p:ph type="body" idx="1"/>
          </p:nvPr>
        </p:nvSpPr>
        <p:spPr>
          <a:xfrm>
            <a:off x="2246041" y="1573377"/>
            <a:ext cx="8346702" cy="24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br>
              <a:rPr lang="pt-BR" sz="8800"/>
            </a:br>
            <a:r>
              <a:rPr lang="pt-BR" sz="8800"/>
              <a:t>FIM da parte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838201" y="1191237"/>
            <a:ext cx="10515598" cy="538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Linguagem de programação interpretada – Processada em runtime</a:t>
            </a:r>
            <a:endParaRPr sz="4000">
              <a:solidFill>
                <a:srgbClr val="FFFFFF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Fracamente tipificada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Utilizada em praticamente todas as páginas de websites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https://2018.stateofjs.com/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O que é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Guerra dos browsers</a:t>
            </a:r>
            <a:endParaRPr/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5949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Babel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Node.JS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NPM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Angular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React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ES5, ES6, ES7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Compatibilidade browsers atuais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Exemplos de códigos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Guerra dos browsers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5949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http://shipit.resultadosdigitais.com.br/blog/javascript-1-uma-breve-historia-da-linguagem/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dirty="0"/>
              <a:t>http://shipit.resultadosdigitais.com.br/blog/javascript-1-uma-breve-historia-da-linguagem/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u="sng" dirty="0">
                <a:solidFill>
                  <a:schemeClr val="hlink"/>
                </a:solidFill>
                <a:hlinkClick r:id="rId5"/>
              </a:rPr>
              <a:t>https://pt.wikipedia.org/wiki/JavaScript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u="sng" dirty="0">
                <a:solidFill>
                  <a:schemeClr val="hlink"/>
                </a:solidFill>
                <a:hlinkClick r:id="rId6"/>
              </a:rPr>
              <a:t>https://medium.com/the-node-js-collection/modern-javascript-explained-for-dinosaurs-f695e9747b70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dirty="0">
                <a:hlinkClick r:id="rId7"/>
              </a:rPr>
              <a:t>https://medium.com/iclinic/es6-es2015-o-que-mudou-c22d9308f52d</a:t>
            </a:r>
            <a:endParaRPr lang="pt-BR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pt-BR" u="sng" dirty="0">
              <a:solidFill>
                <a:schemeClr val="hlink"/>
              </a:solidFill>
              <a:hlinkClick r:id="rId8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u="sng" dirty="0">
                <a:solidFill>
                  <a:schemeClr val="hlink"/>
                </a:solidFill>
                <a:hlinkClick r:id="rId8"/>
              </a:rPr>
              <a:t>https://codeburst.io/a-simple-guide-to-es6-promises-d71bacd2e13a</a:t>
            </a:r>
            <a:endParaRPr lang="pt-BR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https://braziljs.org/blog/promises-no-javascript/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2000"/>
              <a:t>De 1995 à 2019</a:t>
            </a:r>
            <a:br>
              <a:rPr lang="pt-BR" sz="2000"/>
            </a:br>
            <a:r>
              <a:rPr lang="pt-BR" sz="2000"/>
              <a:t>Parte 2</a:t>
            </a:r>
            <a:br>
              <a:rPr lang="pt-BR" sz="2000"/>
            </a:br>
            <a:br>
              <a:rPr lang="pt-BR" sz="2000"/>
            </a:br>
            <a:r>
              <a:rPr lang="pt-BR" sz="2000"/>
              <a:t>		 Rissardi</a:t>
            </a:r>
            <a:endParaRPr/>
          </a:p>
        </p:txBody>
      </p:sp>
      <p:pic>
        <p:nvPicPr>
          <p:cNvPr id="222" name="Google Shape;222;p20" descr="Uma imagem contendo equipamentos eletrônico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23844" b="1150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4" name="Google Shape;22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622" y="4854879"/>
            <a:ext cx="1732853" cy="173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2011</a:t>
            </a:r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1245062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 sz="3200"/>
              <a:t>Começo de uma nova era pro JavaScript conhecida por </a:t>
            </a:r>
            <a:r>
              <a:rPr lang="pt-BR" sz="3200" b="1" i="1"/>
              <a:t>Modern JavaScript</a:t>
            </a:r>
            <a:endParaRPr sz="3200"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 sz="3200"/>
              <a:t>Lançamento ES5 que todos os browsers aderiram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 sz="3200"/>
              <a:t>Profissionalização da comunidade de desenvolvedores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 sz="3200"/>
              <a:t>Computadores com cada vez mais poder de processamento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 sz="3200"/>
              <a:t>Popularidade dos SmartPhones aumentando e inicio da portabilidade dos sites para dar suporte a Mobile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5949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274" name="Google Shape;274;p25" descr="Uma imagem contendo 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114" y="681037"/>
            <a:ext cx="10185811" cy="57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dfbef38a_0_118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3dfbef38a_0_11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3dfbef38a_0_1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3dfbef38a_0_118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 dirty="0">
                <a:solidFill>
                  <a:srgbClr val="FFFFFF"/>
                </a:solidFill>
              </a:rPr>
              <a:t>Node.js</a:t>
            </a:r>
            <a:endParaRPr dirty="0"/>
          </a:p>
        </p:txBody>
      </p:sp>
      <p:pic>
        <p:nvPicPr>
          <p:cNvPr id="455" name="Google Shape;455;g33dfbef38a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3dfbef38a_0_118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Projeto iniciado em 2009 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V8 Google Open </a:t>
            </a:r>
            <a:r>
              <a:rPr lang="pt-BR" dirty="0" err="1"/>
              <a:t>Source</a:t>
            </a:r>
            <a:r>
              <a:rPr lang="pt-BR" dirty="0"/>
              <a:t> + Linux Foundation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Interpretador(Motor?) assíncrono e orientado a eventos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Trazer o JS do cliente para o servidor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Alta escalabilidade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dirty="0" err="1"/>
              <a:t>OpenSource</a:t>
            </a:r>
            <a:r>
              <a:rPr lang="pt-BR" dirty="0"/>
              <a:t> em constante evolução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dirty="0" err="1"/>
              <a:t>Electron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4C68B6-F80A-4BCC-A0B5-A40098540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40" y="3725661"/>
            <a:ext cx="1139302" cy="11393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8551BA-2019-42B1-9634-6A1FD744F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429" y="3725660"/>
            <a:ext cx="1139301" cy="1139301"/>
          </a:xfrm>
          <a:prstGeom prst="rect">
            <a:avLst/>
          </a:prstGeom>
        </p:spPr>
      </p:pic>
      <p:pic>
        <p:nvPicPr>
          <p:cNvPr id="7" name="Imagem 6" descr="Uma imagem contendo clip-art&#10;&#10;Descrição gerada automaticamente">
            <a:extLst>
              <a:ext uri="{FF2B5EF4-FFF2-40B4-BE49-F238E27FC236}">
                <a16:creationId xmlns:a16="http://schemas.microsoft.com/office/drawing/2014/main" id="{8A60BCDD-822C-405C-AA57-506E55506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268" y="3725660"/>
            <a:ext cx="1139301" cy="1139301"/>
          </a:xfrm>
          <a:prstGeom prst="rect">
            <a:avLst/>
          </a:prstGeom>
        </p:spPr>
      </p:pic>
      <p:pic>
        <p:nvPicPr>
          <p:cNvPr id="9" name="Imagem 8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6A80DDC9-6F76-4F41-A36C-B4B9F4FF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420" y="3725660"/>
            <a:ext cx="1139301" cy="11393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4DDE7D5-2F52-4581-91A9-7E4F0991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6572" y="3723226"/>
            <a:ext cx="1139301" cy="11393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63E7790-DCF2-4DF5-B477-6A90057198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3724" y="3723226"/>
            <a:ext cx="1139300" cy="11393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3C94E9A-EA82-450F-A2FA-3D5458A74C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6242" y="3723226"/>
            <a:ext cx="1139300" cy="11393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7BC49F9-4516-4AD4-ADF0-F5ADBFB57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6085" y="4862526"/>
            <a:ext cx="1995474" cy="19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dfbef38a_0_118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3dfbef38a_0_11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3dfbef38a_0_1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3dfbef38a_0_118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 dirty="0" err="1">
                <a:solidFill>
                  <a:srgbClr val="FFFFFF"/>
                </a:solidFill>
              </a:rPr>
              <a:t>Hello</a:t>
            </a:r>
            <a:r>
              <a:rPr lang="pt-BR" sz="3959" dirty="0">
                <a:solidFill>
                  <a:srgbClr val="FFFFFF"/>
                </a:solidFill>
              </a:rPr>
              <a:t> World</a:t>
            </a:r>
            <a:endParaRPr dirty="0"/>
          </a:p>
        </p:txBody>
      </p:sp>
      <p:pic>
        <p:nvPicPr>
          <p:cNvPr id="455" name="Google Shape;455;g33dfbef38a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3dfbef38a_0_118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C0E284-FB16-453B-BC8E-26B65C0C0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47" y="929585"/>
            <a:ext cx="10060073" cy="48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13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2015 – Ano mais importante da história do JS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5949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Lançamento do ES6</a:t>
            </a:r>
            <a:br>
              <a:rPr lang="pt-BR"/>
            </a:br>
            <a:r>
              <a:rPr lang="pt-BR"/>
              <a:t>	- Primeira etapa da versão Harmony</a:t>
            </a:r>
            <a:br>
              <a:rPr lang="pt-BR"/>
            </a:br>
            <a:r>
              <a:rPr lang="pt-BR"/>
              <a:t>	- Sintaxe mais enxuta</a:t>
            </a:r>
            <a:br>
              <a:rPr lang="pt-BR"/>
            </a:br>
            <a:r>
              <a:rPr lang="pt-BR"/>
              <a:t>	- Alta adesão da comunidade</a:t>
            </a:r>
            <a:br>
              <a:rPr lang="pt-BR"/>
            </a:br>
            <a:r>
              <a:rPr lang="pt-BR"/>
              <a:t>	- Pressão para adesão das novas funcionalidades nos motores de execução</a:t>
            </a:r>
            <a:br>
              <a:rPr lang="pt-BR"/>
            </a:br>
            <a:r>
              <a:rPr lang="pt-BR"/>
              <a:t>	- GitHub e OpenSource cada vez mais fortes e mais comuns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br>
              <a:rPr lang="pt-BR" i="1"/>
            </a:br>
            <a:br>
              <a:rPr lang="pt-BR"/>
            </a:b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pt-BR" sz="3959"/>
              <a:t>Declarando varáveis com </a:t>
            </a:r>
            <a:r>
              <a:rPr lang="pt-BR" sz="3959" i="1"/>
              <a:t>let</a:t>
            </a:r>
            <a:r>
              <a:rPr lang="pt-BR" sz="3959"/>
              <a:t> e </a:t>
            </a:r>
            <a:r>
              <a:rPr lang="pt-BR" sz="3959" i="1"/>
              <a:t>const</a:t>
            </a:r>
            <a:endParaRPr sz="3959">
              <a:solidFill>
                <a:srgbClr val="FFFFFF"/>
              </a:solidFill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5949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i="1"/>
              <a:t> </a:t>
            </a:r>
            <a:r>
              <a:rPr lang="pt-BR"/>
              <a:t>Diferença entre </a:t>
            </a:r>
            <a:r>
              <a:rPr lang="pt-BR" i="1"/>
              <a:t>var</a:t>
            </a:r>
            <a:r>
              <a:rPr lang="pt-BR"/>
              <a:t> e </a:t>
            </a:r>
            <a:r>
              <a:rPr lang="pt-BR" i="1"/>
              <a:t>let</a:t>
            </a:r>
            <a:r>
              <a:rPr lang="pt-BR"/>
              <a:t> é o escopo da variável: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986" y="1265644"/>
            <a:ext cx="9941634" cy="206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019" y="3953847"/>
            <a:ext cx="9941634" cy="2277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 txBox="1"/>
          <p:nvPr/>
        </p:nvSpPr>
        <p:spPr>
          <a:xfrm>
            <a:off x="427851" y="3455793"/>
            <a:ext cx="5174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ES6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427851" y="363894"/>
            <a:ext cx="10925949" cy="581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O escopo da variável é definido sempre por { }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/>
              <a:t>Const é igual ao let(escopo), exceto que, não é possível alterar o valor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47" y="4204365"/>
            <a:ext cx="10343619" cy="154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5522" y="1166396"/>
            <a:ext cx="8514501" cy="176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838201" y="1518407"/>
            <a:ext cx="10515598" cy="505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Navegadores de internet(Client-Side), Server-Side, Dispositivos móveis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Compatível com a maioria dos SO’s</a:t>
            </a:r>
            <a:endParaRPr sz="4000">
              <a:solidFill>
                <a:srgbClr val="FFFFFF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Multi-paradigma – Orientado a eventos, funcionais e imperativos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ECMAScript 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>
              <a:solidFill>
                <a:srgbClr val="FFFFFF"/>
              </a:solidFill>
            </a:endParaRPr>
          </a:p>
        </p:txBody>
      </p:sp>
      <p:pic>
        <p:nvPicPr>
          <p:cNvPr id="50" name="Google Shape;5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O que é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8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Arrow Functions – No JS tudo é function</a:t>
            </a:r>
            <a:endParaRPr sz="3959">
              <a:solidFill>
                <a:srgbClr val="FFFFFF"/>
              </a:solidFill>
            </a:endParaRPr>
          </a:p>
        </p:txBody>
      </p:sp>
      <p:pic>
        <p:nvPicPr>
          <p:cNvPr id="307" name="Google Shape;30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8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5949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50" y="852749"/>
            <a:ext cx="10691949" cy="17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50" y="2750250"/>
            <a:ext cx="10691949" cy="13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50" y="4364075"/>
            <a:ext cx="10587201" cy="10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Não possuem contexto e nem arguments</a:t>
            </a:r>
            <a:endParaRPr/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5949" cy="532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i="1"/>
              <a:t>this</a:t>
            </a:r>
            <a:r>
              <a:rPr lang="pt-BR"/>
              <a:t> é sempre o contexto externo</a:t>
            </a:r>
            <a:endParaRPr/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00" y="1423600"/>
            <a:ext cx="10644301" cy="17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900" y="3839283"/>
            <a:ext cx="10580950" cy="20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dfbef38a_0_2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3dfbef38a_0_2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3dfbef38a_0_2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3dfbef38a_0_2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Destructuring</a:t>
            </a:r>
            <a:endParaRPr/>
          </a:p>
        </p:txBody>
      </p:sp>
      <p:pic>
        <p:nvPicPr>
          <p:cNvPr id="332" name="Google Shape;332;g33dfbef38a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33dfbef38a_0_2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/>
              <a:t>Cria variáveis a partir de um array ou objeto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334" name="Google Shape;334;g33dfbef38a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00" y="1456100"/>
            <a:ext cx="10926000" cy="16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33dfbef38a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875" y="3711275"/>
            <a:ext cx="10676250" cy="16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dfbef38a_0_11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33dfbef38a_0_11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33dfbef38a_0_11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3dfbef38a_0_11"/>
          <p:cNvSpPr txBox="1">
            <a:spLocks noGrp="1"/>
          </p:cNvSpPr>
          <p:nvPr>
            <p:ph type="title"/>
          </p:nvPr>
        </p:nvSpPr>
        <p:spPr>
          <a:xfrm>
            <a:off x="405250" y="180950"/>
            <a:ext cx="11478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Também é possível passar como parâmetro de função</a:t>
            </a:r>
            <a:endParaRPr/>
          </a:p>
        </p:txBody>
      </p:sp>
      <p:pic>
        <p:nvPicPr>
          <p:cNvPr id="344" name="Google Shape;344;g33dfbef38a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33dfbef38a_0_11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346" name="Google Shape;346;g33dfbef38a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50" y="1612025"/>
            <a:ext cx="10860749" cy="3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dfbef38a_0_26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33dfbef38a_0_26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33dfbef38a_0_26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3dfbef38a_0_26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Spread Properties - Mesclando objetos</a:t>
            </a:r>
            <a:endParaRPr/>
          </a:p>
        </p:txBody>
      </p:sp>
      <p:pic>
        <p:nvPicPr>
          <p:cNvPr id="355" name="Google Shape;355;g33dfbef38a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33dfbef38a_0_26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357" name="Google Shape;357;g33dfbef38a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75" y="913900"/>
            <a:ext cx="9886600" cy="13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33dfbef38a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975" y="2516475"/>
            <a:ext cx="9808400" cy="39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dfbef38a_0_35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33dfbef38a_0_35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33dfbef38a_0_35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33dfbef38a_0_35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Template Strings - Interpolate</a:t>
            </a:r>
            <a:endParaRPr/>
          </a:p>
        </p:txBody>
      </p:sp>
      <p:pic>
        <p:nvPicPr>
          <p:cNvPr id="367" name="Google Shape;367;g33dfbef38a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33dfbef38a_0_35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dirty="0"/>
              <a:t>Valor padrão no parâmetro</a:t>
            </a:r>
            <a:endParaRPr dirty="0"/>
          </a:p>
        </p:txBody>
      </p:sp>
      <p:pic>
        <p:nvPicPr>
          <p:cNvPr id="369" name="Google Shape;369;g33dfbef38a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17" y="852698"/>
            <a:ext cx="10638824" cy="21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7F73926-F1F4-463A-9256-658D66768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16" y="3725662"/>
            <a:ext cx="9598427" cy="28521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dfbef38a_0_44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33dfbef38a_0_44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33dfbef38a_0_44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33dfbef38a_0_44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Classes - Facilitar a orientação a objetos</a:t>
            </a:r>
            <a:endParaRPr/>
          </a:p>
        </p:txBody>
      </p:sp>
      <p:pic>
        <p:nvPicPr>
          <p:cNvPr id="378" name="Google Shape;378;g33dfbef38a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33dfbef38a_0_44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380" name="Google Shape;380;g33dfbef38a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51" y="852750"/>
            <a:ext cx="9432226" cy="22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33dfbef38a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00" y="3423400"/>
            <a:ext cx="9432226" cy="31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dfbef38a_0_59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33dfbef38a_0_59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33dfbef38a_0_59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33dfbef38a_0_59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Modulos </a:t>
            </a:r>
            <a:endParaRPr/>
          </a:p>
        </p:txBody>
      </p:sp>
      <p:pic>
        <p:nvPicPr>
          <p:cNvPr id="390" name="Google Shape;390;g33dfbef38a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33dfbef38a_0_59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/>
              <a:t>Funciona parecido com ‘using’ do C#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/>
              <a:t>Mais organização e legibilidade do código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i="1"/>
              <a:t>Export</a:t>
            </a:r>
            <a:endParaRPr i="1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392" name="Google Shape;392;g33dfbef38a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875" y="157725"/>
            <a:ext cx="537250" cy="5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33dfbef38a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850" y="2179900"/>
            <a:ext cx="10077325" cy="42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dfbef38a_0_69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33dfbef38a_0_69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33dfbef38a_0_69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33dfbef38a_0_69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Import</a:t>
            </a:r>
            <a:endParaRPr/>
          </a:p>
        </p:txBody>
      </p:sp>
      <p:pic>
        <p:nvPicPr>
          <p:cNvPr id="402" name="Google Shape;402;g33dfbef38a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33dfbef38a_0_69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404" name="Google Shape;404;g33dfbef38a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50" y="944133"/>
            <a:ext cx="10822200" cy="22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33dfbef38a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850" y="3799850"/>
            <a:ext cx="10027950" cy="20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3dfbef38a_0_78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33dfbef38a_0_7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33dfbef38a_0_78"/>
          <p:cNvSpPr/>
          <p:nvPr/>
        </p:nvSpPr>
        <p:spPr>
          <a:xfrm>
            <a:off x="167208" y="5742394"/>
            <a:ext cx="4830919" cy="262853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Parecido com um </a:t>
            </a:r>
            <a:r>
              <a:rPr lang="pt-B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Task.Async</a:t>
            </a: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Task.Await</a:t>
            </a: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C#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33dfbef38a_0_78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>
                <a:solidFill>
                  <a:srgbClr val="FFFFFF"/>
                </a:solidFill>
              </a:rPr>
              <a:t>Promises</a:t>
            </a:r>
            <a:endParaRPr/>
          </a:p>
        </p:txBody>
      </p:sp>
      <p:pic>
        <p:nvPicPr>
          <p:cNvPr id="414" name="Google Shape;414;g33dfbef38a_0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33dfbef38a_0_78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dirty="0" err="1"/>
              <a:t>Multi-Thread</a:t>
            </a:r>
            <a:r>
              <a:rPr lang="pt-BR" dirty="0"/>
              <a:t> no JS? Finalmente?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dirty="0"/>
              <a:t>É um “container” para um valor futuro. A execução continua, mas a variável aguarda o “retorno” do valor</a:t>
            </a:r>
            <a:endParaRPr dirty="0"/>
          </a:p>
        </p:txBody>
      </p:sp>
      <p:pic>
        <p:nvPicPr>
          <p:cNvPr id="416" name="Google Shape;416;g33dfbef38a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25" y="2014550"/>
            <a:ext cx="10926000" cy="34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70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De 1991 à 1994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38201" y="1031846"/>
            <a:ext cx="10755384" cy="55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1991 – Lançamento do filme Godzilla</a:t>
            </a:r>
            <a:endParaRPr sz="4000">
              <a:solidFill>
                <a:srgbClr val="FFFFFF"/>
              </a:solidFill>
            </a:endParaRPr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1993 – Lançamento do www dentro da universidade de Illinois(NCSA)(Navegador Mosaic)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1994 - Fundada a empresa Mosaic(Cientistas da NCSA)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Criação da alcunha Mozilla e padrões da internet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Lançado Mosaic NetScape 0.9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4000">
                <a:solidFill>
                  <a:srgbClr val="FFFFFF"/>
                </a:solidFill>
              </a:rPr>
              <a:t>Empresa Mosaic vira NetScape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dfbef38a_0_87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33dfbef38a_0_87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33dfbef38a_0_87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33dfbef38a_0_87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 dirty="0">
                <a:solidFill>
                  <a:srgbClr val="FFFFFF"/>
                </a:solidFill>
              </a:rPr>
              <a:t>Criando uma </a:t>
            </a:r>
            <a:r>
              <a:rPr lang="pt-BR" sz="3959" dirty="0" err="1">
                <a:solidFill>
                  <a:srgbClr val="FFFFFF"/>
                </a:solidFill>
              </a:rPr>
              <a:t>Promise</a:t>
            </a:r>
            <a:endParaRPr dirty="0"/>
          </a:p>
        </p:txBody>
      </p:sp>
      <p:pic>
        <p:nvPicPr>
          <p:cNvPr id="425" name="Google Shape;425;g33dfbef38a_0_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33dfbef38a_0_87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817BF3-645D-4C07-B0B7-6D0E16229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5" y="2068497"/>
            <a:ext cx="10588406" cy="214781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dfbef38a_0_100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33dfbef38a_0_100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33dfbef38a_0_100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33dfbef38a_0_100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 dirty="0">
                <a:solidFill>
                  <a:srgbClr val="FFFFFF"/>
                </a:solidFill>
              </a:rPr>
              <a:t>Usando uma </a:t>
            </a:r>
            <a:r>
              <a:rPr lang="pt-BR" sz="3959" dirty="0" err="1">
                <a:solidFill>
                  <a:srgbClr val="FFFFFF"/>
                </a:solidFill>
              </a:rPr>
              <a:t>Promise</a:t>
            </a:r>
            <a:r>
              <a:rPr lang="pt-BR" sz="3959" dirty="0">
                <a:solidFill>
                  <a:srgbClr val="FFFFFF"/>
                </a:solidFill>
              </a:rPr>
              <a:t> - </a:t>
            </a:r>
            <a:r>
              <a:rPr lang="pt-BR" sz="3959" i="1" dirty="0" err="1">
                <a:solidFill>
                  <a:srgbClr val="FFFFFF"/>
                </a:solidFill>
              </a:rPr>
              <a:t>then</a:t>
            </a:r>
            <a:endParaRPr i="1" dirty="0"/>
          </a:p>
        </p:txBody>
      </p:sp>
      <p:pic>
        <p:nvPicPr>
          <p:cNvPr id="435" name="Google Shape;435;g33dfbef38a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33dfbef38a_0_100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dirty="0"/>
              <a:t>A </a:t>
            </a:r>
            <a:r>
              <a:rPr lang="pt-BR" dirty="0" err="1"/>
              <a:t>Promise</a:t>
            </a:r>
            <a:r>
              <a:rPr lang="pt-BR" dirty="0"/>
              <a:t> só executa uma vez, parecido com um </a:t>
            </a:r>
            <a:r>
              <a:rPr lang="pt-BR" dirty="0" err="1"/>
              <a:t>Lazy</a:t>
            </a:r>
            <a:r>
              <a:rPr lang="pt-BR" dirty="0"/>
              <a:t> no C#</a:t>
            </a:r>
            <a:br>
              <a:rPr lang="pt-BR" dirty="0"/>
            </a:br>
            <a:r>
              <a:rPr lang="pt-BR" dirty="0"/>
              <a:t>Se você for consumir a mesma </a:t>
            </a:r>
            <a:r>
              <a:rPr lang="pt-BR" dirty="0" err="1"/>
              <a:t>Promise</a:t>
            </a:r>
            <a:r>
              <a:rPr lang="pt-BR" dirty="0"/>
              <a:t> ela estará resolvida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7C20BD2-8196-49E0-B070-D5469845A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852698"/>
            <a:ext cx="11526024" cy="334999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dfbef38a_0_109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33dfbef38a_0_109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33dfbef38a_0_109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33dfbef38a_0_109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 dirty="0">
                <a:solidFill>
                  <a:srgbClr val="FFFFFF"/>
                </a:solidFill>
              </a:rPr>
              <a:t>Babel</a:t>
            </a:r>
            <a:endParaRPr dirty="0"/>
          </a:p>
        </p:txBody>
      </p:sp>
      <p:pic>
        <p:nvPicPr>
          <p:cNvPr id="445" name="Google Shape;445;g33dfbef38a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33dfbef38a_0_109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pt-BR" sz="3200" dirty="0"/>
              <a:t>Com o lançamento do ES6 com essas novas funcionalidades os motores </a:t>
            </a:r>
            <a:r>
              <a:rPr lang="pt-BR" sz="3200" dirty="0" err="1"/>
              <a:t>JavaScript</a:t>
            </a:r>
            <a:r>
              <a:rPr lang="pt-BR" sz="3200" dirty="0"/>
              <a:t> ficaram obsoletos.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200" dirty="0"/>
              <a:t>Como manter a compatibilidade de código entre todos os navegadores?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200" dirty="0" err="1"/>
              <a:t>Jquery</a:t>
            </a:r>
            <a:r>
              <a:rPr lang="pt-BR" sz="3200" dirty="0"/>
              <a:t> já não era mais viável por causa das dependências e diversos ambientes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200" dirty="0"/>
              <a:t>Arquivos </a:t>
            </a:r>
            <a:r>
              <a:rPr lang="pt-BR" sz="3200" dirty="0" err="1"/>
              <a:t>minificados</a:t>
            </a:r>
            <a:r>
              <a:rPr lang="pt-BR" sz="3200" dirty="0"/>
              <a:t> All.min.js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200" dirty="0"/>
              <a:t>Criado um “</a:t>
            </a:r>
            <a:r>
              <a:rPr lang="pt-BR" sz="3200" i="1" dirty="0" err="1"/>
              <a:t>Transcompilador</a:t>
            </a:r>
            <a:r>
              <a:rPr lang="pt-BR" sz="3200" dirty="0"/>
              <a:t>”</a:t>
            </a:r>
            <a:br>
              <a:rPr lang="pt-BR" sz="3200" dirty="0"/>
            </a:br>
            <a:r>
              <a:rPr lang="pt-BR" sz="3200" dirty="0"/>
              <a:t>Ferramenta que compila e altera o código JS diretamente no arquivo gerado.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200" dirty="0"/>
              <a:t>Possível </a:t>
            </a:r>
            <a:r>
              <a:rPr lang="pt-BR" sz="3200" dirty="0" err="1"/>
              <a:t>debuggar</a:t>
            </a:r>
            <a:endParaRPr lang="pt-BR" sz="32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dfbef38a_0_118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3dfbef38a_0_11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3dfbef38a_0_1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3dfbef38a_0_118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 dirty="0">
                <a:solidFill>
                  <a:srgbClr val="FFFFFF"/>
                </a:solidFill>
              </a:rPr>
              <a:t>Babel</a:t>
            </a:r>
            <a:endParaRPr dirty="0"/>
          </a:p>
        </p:txBody>
      </p:sp>
      <p:pic>
        <p:nvPicPr>
          <p:cNvPr id="455" name="Google Shape;455;g33dfbef38a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0DD0138-1851-4B92-A153-49D8582A1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33" y="852698"/>
            <a:ext cx="8726010" cy="189212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B784F5D-1316-49C9-8B8B-338E919D8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33" y="3003519"/>
            <a:ext cx="11362678" cy="335289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dfbef38a_0_118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3dfbef38a_0_11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3dfbef38a_0_1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3dfbef38a_0_118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 dirty="0" err="1">
                <a:solidFill>
                  <a:srgbClr val="FFFFFF"/>
                </a:solidFill>
              </a:rPr>
              <a:t>Webpack</a:t>
            </a:r>
            <a:endParaRPr dirty="0"/>
          </a:p>
        </p:txBody>
      </p:sp>
      <p:pic>
        <p:nvPicPr>
          <p:cNvPr id="455" name="Google Shape;455;g33dfbef38a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3dfbef38a_0_118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Popularização dos módulos foi necessário começar a “empacotar” todos os arquivos necessários para que o módulo funcione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Módulos possuem várias dependências, que possuem suas dependências e assim sucessivamente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1F8688-5E33-44EF-A716-2CE6EF11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7689"/>
            <a:ext cx="12192000" cy="41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dfbef38a_0_118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3dfbef38a_0_11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3dfbef38a_0_1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3dfbef38a_0_118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 dirty="0">
                <a:solidFill>
                  <a:srgbClr val="FFFFFF"/>
                </a:solidFill>
              </a:rPr>
              <a:t>NPM </a:t>
            </a:r>
            <a:endParaRPr dirty="0"/>
          </a:p>
        </p:txBody>
      </p:sp>
      <p:pic>
        <p:nvPicPr>
          <p:cNvPr id="455" name="Google Shape;455;g33dfbef38a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3dfbef38a_0_118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Gerenciador/Repositório de pacotes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Surgiu e é liberado junto com o Node.js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Compartilhamento de código aberto em Node.js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Ferramenta CLI que ajuda a interagir com a plataforma online e auxilia na instalação, desinstalação, atualização, gerenciamento de versões e de dependências no projeto.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Utilizado na instalação de módulos no projeto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5DEEAC-FFA2-457F-B30D-77AE7E62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607" y="171630"/>
            <a:ext cx="2152095" cy="7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15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dfbef38a_0_1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g33dfbef38a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3dfbef38a_0_118"/>
          <p:cNvSpPr txBox="1">
            <a:spLocks noGrp="1"/>
          </p:cNvSpPr>
          <p:nvPr>
            <p:ph type="body" idx="1"/>
          </p:nvPr>
        </p:nvSpPr>
        <p:spPr>
          <a:xfrm>
            <a:off x="427851" y="97654"/>
            <a:ext cx="10926000" cy="607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2016</a:t>
            </a:r>
            <a:br>
              <a:rPr lang="pt-BR" dirty="0"/>
            </a:br>
            <a:r>
              <a:rPr lang="pt-BR" dirty="0"/>
              <a:t>- Lançado </a:t>
            </a:r>
            <a:r>
              <a:rPr lang="pt-BR" dirty="0" err="1"/>
              <a:t>EcmaScript</a:t>
            </a:r>
            <a:r>
              <a:rPr lang="pt-BR" dirty="0"/>
              <a:t> 7 – Incluído operador exponencial ^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pt-B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2017</a:t>
            </a:r>
            <a:br>
              <a:rPr lang="pt-BR" dirty="0"/>
            </a:br>
            <a:r>
              <a:rPr lang="pt-BR" dirty="0"/>
              <a:t>- Lançado </a:t>
            </a:r>
            <a:r>
              <a:rPr lang="pt-BR" dirty="0" err="1"/>
              <a:t>EcmaScript</a:t>
            </a:r>
            <a:r>
              <a:rPr lang="pt-BR" dirty="0"/>
              <a:t> 8 – </a:t>
            </a: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Functions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15DDDD-885C-449C-BAE9-0ED35ACC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20" y="2311937"/>
            <a:ext cx="9349857" cy="38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23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dfbef38a_0_118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3dfbef38a_0_11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3dfbef38a_0_1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g33dfbef38a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3dfbef38a_0_118"/>
          <p:cNvSpPr txBox="1">
            <a:spLocks noGrp="1"/>
          </p:cNvSpPr>
          <p:nvPr>
            <p:ph type="body" idx="1"/>
          </p:nvPr>
        </p:nvSpPr>
        <p:spPr>
          <a:xfrm>
            <a:off x="427851" y="852753"/>
            <a:ext cx="109260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endParaRPr lang="pt-BR" dirty="0"/>
          </a:p>
          <a:p>
            <a:pPr marL="635000" indent="-457200">
              <a:spcBef>
                <a:spcPts val="0"/>
              </a:spcBef>
              <a:buSzPts val="2800"/>
            </a:pPr>
            <a:endParaRPr lang="pt-BR" dirty="0"/>
          </a:p>
          <a:p>
            <a:pPr marL="635000" indent="-457200">
              <a:spcBef>
                <a:spcPts val="0"/>
              </a:spcBef>
              <a:buSzPts val="2800"/>
            </a:pPr>
            <a:endParaRPr lang="pt-BR" dirty="0"/>
          </a:p>
          <a:p>
            <a:pPr marL="635000" indent="-457200">
              <a:spcBef>
                <a:spcPts val="0"/>
              </a:spcBef>
              <a:buSzPts val="2800"/>
            </a:pPr>
            <a:endParaRPr lang="pt-BR" dirty="0"/>
          </a:p>
          <a:p>
            <a:pPr marL="635000" indent="-457200">
              <a:spcBef>
                <a:spcPts val="0"/>
              </a:spcBef>
              <a:buSzPts val="2800"/>
            </a:pPr>
            <a:endParaRPr lang="pt-BR" dirty="0"/>
          </a:p>
          <a:p>
            <a:pPr marL="635000" indent="-457200">
              <a:spcBef>
                <a:spcPts val="0"/>
              </a:spcBef>
              <a:buSzPts val="2800"/>
            </a:pPr>
            <a:endParaRPr lang="pt-BR" dirty="0"/>
          </a:p>
          <a:p>
            <a:pPr marL="635000" indent="-457200">
              <a:spcBef>
                <a:spcPts val="0"/>
              </a:spcBef>
              <a:buSzPts val="2800"/>
            </a:pPr>
            <a:endParaRPr lang="pt-BR" dirty="0"/>
          </a:p>
          <a:p>
            <a:pPr marL="635000" indent="-457200">
              <a:spcBef>
                <a:spcPts val="0"/>
              </a:spcBef>
              <a:buSzPts val="2800"/>
            </a:pPr>
            <a:endParaRPr lang="pt-B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dirty="0"/>
              <a:t>2018</a:t>
            </a:r>
            <a:br>
              <a:rPr lang="pt-BR" dirty="0"/>
            </a:br>
            <a:r>
              <a:rPr lang="pt-BR" dirty="0"/>
              <a:t>- Lançamento ES9</a:t>
            </a:r>
            <a:br>
              <a:rPr lang="pt-BR" dirty="0"/>
            </a:br>
            <a:r>
              <a:rPr lang="pt-BR" dirty="0"/>
              <a:t>	Melhorias no </a:t>
            </a:r>
            <a:r>
              <a:rPr lang="pt-BR" dirty="0" err="1"/>
              <a:t>Regex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Iterator</a:t>
            </a:r>
            <a:r>
              <a:rPr lang="pt-BR" dirty="0"/>
              <a:t> 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B36822-18BF-447A-AEA0-CABCD2AC0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88" y="171630"/>
            <a:ext cx="10487525" cy="35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20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dfbef38a_0_118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3dfbef38a_0_11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3dfbef38a_0_1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3dfbef38a_0_118"/>
          <p:cNvSpPr txBox="1">
            <a:spLocks noGrp="1"/>
          </p:cNvSpPr>
          <p:nvPr>
            <p:ph type="title"/>
          </p:nvPr>
        </p:nvSpPr>
        <p:spPr>
          <a:xfrm>
            <a:off x="405246" y="180949"/>
            <a:ext cx="10926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pt-BR" sz="3959" dirty="0" err="1">
                <a:solidFill>
                  <a:srgbClr val="FFFFFF"/>
                </a:solidFill>
              </a:rPr>
              <a:t>JavaScript</a:t>
            </a:r>
            <a:r>
              <a:rPr lang="pt-BR" sz="3959" dirty="0">
                <a:solidFill>
                  <a:srgbClr val="FFFFFF"/>
                </a:solidFill>
              </a:rPr>
              <a:t> Hoje</a:t>
            </a:r>
            <a:endParaRPr dirty="0"/>
          </a:p>
        </p:txBody>
      </p:sp>
      <p:pic>
        <p:nvPicPr>
          <p:cNvPr id="455" name="Google Shape;455;g33dfbef38a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50" cy="1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3dfbef38a_0_118"/>
          <p:cNvSpPr txBox="1">
            <a:spLocks noGrp="1"/>
          </p:cNvSpPr>
          <p:nvPr>
            <p:ph type="body" idx="1"/>
          </p:nvPr>
        </p:nvSpPr>
        <p:spPr>
          <a:xfrm>
            <a:off x="427851" y="671749"/>
            <a:ext cx="10926000" cy="550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Linguagem com maior número de </a:t>
            </a:r>
            <a:r>
              <a:rPr lang="pt-BR" sz="3600" dirty="0" err="1"/>
              <a:t>Commits</a:t>
            </a:r>
            <a:r>
              <a:rPr lang="pt-BR" sz="3600" dirty="0"/>
              <a:t> no GitHub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Milhares de </a:t>
            </a:r>
            <a:r>
              <a:rPr lang="pt-BR" sz="3600" dirty="0" err="1"/>
              <a:t>FrameWorks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/>
              <a:t>- Angular</a:t>
            </a:r>
            <a:br>
              <a:rPr lang="pt-BR" sz="3600" dirty="0"/>
            </a:br>
            <a:r>
              <a:rPr lang="pt-BR" sz="3600" dirty="0"/>
              <a:t>- </a:t>
            </a:r>
            <a:r>
              <a:rPr lang="pt-BR" sz="3600" dirty="0" err="1"/>
              <a:t>React</a:t>
            </a:r>
            <a:br>
              <a:rPr lang="pt-BR" sz="3600" dirty="0"/>
            </a:br>
            <a:r>
              <a:rPr lang="pt-BR" sz="3600" dirty="0"/>
              <a:t>- </a:t>
            </a:r>
            <a:r>
              <a:rPr lang="pt-BR" sz="3600" dirty="0" err="1"/>
              <a:t>Vue</a:t>
            </a:r>
            <a:endParaRPr lang="pt-BR" sz="36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Cliente e Servidor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Aplicativos para dispositivos móveis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Programas para computadores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pt-BR" sz="3600" dirty="0"/>
              <a:t>Comunidade gigantesca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4238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NCSA MOSAIC</a:t>
            </a:r>
            <a:endParaRPr/>
          </a:p>
        </p:txBody>
      </p:sp>
      <p:pic>
        <p:nvPicPr>
          <p:cNvPr id="70" name="Google Shape;70;p5" descr="Uma imagem contendo captura de tel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7574" y="1131536"/>
            <a:ext cx="6096851" cy="503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1995</a:t>
            </a: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1"/>
          </p:nvPr>
        </p:nvSpPr>
        <p:spPr>
          <a:xfrm>
            <a:off x="838201" y="1057013"/>
            <a:ext cx="10515598" cy="545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1995 – NetScape decide tornar as páginas dinâmicas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Parceria com a Sun para desenvolver uma linguagem que funciona-se em todos SO’s(JAVA)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Lançamento Internet Explorer e tecnologias web da Microsoft(Baseado no Mosaic)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Definida que seria linguagem Script e não compilada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Desenvolvido em 10 dias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Renomeado de Mocha para JavaScript por marketing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Influência Scheme – Traduzido “Javanes”</a:t>
            </a:r>
            <a:endParaRPr/>
          </a:p>
        </p:txBody>
      </p:sp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4607" y="5661781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 descr="Uma imagem contendo captura de tel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05246" y="190015"/>
            <a:ext cx="9690476" cy="643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1996</a:t>
            </a:r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838201" y="1125165"/>
            <a:ext cx="10515598" cy="505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1996 – Microsoft declara guerra a NetScape</a:t>
            </a:r>
            <a:endParaRPr sz="3600">
              <a:solidFill>
                <a:srgbClr val="FFFF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Internet Explorer fica gratuito e passa a ser liberado por padrão no Windows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Liberado linguagens como JScript, VBScript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Internet Explorer não interpretava JavaScript corretamente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pt-BR" sz="3600">
                <a:solidFill>
                  <a:srgbClr val="FFFFFF"/>
                </a:solidFill>
              </a:rPr>
              <a:t>Jscript que é a engenharia reversa do JavaScript tinha bugs que não eram corrigidos de propósito para derrubar a NetScape e o JavaScript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pt-BR">
                <a:solidFill>
                  <a:srgbClr val="FFFFFF"/>
                </a:solidFill>
              </a:rPr>
              <a:t>Guerra do tio Bill</a:t>
            </a:r>
            <a:endParaRPr/>
          </a:p>
        </p:txBody>
      </p:sp>
      <p:pic>
        <p:nvPicPr>
          <p:cNvPr id="109" name="Google Shape;109;p9" descr="Uma imagem contendo captura de tela, text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1600" y="1362075"/>
            <a:ext cx="9479166" cy="499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0766" y="5555616"/>
            <a:ext cx="1022147" cy="102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1088</Words>
  <Application>Microsoft Office PowerPoint</Application>
  <PresentationFormat>Widescreen</PresentationFormat>
  <Paragraphs>203</Paragraphs>
  <Slides>48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1" baseType="lpstr">
      <vt:lpstr>Arial</vt:lpstr>
      <vt:lpstr>Calibri</vt:lpstr>
      <vt:lpstr>Tema do Office</vt:lpstr>
      <vt:lpstr>JAVASCRIPT</vt:lpstr>
      <vt:lpstr>O que é</vt:lpstr>
      <vt:lpstr>O que é</vt:lpstr>
      <vt:lpstr>De 1991 à 1994</vt:lpstr>
      <vt:lpstr>NCSA MOSAIC</vt:lpstr>
      <vt:lpstr>1995</vt:lpstr>
      <vt:lpstr>Apresentação do PowerPoint</vt:lpstr>
      <vt:lpstr>1996</vt:lpstr>
      <vt:lpstr>Guerra do tio Bill</vt:lpstr>
      <vt:lpstr>1997 e 1998</vt:lpstr>
      <vt:lpstr>1999 à 2002</vt:lpstr>
      <vt:lpstr>2002</vt:lpstr>
      <vt:lpstr>2002 à 2008</vt:lpstr>
      <vt:lpstr>2002 em diante</vt:lpstr>
      <vt:lpstr>Guerra dos navegadores</vt:lpstr>
      <vt:lpstr>Motores JS nos navegadores</vt:lpstr>
      <vt:lpstr>Guerra dos browsers</vt:lpstr>
      <vt:lpstr>Estado da Obra até agora</vt:lpstr>
      <vt:lpstr>Apresentação do PowerPoint</vt:lpstr>
      <vt:lpstr>Guerra dos browsers</vt:lpstr>
      <vt:lpstr>Guerra dos browsers</vt:lpstr>
      <vt:lpstr>JAVASCRIPT</vt:lpstr>
      <vt:lpstr>2011</vt:lpstr>
      <vt:lpstr>Apresentação do PowerPoint</vt:lpstr>
      <vt:lpstr>Node.js</vt:lpstr>
      <vt:lpstr>Hello World</vt:lpstr>
      <vt:lpstr>2015 – Ano mais importante da história do JS</vt:lpstr>
      <vt:lpstr>Declarando varáveis com let e const</vt:lpstr>
      <vt:lpstr>Apresentação do PowerPoint</vt:lpstr>
      <vt:lpstr>Arrow Functions – No JS tudo é function</vt:lpstr>
      <vt:lpstr>Não possuem contexto e nem arguments</vt:lpstr>
      <vt:lpstr>Destructuring</vt:lpstr>
      <vt:lpstr>Também é possível passar como parâmetro de função</vt:lpstr>
      <vt:lpstr>Spread Properties - Mesclando objetos</vt:lpstr>
      <vt:lpstr>Template Strings - Interpolate</vt:lpstr>
      <vt:lpstr>Classes - Facilitar a orientação a objetos</vt:lpstr>
      <vt:lpstr>Modulos </vt:lpstr>
      <vt:lpstr>Import</vt:lpstr>
      <vt:lpstr>Promises</vt:lpstr>
      <vt:lpstr>Criando uma Promise</vt:lpstr>
      <vt:lpstr>Usando uma Promise - then</vt:lpstr>
      <vt:lpstr>Babel</vt:lpstr>
      <vt:lpstr>Babel</vt:lpstr>
      <vt:lpstr>Webpack</vt:lpstr>
      <vt:lpstr>NPM </vt:lpstr>
      <vt:lpstr>Apresentação do PowerPoint</vt:lpstr>
      <vt:lpstr>Apresentação do PowerPoint</vt:lpstr>
      <vt:lpstr>JavaScript Hoje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Anderson Rissardi</dc:creator>
  <cp:lastModifiedBy>Anderson Rissardi</cp:lastModifiedBy>
  <cp:revision>17</cp:revision>
  <dcterms:created xsi:type="dcterms:W3CDTF">2019-08-07T21:16:28Z</dcterms:created>
  <dcterms:modified xsi:type="dcterms:W3CDTF">2019-08-23T17:59:48Z</dcterms:modified>
</cp:coreProperties>
</file>